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7" r:id="rId2"/>
    <p:sldId id="258" r:id="rId3"/>
    <p:sldId id="259" r:id="rId4"/>
    <p:sldId id="360" r:id="rId5"/>
    <p:sldId id="363" r:id="rId6"/>
    <p:sldId id="354" r:id="rId7"/>
    <p:sldId id="353" r:id="rId8"/>
    <p:sldId id="361" r:id="rId9"/>
    <p:sldId id="260" r:id="rId10"/>
    <p:sldId id="261" r:id="rId11"/>
    <p:sldId id="262" r:id="rId12"/>
    <p:sldId id="270" r:id="rId13"/>
    <p:sldId id="264" r:id="rId14"/>
    <p:sldId id="265" r:id="rId15"/>
    <p:sldId id="266" r:id="rId16"/>
    <p:sldId id="268" r:id="rId17"/>
    <p:sldId id="273" r:id="rId18"/>
    <p:sldId id="275" r:id="rId19"/>
    <p:sldId id="276" r:id="rId20"/>
    <p:sldId id="277" r:id="rId21"/>
    <p:sldId id="278" r:id="rId22"/>
    <p:sldId id="280" r:id="rId23"/>
    <p:sldId id="281" r:id="rId24"/>
    <p:sldId id="282" r:id="rId25"/>
    <p:sldId id="283" r:id="rId26"/>
    <p:sldId id="290" r:id="rId27"/>
    <p:sldId id="292" r:id="rId28"/>
    <p:sldId id="293" r:id="rId29"/>
    <p:sldId id="296" r:id="rId30"/>
    <p:sldId id="297" r:id="rId31"/>
    <p:sldId id="303" r:id="rId32"/>
    <p:sldId id="304" r:id="rId33"/>
    <p:sldId id="305" r:id="rId34"/>
    <p:sldId id="306" r:id="rId35"/>
    <p:sldId id="307" r:id="rId36"/>
    <p:sldId id="308" r:id="rId37"/>
    <p:sldId id="313" r:id="rId38"/>
    <p:sldId id="317" r:id="rId39"/>
    <p:sldId id="318" r:id="rId40"/>
    <p:sldId id="320" r:id="rId41"/>
    <p:sldId id="321" r:id="rId42"/>
    <p:sldId id="322" r:id="rId43"/>
    <p:sldId id="323" r:id="rId44"/>
    <p:sldId id="324" r:id="rId45"/>
    <p:sldId id="325" r:id="rId46"/>
    <p:sldId id="326" r:id="rId47"/>
    <p:sldId id="327" r:id="rId48"/>
    <p:sldId id="328" r:id="rId49"/>
    <p:sldId id="329" r:id="rId50"/>
    <p:sldId id="336" r:id="rId51"/>
    <p:sldId id="337" r:id="rId52"/>
    <p:sldId id="338" r:id="rId53"/>
    <p:sldId id="339" r:id="rId54"/>
    <p:sldId id="330" r:id="rId55"/>
    <p:sldId id="340" r:id="rId56"/>
    <p:sldId id="341" r:id="rId57"/>
    <p:sldId id="335" r:id="rId58"/>
    <p:sldId id="342" r:id="rId59"/>
    <p:sldId id="343" r:id="rId60"/>
    <p:sldId id="344" r:id="rId61"/>
    <p:sldId id="345" r:id="rId62"/>
    <p:sldId id="346" r:id="rId63"/>
    <p:sldId id="347" r:id="rId64"/>
    <p:sldId id="348" r:id="rId65"/>
    <p:sldId id="349" r:id="rId66"/>
    <p:sldId id="350" r:id="rId67"/>
    <p:sldId id="352" r:id="rId68"/>
  </p:sldIdLst>
  <p:sldSz cx="12192000" cy="6858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1pPr>
    <a:lvl2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2pPr>
    <a:lvl3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3pPr>
    <a:lvl4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4pPr>
    <a:lvl5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5pPr>
    <a:lvl6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6pPr>
    <a:lvl7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7pPr>
    <a:lvl8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8pPr>
    <a:lvl9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6FF"/>
    <a:srgbClr val="A4B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D58116-2B05-436A-8C88-E15DB0DF67DF}" v="1" dt="2025-12-02T13:39:37.35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am Omer" userId="561b6f0b61a3e60f" providerId="LiveId" clId="{D8D58116-2B05-436A-8C88-E15DB0DF67DF}"/>
    <pc:docChg chg="modNotesMaster">
      <pc:chgData name="Akam Omer" userId="561b6f0b61a3e60f" providerId="LiveId" clId="{D8D58116-2B05-436A-8C88-E15DB0DF67DF}" dt="2025-12-02T13:39:37.352" v="0"/>
      <pc:docMkLst>
        <pc:docMk/>
      </pc:docMkLst>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000000"/>
                </a:solidFill>
                <a:latin typeface="Verdana"/>
              </a:defRPr>
            </a:pPr>
            <a:r>
              <a:rPr lang="en-US" sz="1800" b="1" i="0" u="none" strike="noStrike">
                <a:solidFill>
                  <a:srgbClr val="000000"/>
                </a:solidFill>
                <a:latin typeface="Verdana"/>
              </a:rPr>
              <a:t>Work Effectively in Teams</a:t>
            </a:r>
          </a:p>
        </c:rich>
      </c:tx>
      <c:layout>
        <c:manualLayout>
          <c:xMode val="edge"/>
          <c:yMode val="edge"/>
          <c:x val="0.28285399999999999"/>
          <c:y val="0"/>
          <c:w val="0.43429299999999998"/>
          <c:h val="0.12520200000000001"/>
        </c:manualLayout>
      </c:layout>
      <c:overlay val="1"/>
      <c:spPr>
        <a:noFill/>
        <a:effectLst/>
      </c:spPr>
    </c:title>
    <c:autoTitleDeleted val="0"/>
    <c:plotArea>
      <c:layout>
        <c:manualLayout>
          <c:layoutTarget val="inner"/>
          <c:xMode val="edge"/>
          <c:yMode val="edge"/>
          <c:x val="0.147509"/>
          <c:y val="0.12520200000000001"/>
          <c:w val="0.70498099999999997"/>
          <c:h val="0.69694400000000001"/>
        </c:manualLayout>
      </c:layout>
      <c:barChart>
        <c:barDir val="col"/>
        <c:grouping val="clustered"/>
        <c:varyColors val="0"/>
        <c:ser>
          <c:idx val="0"/>
          <c:order val="0"/>
          <c:tx>
            <c:strRef>
              <c:f>Sheet1!$A$2</c:f>
              <c:strCache>
                <c:ptCount val="1"/>
                <c:pt idx="0">
                  <c:v>Series 1</c:v>
                </c:pt>
              </c:strCache>
            </c:strRef>
          </c:tx>
          <c:spPr>
            <a:solidFill>
              <a:srgbClr val="002060"/>
            </a:solidFill>
            <a:ln w="12700" cap="flat">
              <a:noFill/>
              <a:miter lim="400000"/>
            </a:ln>
            <a:effectLst/>
          </c:spPr>
          <c:invertIfNegative val="0"/>
          <c:dLbls>
            <c:numFmt formatCode="0%" sourceLinked="0"/>
            <c:spPr>
              <a:noFill/>
              <a:ln>
                <a:noFill/>
              </a:ln>
              <a:effectLst/>
            </c:spPr>
            <c:txPr>
              <a:bodyPr/>
              <a:lstStyle/>
              <a:p>
                <a:pPr>
                  <a:defRPr sz="1400" b="0" i="0" u="none" strike="noStrike">
                    <a:solidFill>
                      <a:srgbClr val="000000"/>
                    </a:solidFill>
                    <a:latin typeface="Helvetica Neue"/>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Percentage of students who perform at or above satisfactory level, n=60 (population)</c:v>
                </c:pt>
              </c:strCache>
            </c:strRef>
          </c:cat>
          <c:val>
            <c:numRef>
              <c:f>Sheet1!$B$2:$B$2</c:f>
              <c:numCache>
                <c:formatCode>General</c:formatCode>
                <c:ptCount val="1"/>
                <c:pt idx="0">
                  <c:v>0.5</c:v>
                </c:pt>
              </c:numCache>
            </c:numRef>
          </c:val>
          <c:extLst>
            <c:ext xmlns:c16="http://schemas.microsoft.com/office/drawing/2014/chart" uri="{C3380CC4-5D6E-409C-BE32-E72D297353CC}">
              <c16:uniqueId val="{00000000-A6D2-4D09-8537-6CF6E5977E77}"/>
            </c:ext>
          </c:extLst>
        </c:ser>
        <c:dLbls>
          <c:showLegendKey val="0"/>
          <c:showVal val="0"/>
          <c:showCatName val="0"/>
          <c:showSerName val="0"/>
          <c:showPercent val="0"/>
          <c:showBubbleSize val="0"/>
        </c:dLbls>
        <c:gapWidth val="219"/>
        <c:overlap val="-27"/>
        <c:axId val="2094734552"/>
        <c:axId val="2094734553"/>
      </c:barChart>
      <c:catAx>
        <c:axId val="2094734552"/>
        <c:scaling>
          <c:orientation val="minMax"/>
        </c:scaling>
        <c:delete val="0"/>
        <c:axPos val="b"/>
        <c:title>
          <c:tx>
            <c:rich>
              <a:bodyPr rot="0"/>
              <a:lstStyle/>
              <a:p>
                <a:pPr>
                  <a:defRPr sz="1600" b="1" i="0" u="none" strike="noStrike">
                    <a:solidFill>
                      <a:srgbClr val="000000"/>
                    </a:solidFill>
                    <a:latin typeface="Verdana"/>
                  </a:defRPr>
                </a:pPr>
                <a:r>
                  <a:rPr lang="en-US" sz="1600" b="1" i="0" u="none" strike="noStrike" dirty="0">
                    <a:solidFill>
                      <a:srgbClr val="000000"/>
                    </a:solidFill>
                    <a:latin typeface="Verdana"/>
                  </a:rPr>
                  <a:t>Rubric</a:t>
                </a:r>
              </a:p>
            </c:rich>
          </c:tx>
          <c:layout>
            <c:manualLayout>
              <c:xMode val="edge"/>
              <c:yMode val="edge"/>
              <c:x val="0.4521593126334062"/>
              <c:y val="0.93923708040000131"/>
            </c:manualLayout>
          </c:layout>
          <c:overlay val="1"/>
        </c:title>
        <c:numFmt formatCode="General" sourceLinked="0"/>
        <c:majorTickMark val="none"/>
        <c:minorTickMark val="none"/>
        <c:tickLblPos val="low"/>
        <c:spPr>
          <a:ln w="12700" cap="flat">
            <a:solidFill>
              <a:srgbClr val="DFDFDF"/>
            </a:solidFill>
            <a:prstDash val="solid"/>
            <a:round/>
          </a:ln>
        </c:spPr>
        <c:txPr>
          <a:bodyPr rot="0"/>
          <a:lstStyle/>
          <a:p>
            <a:pPr>
              <a:defRPr sz="1400" b="0" i="0" u="none" strike="noStrike">
                <a:solidFill>
                  <a:srgbClr val="000000"/>
                </a:solidFill>
                <a:latin typeface="Verdana"/>
              </a:defRPr>
            </a:pPr>
            <a:endParaRPr lang="en-US"/>
          </a:p>
        </c:txPr>
        <c:crossAx val="2094734553"/>
        <c:crosses val="autoZero"/>
        <c:auto val="1"/>
        <c:lblAlgn val="ctr"/>
        <c:lblOffset val="100"/>
        <c:noMultiLvlLbl val="1"/>
      </c:catAx>
      <c:valAx>
        <c:axId val="2094734553"/>
        <c:scaling>
          <c:orientation val="minMax"/>
          <c:max val="1"/>
        </c:scaling>
        <c:delete val="0"/>
        <c:axPos val="l"/>
        <c:majorGridlines>
          <c:spPr>
            <a:ln w="12700" cap="flat">
              <a:solidFill>
                <a:srgbClr val="DFDFDF"/>
              </a:solidFill>
              <a:prstDash val="solid"/>
              <a:round/>
            </a:ln>
          </c:spPr>
        </c:majorGridlines>
        <c:title>
          <c:tx>
            <c:rich>
              <a:bodyPr rot="-5400000"/>
              <a:lstStyle/>
              <a:p>
                <a:pPr>
                  <a:defRPr sz="1600" b="1" i="0" u="none" strike="noStrike">
                    <a:solidFill>
                      <a:srgbClr val="000000"/>
                    </a:solidFill>
                    <a:latin typeface="Verdana"/>
                  </a:defRPr>
                </a:pPr>
                <a:r>
                  <a:rPr lang="en-US" sz="1600" b="1" i="0" u="none" strike="noStrike" dirty="0">
                    <a:solidFill>
                      <a:srgbClr val="000000"/>
                    </a:solidFill>
                    <a:latin typeface="Verdana"/>
                  </a:rPr>
                  <a:t>Percentage</a:t>
                </a:r>
              </a:p>
            </c:rich>
          </c:tx>
          <c:layout>
            <c:manualLayout>
              <c:xMode val="edge"/>
              <c:yMode val="edge"/>
              <c:x val="1.7273204233199609E-2"/>
              <c:y val="0.31187748411497634"/>
            </c:manualLayout>
          </c:layout>
          <c:overlay val="1"/>
        </c:title>
        <c:numFmt formatCode="0%" sourceLinked="0"/>
        <c:majorTickMark val="none"/>
        <c:minorTickMark val="none"/>
        <c:tickLblPos val="nextTo"/>
        <c:spPr>
          <a:ln w="12700" cap="flat">
            <a:noFill/>
            <a:prstDash val="solid"/>
            <a:round/>
          </a:ln>
        </c:spPr>
        <c:txPr>
          <a:bodyPr rot="0"/>
          <a:lstStyle/>
          <a:p>
            <a:pPr>
              <a:defRPr sz="1400" b="0" i="0" u="none" strike="noStrike">
                <a:solidFill>
                  <a:srgbClr val="000000"/>
                </a:solidFill>
                <a:latin typeface="Helvetica Neue"/>
              </a:defRPr>
            </a:pPr>
            <a:endParaRPr lang="en-US"/>
          </a:p>
        </c:txPr>
        <c:crossAx val="2094734552"/>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700" b="1" i="0" u="none" strike="noStrike">
                <a:solidFill>
                  <a:srgbClr val="000000"/>
                </a:solidFill>
                <a:latin typeface="Verdana"/>
              </a:defRPr>
            </a:pPr>
            <a:r>
              <a:rPr lang="en-US" sz="1700" b="1" i="0" u="none" strike="noStrike">
                <a:solidFill>
                  <a:srgbClr val="000000"/>
                </a:solidFill>
                <a:latin typeface="Verdana"/>
              </a:rPr>
              <a:t>Student Performance
Satisfactory or Exemplary Performance
N=60 (Population)</a:t>
            </a:r>
          </a:p>
        </c:rich>
      </c:tx>
      <c:layout>
        <c:manualLayout>
          <c:xMode val="edge"/>
          <c:yMode val="edge"/>
          <c:x val="0"/>
          <c:y val="0"/>
          <c:w val="1"/>
          <c:h val="0.203094"/>
        </c:manualLayout>
      </c:layout>
      <c:overlay val="1"/>
      <c:spPr>
        <a:noFill/>
        <a:effectLst/>
      </c:spPr>
    </c:title>
    <c:autoTitleDeleted val="0"/>
    <c:plotArea>
      <c:layout>
        <c:manualLayout>
          <c:layoutTarget val="inner"/>
          <c:xMode val="edge"/>
          <c:yMode val="edge"/>
          <c:x val="6.7677899999999999E-2"/>
          <c:y val="0.203094"/>
          <c:w val="0.92732199999999998"/>
          <c:h val="0.65364599999999995"/>
        </c:manualLayout>
      </c:layout>
      <c:barChart>
        <c:barDir val="col"/>
        <c:grouping val="clustered"/>
        <c:varyColors val="0"/>
        <c:ser>
          <c:idx val="0"/>
          <c:order val="0"/>
          <c:tx>
            <c:strRef>
              <c:f>Sheet1!$B$1</c:f>
              <c:strCache>
                <c:ptCount val="1"/>
                <c:pt idx="0">
                  <c:v>Series 1</c:v>
                </c:pt>
              </c:strCache>
            </c:strRef>
          </c:tx>
          <c:spPr>
            <a:solidFill>
              <a:srgbClr val="002060">
                <a:alpha val="85000"/>
              </a:srgbClr>
            </a:solidFill>
            <a:ln w="9525" cap="flat">
              <a:solidFill>
                <a:srgbClr val="FFFFFF">
                  <a:alpha val="50000"/>
                </a:srgbClr>
              </a:solidFill>
              <a:prstDash val="solid"/>
              <a:round/>
            </a:ln>
            <a:effectLst/>
          </c:spPr>
          <c:invertIfNegative val="0"/>
          <c:dLbls>
            <c:numFmt formatCode="0%" sourceLinked="0"/>
            <c:spPr>
              <a:noFill/>
              <a:ln>
                <a:noFill/>
              </a:ln>
              <a:effectLst/>
            </c:spPr>
            <c:txPr>
              <a:bodyPr/>
              <a:lstStyle/>
              <a:p>
                <a:pPr>
                  <a:defRPr sz="1100" b="1" i="0" u="none" strike="noStrike">
                    <a:solidFill>
                      <a:srgbClr val="FFFFFF"/>
                    </a:solidFill>
                    <a:latin typeface="Helvetica Neue"/>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Research Information</c:v>
                </c:pt>
                <c:pt idx="1">
                  <c:v>Fulfill Roles</c:v>
                </c:pt>
                <c:pt idx="2">
                  <c:v>Share in Work</c:v>
                </c:pt>
                <c:pt idx="3">
                  <c:v>Listening</c:v>
                </c:pt>
              </c:strCache>
            </c:strRef>
          </c:cat>
          <c:val>
            <c:numRef>
              <c:f>Sheet1!$B$2:$B$5</c:f>
              <c:numCache>
                <c:formatCode>General</c:formatCode>
                <c:ptCount val="4"/>
                <c:pt idx="0">
                  <c:v>0.55000000000000004</c:v>
                </c:pt>
                <c:pt idx="1">
                  <c:v>0.38</c:v>
                </c:pt>
                <c:pt idx="2">
                  <c:v>0.25</c:v>
                </c:pt>
                <c:pt idx="3">
                  <c:v>0.81</c:v>
                </c:pt>
              </c:numCache>
            </c:numRef>
          </c:val>
          <c:extLst>
            <c:ext xmlns:c16="http://schemas.microsoft.com/office/drawing/2014/chart" uri="{C3380CC4-5D6E-409C-BE32-E72D297353CC}">
              <c16:uniqueId val="{00000000-5F11-4335-9F8F-7E6C5D332BF4}"/>
            </c:ext>
          </c:extLst>
        </c:ser>
        <c:dLbls>
          <c:showLegendKey val="0"/>
          <c:showVal val="0"/>
          <c:showCatName val="0"/>
          <c:showSerName val="0"/>
          <c:showPercent val="0"/>
          <c:showBubbleSize val="0"/>
        </c:dLbls>
        <c:gapWidth val="65"/>
        <c:axId val="2094734552"/>
        <c:axId val="2094734553"/>
      </c:barChart>
      <c:catAx>
        <c:axId val="2094734552"/>
        <c:scaling>
          <c:orientation val="minMax"/>
        </c:scaling>
        <c:delete val="0"/>
        <c:axPos val="b"/>
        <c:title>
          <c:tx>
            <c:rich>
              <a:bodyPr rot="0"/>
              <a:lstStyle/>
              <a:p>
                <a:pPr>
                  <a:defRPr sz="1600" b="1" i="0" u="none" strike="noStrike">
                    <a:solidFill>
                      <a:srgbClr val="000000"/>
                    </a:solidFill>
                    <a:latin typeface="Verdana"/>
                  </a:defRPr>
                </a:pPr>
                <a:r>
                  <a:rPr lang="en-US" sz="1600" b="1" i="0" u="none" strike="noStrike">
                    <a:solidFill>
                      <a:srgbClr val="000000"/>
                    </a:solidFill>
                    <a:latin typeface="Verdana"/>
                  </a:rPr>
                  <a:t>Performance Indicator</a:t>
                </a:r>
              </a:p>
            </c:rich>
          </c:tx>
          <c:overlay val="1"/>
        </c:title>
        <c:numFmt formatCode="General" sourceLinked="0"/>
        <c:majorTickMark val="none"/>
        <c:minorTickMark val="none"/>
        <c:tickLblPos val="low"/>
        <c:spPr>
          <a:ln w="12700" cap="flat">
            <a:solidFill>
              <a:srgbClr val="8B8B8B"/>
            </a:solidFill>
            <a:prstDash val="solid"/>
            <a:round/>
          </a:ln>
        </c:spPr>
        <c:txPr>
          <a:bodyPr rot="0"/>
          <a:lstStyle/>
          <a:p>
            <a:pPr>
              <a:defRPr sz="1400" b="0" i="0" u="none" strike="noStrike">
                <a:solidFill>
                  <a:srgbClr val="000000"/>
                </a:solidFill>
                <a:latin typeface="Verdana"/>
              </a:defRPr>
            </a:pPr>
            <a:endParaRPr lang="en-US"/>
          </a:p>
        </c:txPr>
        <c:crossAx val="2094734553"/>
        <c:crosses val="autoZero"/>
        <c:auto val="1"/>
        <c:lblAlgn val="ctr"/>
        <c:lblOffset val="100"/>
        <c:noMultiLvlLbl val="1"/>
      </c:catAx>
      <c:valAx>
        <c:axId val="2094734553"/>
        <c:scaling>
          <c:orientation val="minMax"/>
          <c:max val="1"/>
        </c:scaling>
        <c:delete val="0"/>
        <c:axPos val="l"/>
        <c:majorGridlines>
          <c:spPr>
            <a:ln w="12700" cap="flat">
              <a:solidFill>
                <a:srgbClr val="797979">
                  <a:alpha val="39000"/>
                </a:srgbClr>
              </a:solidFill>
              <a:prstDash val="solid"/>
              <a:round/>
            </a:ln>
          </c:spPr>
        </c:majorGridlines>
        <c:title>
          <c:tx>
            <c:rich>
              <a:bodyPr rot="-5400000"/>
              <a:lstStyle/>
              <a:p>
                <a:pPr>
                  <a:defRPr sz="1600" b="1" i="0" u="none" strike="noStrike">
                    <a:solidFill>
                      <a:srgbClr val="000000"/>
                    </a:solidFill>
                    <a:latin typeface="Verdana"/>
                  </a:defRPr>
                </a:pPr>
                <a:r>
                  <a:rPr lang="en-US" sz="1600" b="1" i="0" u="none" strike="noStrike">
                    <a:solidFill>
                      <a:srgbClr val="000000"/>
                    </a:solidFill>
                    <a:latin typeface="Verdana"/>
                  </a:rPr>
                  <a:t>Percentage</a:t>
                </a:r>
              </a:p>
            </c:rich>
          </c:tx>
          <c:overlay val="1"/>
        </c:title>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Helvetica Neue"/>
              </a:defRPr>
            </a:pPr>
            <a:endParaRPr lang="en-US"/>
          </a:p>
        </c:txPr>
        <c:crossAx val="2094734552"/>
        <c:crosses val="autoZero"/>
        <c:crossBetween val="between"/>
        <c:majorUnit val="0.25"/>
        <c:minorUnit val="0.125"/>
      </c:valAx>
      <c:spPr>
        <a:noFill/>
        <a:ln w="12700" cap="flat">
          <a:noFill/>
          <a:miter lim="400000"/>
        </a:ln>
        <a:effectLst/>
      </c:spPr>
    </c:plotArea>
    <c:plotVisOnly val="1"/>
    <c:dispBlanksAs val="gap"/>
    <c:showDLblsOverMax val="1"/>
  </c:chart>
  <c:spPr>
    <a:gradFill flip="none" rotWithShape="1">
      <a:gsLst>
        <a:gs pos="0">
          <a:srgbClr val="FFFFFF"/>
        </a:gs>
        <a:gs pos="39000">
          <a:srgbClr val="FFFFFF"/>
        </a:gs>
        <a:gs pos="100000">
          <a:srgbClr val="BFBFBF"/>
        </a:gs>
      </a:gsLst>
      <a:path path="circle">
        <a:fillToRect l="37721" t="-19636" r="62278" b="119636"/>
      </a:path>
    </a:gradFill>
    <a:ln w="12700" cap="flat">
      <a:solidFill>
        <a:srgbClr val="CACACA"/>
      </a:solidFill>
      <a:prstDash val="solid"/>
      <a:round/>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404040"/>
                </a:solidFill>
                <a:latin typeface="Verdana"/>
              </a:defRPr>
            </a:pPr>
            <a:r>
              <a:rPr lang="en-US" sz="1800" b="1" i="0" u="none" strike="noStrike">
                <a:solidFill>
                  <a:srgbClr val="404040"/>
                </a:solidFill>
                <a:latin typeface="Verdana"/>
              </a:rPr>
              <a:t>Teaming Skills - Formative
n=60 (population)</a:t>
            </a:r>
          </a:p>
        </c:rich>
      </c:tx>
      <c:layout>
        <c:manualLayout>
          <c:xMode val="edge"/>
          <c:yMode val="edge"/>
          <c:x val="0"/>
          <c:y val="0"/>
          <c:w val="0.85923300000000002"/>
          <c:h val="0.153754"/>
        </c:manualLayout>
      </c:layout>
      <c:overlay val="1"/>
      <c:spPr>
        <a:noFill/>
        <a:effectLst/>
      </c:spPr>
    </c:title>
    <c:autoTitleDeleted val="0"/>
    <c:plotArea>
      <c:layout>
        <c:manualLayout>
          <c:layoutTarget val="inner"/>
          <c:xMode val="edge"/>
          <c:yMode val="edge"/>
          <c:x val="6.9456199999999996E-2"/>
          <c:y val="0.153754"/>
          <c:w val="0.72581399999999996"/>
          <c:h val="0.710503"/>
        </c:manualLayout>
      </c:layout>
      <c:barChart>
        <c:barDir val="col"/>
        <c:grouping val="stacked"/>
        <c:varyColors val="0"/>
        <c:ser>
          <c:idx val="0"/>
          <c:order val="0"/>
          <c:tx>
            <c:strRef>
              <c:f>Sheet1!$B$1</c:f>
              <c:strCache>
                <c:ptCount val="1"/>
                <c:pt idx="0">
                  <c:v>Below</c:v>
                </c:pt>
              </c:strCache>
            </c:strRef>
          </c:tx>
          <c:spPr>
            <a:solidFill>
              <a:srgbClr val="002060">
                <a:alpha val="85000"/>
              </a:srgbClr>
            </a:solidFill>
            <a:ln w="9525" cap="flat">
              <a:solidFill>
                <a:srgbClr val="FFFFFF">
                  <a:alpha val="50000"/>
                </a:srgbClr>
              </a:solidFill>
              <a:prstDash val="solid"/>
              <a:round/>
            </a:ln>
            <a:effectLst/>
          </c:spPr>
          <c:invertIfNegative val="0"/>
          <c:dLbls>
            <c:numFmt formatCode="0%" sourceLinked="0"/>
            <c:spPr>
              <a:noFill/>
              <a:ln>
                <a:noFill/>
              </a:ln>
              <a:effectLst/>
            </c:spPr>
            <c:txPr>
              <a:bodyPr/>
              <a:lstStyle/>
              <a:p>
                <a:pPr>
                  <a:defRPr sz="1200" b="1" i="0" u="none" strike="noStrike">
                    <a:solidFill>
                      <a:srgbClr val="FFFFFF"/>
                    </a:solidFill>
                    <a:latin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Supporting Details</c:v>
                </c:pt>
                <c:pt idx="1">
                  <c:v>Coherence</c:v>
                </c:pt>
                <c:pt idx="2">
                  <c:v>Audience</c:v>
                </c:pt>
                <c:pt idx="3">
                  <c:v>Conventions</c:v>
                </c:pt>
              </c:strCache>
            </c:strRef>
          </c:cat>
          <c:val>
            <c:numRef>
              <c:f>Sheet1!$B$2:$B$5</c:f>
              <c:numCache>
                <c:formatCode>General</c:formatCode>
                <c:ptCount val="4"/>
                <c:pt idx="0">
                  <c:v>0.05</c:v>
                </c:pt>
                <c:pt idx="1">
                  <c:v>0</c:v>
                </c:pt>
                <c:pt idx="2">
                  <c:v>0</c:v>
                </c:pt>
                <c:pt idx="3">
                  <c:v>0.1</c:v>
                </c:pt>
              </c:numCache>
            </c:numRef>
          </c:val>
          <c:extLst>
            <c:ext xmlns:c16="http://schemas.microsoft.com/office/drawing/2014/chart" uri="{C3380CC4-5D6E-409C-BE32-E72D297353CC}">
              <c16:uniqueId val="{00000000-AFDF-48BC-81B0-BFD25B8803B5}"/>
            </c:ext>
          </c:extLst>
        </c:ser>
        <c:ser>
          <c:idx val="1"/>
          <c:order val="1"/>
          <c:tx>
            <c:strRef>
              <c:f>Sheet1!$C$1</c:f>
              <c:strCache>
                <c:ptCount val="1"/>
                <c:pt idx="0">
                  <c:v>Progressing</c:v>
                </c:pt>
              </c:strCache>
            </c:strRef>
          </c:tx>
          <c:spPr>
            <a:solidFill>
              <a:srgbClr val="0043C8">
                <a:alpha val="85000"/>
              </a:srgbClr>
            </a:solidFill>
            <a:ln w="9525" cap="flat">
              <a:solidFill>
                <a:srgbClr val="FFFFFF">
                  <a:alpha val="50000"/>
                </a:srgbClr>
              </a:solidFill>
              <a:prstDash val="solid"/>
              <a:round/>
            </a:ln>
            <a:effectLst/>
          </c:spPr>
          <c:invertIfNegative val="0"/>
          <c:dLbls>
            <c:numFmt formatCode="0%" sourceLinked="0"/>
            <c:spPr>
              <a:noFill/>
              <a:ln>
                <a:noFill/>
              </a:ln>
              <a:effectLst/>
            </c:spPr>
            <c:txPr>
              <a:bodyPr/>
              <a:lstStyle/>
              <a:p>
                <a:pPr>
                  <a:defRPr sz="1200" b="1" i="0" u="none" strike="noStrike">
                    <a:solidFill>
                      <a:srgbClr val="FFFFFF"/>
                    </a:solidFill>
                    <a:latin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Supporting Details</c:v>
                </c:pt>
                <c:pt idx="1">
                  <c:v>Coherence</c:v>
                </c:pt>
                <c:pt idx="2">
                  <c:v>Audience</c:v>
                </c:pt>
                <c:pt idx="3">
                  <c:v>Conventions</c:v>
                </c:pt>
              </c:strCache>
            </c:strRef>
          </c:cat>
          <c:val>
            <c:numRef>
              <c:f>Sheet1!$C$2:$C$5</c:f>
              <c:numCache>
                <c:formatCode>General</c:formatCode>
                <c:ptCount val="4"/>
                <c:pt idx="0">
                  <c:v>0.3</c:v>
                </c:pt>
                <c:pt idx="1">
                  <c:v>0.2</c:v>
                </c:pt>
                <c:pt idx="2">
                  <c:v>0.15</c:v>
                </c:pt>
                <c:pt idx="3">
                  <c:v>0.2</c:v>
                </c:pt>
              </c:numCache>
            </c:numRef>
          </c:val>
          <c:extLst>
            <c:ext xmlns:c16="http://schemas.microsoft.com/office/drawing/2014/chart" uri="{C3380CC4-5D6E-409C-BE32-E72D297353CC}">
              <c16:uniqueId val="{00000001-AFDF-48BC-81B0-BFD25B8803B5}"/>
            </c:ext>
          </c:extLst>
        </c:ser>
        <c:ser>
          <c:idx val="2"/>
          <c:order val="2"/>
          <c:tx>
            <c:strRef>
              <c:f>Sheet1!$D$1</c:f>
              <c:strCache>
                <c:ptCount val="1"/>
                <c:pt idx="0">
                  <c:v>Meets</c:v>
                </c:pt>
              </c:strCache>
            </c:strRef>
          </c:tx>
          <c:spPr>
            <a:solidFill>
              <a:srgbClr val="606060">
                <a:alpha val="85000"/>
              </a:srgbClr>
            </a:solidFill>
            <a:ln w="9525" cap="flat">
              <a:solidFill>
                <a:srgbClr val="FFFFFF">
                  <a:alpha val="50000"/>
                </a:srgbClr>
              </a:solidFill>
              <a:prstDash val="solid"/>
              <a:round/>
            </a:ln>
            <a:effectLst/>
          </c:spPr>
          <c:invertIfNegative val="0"/>
          <c:dLbls>
            <c:numFmt formatCode="0%" sourceLinked="0"/>
            <c:spPr>
              <a:noFill/>
              <a:ln>
                <a:noFill/>
              </a:ln>
              <a:effectLst/>
            </c:spPr>
            <c:txPr>
              <a:bodyPr/>
              <a:lstStyle/>
              <a:p>
                <a:pPr>
                  <a:defRPr sz="1200" b="1" i="0" u="none" strike="noStrike">
                    <a:solidFill>
                      <a:srgbClr val="FFFFFF"/>
                    </a:solidFill>
                    <a:latin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Supporting Details</c:v>
                </c:pt>
                <c:pt idx="1">
                  <c:v>Coherence</c:v>
                </c:pt>
                <c:pt idx="2">
                  <c:v>Audience</c:v>
                </c:pt>
                <c:pt idx="3">
                  <c:v>Conventions</c:v>
                </c:pt>
              </c:strCache>
            </c:strRef>
          </c:cat>
          <c:val>
            <c:numRef>
              <c:f>Sheet1!$D$2:$D$5</c:f>
              <c:numCache>
                <c:formatCode>General</c:formatCode>
                <c:ptCount val="4"/>
                <c:pt idx="0">
                  <c:v>0.55000000000000004</c:v>
                </c:pt>
                <c:pt idx="1">
                  <c:v>0.7</c:v>
                </c:pt>
                <c:pt idx="2">
                  <c:v>0.7</c:v>
                </c:pt>
                <c:pt idx="3">
                  <c:v>0.6</c:v>
                </c:pt>
              </c:numCache>
            </c:numRef>
          </c:val>
          <c:extLst>
            <c:ext xmlns:c16="http://schemas.microsoft.com/office/drawing/2014/chart" uri="{C3380CC4-5D6E-409C-BE32-E72D297353CC}">
              <c16:uniqueId val="{00000002-AFDF-48BC-81B0-BFD25B8803B5}"/>
            </c:ext>
          </c:extLst>
        </c:ser>
        <c:ser>
          <c:idx val="3"/>
          <c:order val="3"/>
          <c:tx>
            <c:strRef>
              <c:f>Sheet1!$E$1</c:f>
              <c:strCache>
                <c:ptCount val="1"/>
                <c:pt idx="0">
                  <c:v>Exceeds</c:v>
                </c:pt>
              </c:strCache>
            </c:strRef>
          </c:tx>
          <c:spPr>
            <a:solidFill>
              <a:srgbClr val="C00000">
                <a:alpha val="85000"/>
              </a:srgbClr>
            </a:solidFill>
            <a:ln w="9525" cap="flat">
              <a:solidFill>
                <a:srgbClr val="FFFFFF">
                  <a:alpha val="50000"/>
                </a:srgbClr>
              </a:solidFill>
              <a:prstDash val="solid"/>
              <a:round/>
            </a:ln>
            <a:effectLst/>
          </c:spPr>
          <c:invertIfNegative val="0"/>
          <c:dLbls>
            <c:numFmt formatCode="0%" sourceLinked="0"/>
            <c:spPr>
              <a:noFill/>
              <a:ln>
                <a:noFill/>
              </a:ln>
              <a:effectLst/>
            </c:spPr>
            <c:txPr>
              <a:bodyPr/>
              <a:lstStyle/>
              <a:p>
                <a:pPr>
                  <a:defRPr sz="1200" b="1" i="0" u="none" strike="noStrike">
                    <a:solidFill>
                      <a:srgbClr val="FFFFFF"/>
                    </a:solidFill>
                    <a:latin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Supporting Details</c:v>
                </c:pt>
                <c:pt idx="1">
                  <c:v>Coherence</c:v>
                </c:pt>
                <c:pt idx="2">
                  <c:v>Audience</c:v>
                </c:pt>
                <c:pt idx="3">
                  <c:v>Conventions</c:v>
                </c:pt>
              </c:strCache>
            </c:strRef>
          </c:cat>
          <c:val>
            <c:numRef>
              <c:f>Sheet1!$E$2:$E$5</c:f>
              <c:numCache>
                <c:formatCode>General</c:formatCode>
                <c:ptCount val="4"/>
                <c:pt idx="0">
                  <c:v>0.1</c:v>
                </c:pt>
                <c:pt idx="1">
                  <c:v>0.1</c:v>
                </c:pt>
                <c:pt idx="2">
                  <c:v>0.15</c:v>
                </c:pt>
                <c:pt idx="3">
                  <c:v>0.1</c:v>
                </c:pt>
              </c:numCache>
            </c:numRef>
          </c:val>
          <c:extLst>
            <c:ext xmlns:c16="http://schemas.microsoft.com/office/drawing/2014/chart" uri="{C3380CC4-5D6E-409C-BE32-E72D297353CC}">
              <c16:uniqueId val="{00000003-AFDF-48BC-81B0-BFD25B8803B5}"/>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title>
          <c:tx>
            <c:rich>
              <a:bodyPr rot="0"/>
              <a:lstStyle/>
              <a:p>
                <a:pPr>
                  <a:defRPr sz="1600" b="1" i="0" u="none" strike="noStrike">
                    <a:solidFill>
                      <a:srgbClr val="404040"/>
                    </a:solidFill>
                    <a:latin typeface="Verdana"/>
                  </a:defRPr>
                </a:pPr>
                <a:r>
                  <a:rPr lang="en-US" sz="1600" b="1" i="0" u="none" strike="noStrike">
                    <a:solidFill>
                      <a:srgbClr val="404040"/>
                    </a:solidFill>
                    <a:latin typeface="Verdana"/>
                  </a:rPr>
                  <a:t>Performance Indicators</a:t>
                </a:r>
              </a:p>
            </c:rich>
          </c:tx>
          <c:overlay val="1"/>
        </c:title>
        <c:numFmt formatCode="General" sourceLinked="0"/>
        <c:majorTickMark val="none"/>
        <c:minorTickMark val="none"/>
        <c:tickLblPos val="low"/>
        <c:spPr>
          <a:ln w="12700" cap="flat">
            <a:solidFill>
              <a:srgbClr val="8B8B8B"/>
            </a:solidFill>
            <a:prstDash val="solid"/>
            <a:round/>
          </a:ln>
        </c:spPr>
        <c:txPr>
          <a:bodyPr rot="0"/>
          <a:lstStyle/>
          <a:p>
            <a:pPr>
              <a:defRPr sz="1200" b="0" i="0" u="none" strike="noStrike">
                <a:solidFill>
                  <a:srgbClr val="404040"/>
                </a:solidFill>
                <a:latin typeface="Verdana"/>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797979">
                  <a:alpha val="39000"/>
                </a:srgbClr>
              </a:solidFill>
              <a:prstDash val="solid"/>
              <a:round/>
            </a:ln>
          </c:spPr>
        </c:majorGridlines>
        <c:title>
          <c:tx>
            <c:rich>
              <a:bodyPr rot="-5400000"/>
              <a:lstStyle/>
              <a:p>
                <a:pPr>
                  <a:defRPr sz="1600" b="1" i="0" u="none" strike="noStrike">
                    <a:solidFill>
                      <a:srgbClr val="404040"/>
                    </a:solidFill>
                    <a:latin typeface="Verdana"/>
                  </a:defRPr>
                </a:pPr>
                <a:r>
                  <a:rPr lang="en-US" sz="1600" b="1" i="0" u="none" strike="noStrike">
                    <a:solidFill>
                      <a:srgbClr val="404040"/>
                    </a:solidFill>
                    <a:latin typeface="Verdana"/>
                  </a:rPr>
                  <a:t>Percentage</a:t>
                </a:r>
              </a:p>
            </c:rich>
          </c:tx>
          <c:overlay val="1"/>
        </c:title>
        <c:numFmt formatCode="0%" sourceLinked="0"/>
        <c:majorTickMark val="none"/>
        <c:minorTickMark val="none"/>
        <c:tickLblPos val="none"/>
        <c:spPr>
          <a:ln w="12700" cap="flat">
            <a:noFill/>
            <a:prstDash val="solid"/>
            <a:round/>
          </a:ln>
        </c:spPr>
        <c:txPr>
          <a:bodyPr rot="0"/>
          <a:lstStyle/>
          <a:p>
            <a:pPr>
              <a:defRPr sz="1200" b="0" i="0" u="none" strike="noStrike">
                <a:solidFill>
                  <a:srgbClr val="000000"/>
                </a:solidFill>
                <a:latin typeface="Arial"/>
              </a:defRPr>
            </a:pPr>
            <a:endParaRPr lang="en-US"/>
          </a:p>
        </c:txPr>
        <c:crossAx val="2094734552"/>
        <c:crosses val="autoZero"/>
        <c:crossBetween val="between"/>
        <c:majorUnit val="0.25"/>
        <c:minorUnit val="0.125"/>
      </c:valAx>
      <c:spPr>
        <a:noFill/>
        <a:ln w="12700" cap="flat">
          <a:noFill/>
          <a:miter lim="400000"/>
        </a:ln>
        <a:effectLst/>
      </c:spPr>
    </c:plotArea>
    <c:legend>
      <c:legendPos val="r"/>
      <c:layout>
        <c:manualLayout>
          <c:xMode val="edge"/>
          <c:yMode val="edge"/>
          <c:x val="0.79611200000000004"/>
          <c:y val="0.49193799999999999"/>
          <c:w val="0.20388800000000001"/>
          <c:h val="0.18135999999999999"/>
        </c:manualLayout>
      </c:layout>
      <c:overlay val="1"/>
      <c:spPr>
        <a:solidFill>
          <a:srgbClr val="F2F2F2">
            <a:alpha val="39000"/>
          </a:srgbClr>
        </a:solidFill>
        <a:ln w="12700" cap="flat">
          <a:noFill/>
          <a:miter lim="400000"/>
        </a:ln>
        <a:effectLst/>
      </c:spPr>
      <c:txPr>
        <a:bodyPr rot="0"/>
        <a:lstStyle/>
        <a:p>
          <a:pPr>
            <a:defRPr sz="1200" b="0" i="0" u="none" strike="noStrike">
              <a:solidFill>
                <a:srgbClr val="404040"/>
              </a:solidFill>
              <a:latin typeface="Verdana"/>
            </a:defRPr>
          </a:pPr>
          <a:endParaRPr lang="en-US"/>
        </a:p>
      </c:txPr>
    </c:legend>
    <c:plotVisOnly val="1"/>
    <c:dispBlanksAs val="gap"/>
    <c:showDLblsOverMax val="1"/>
  </c:chart>
  <c:spPr>
    <a:gradFill flip="none" rotWithShape="1">
      <a:gsLst>
        <a:gs pos="0">
          <a:srgbClr val="FFFFFF"/>
        </a:gs>
        <a:gs pos="39000">
          <a:srgbClr val="FFFFFF"/>
        </a:gs>
        <a:gs pos="100000">
          <a:srgbClr val="BFBFBF"/>
        </a:gs>
      </a:gsLst>
      <a:path path="circle">
        <a:fillToRect l="37721" t="-19636" r="62278" b="119636"/>
      </a:path>
    </a:gradFill>
    <a:ln w="12700" cap="flat">
      <a:solidFill>
        <a:srgbClr val="CACACA"/>
      </a:solidFill>
      <a:prstDash val="solid"/>
      <a:round/>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100" b="0" i="0" u="none" strike="noStrike">
                <a:solidFill>
                  <a:srgbClr val="000000"/>
                </a:solidFill>
                <a:latin typeface="Verdana"/>
              </a:defRPr>
            </a:pPr>
            <a:r>
              <a:rPr lang="en-US" sz="2100" b="0" i="0" u="none" strike="noStrike">
                <a:solidFill>
                  <a:srgbClr val="000000"/>
                </a:solidFill>
                <a:latin typeface="Verdana"/>
              </a:rPr>
              <a:t>Chart Title</a:t>
            </a:r>
          </a:p>
        </c:rich>
      </c:tx>
      <c:layout>
        <c:manualLayout>
          <c:xMode val="edge"/>
          <c:yMode val="edge"/>
          <c:x val="0.41964699999999999"/>
          <c:y val="0"/>
          <c:w val="0.16070599999999999"/>
          <c:h val="0.122303"/>
        </c:manualLayout>
      </c:layout>
      <c:overlay val="1"/>
      <c:spPr>
        <a:noFill/>
        <a:effectLst/>
      </c:spPr>
    </c:title>
    <c:autoTitleDeleted val="0"/>
    <c:plotArea>
      <c:layout>
        <c:manualLayout>
          <c:layoutTarget val="inner"/>
          <c:xMode val="edge"/>
          <c:yMode val="edge"/>
          <c:x val="0.13416500000000001"/>
          <c:y val="0.122303"/>
          <c:w val="0.86083500000000002"/>
          <c:h val="0.69751799999999997"/>
        </c:manualLayout>
      </c:layout>
      <c:barChart>
        <c:barDir val="col"/>
        <c:grouping val="clustered"/>
        <c:varyColors val="0"/>
        <c:ser>
          <c:idx val="0"/>
          <c:order val="0"/>
          <c:tx>
            <c:strRef>
              <c:f>Sheet1!$A$2</c:f>
              <c:strCache>
                <c:ptCount val="1"/>
                <c:pt idx="0">
                  <c:v>Series1</c:v>
                </c:pt>
              </c:strCache>
            </c:strRef>
          </c:tx>
          <c:spPr>
            <a:solidFill>
              <a:srgbClr val="002060"/>
            </a:solidFill>
            <a:ln w="12700" cap="flat">
              <a:noFill/>
              <a:miter lim="400000"/>
            </a:ln>
            <a:effectLst/>
          </c:spPr>
          <c:invertIfNegative val="0"/>
          <c:cat>
            <c:strRef>
              <c:f>Sheet1!$B$1:$L$1</c:f>
              <c:strCache>
                <c:ptCount val="11"/>
                <c:pt idx="0">
                  <c:v>CLO1</c:v>
                </c:pt>
                <c:pt idx="1">
                  <c:v>CLO2</c:v>
                </c:pt>
                <c:pt idx="2">
                  <c:v>CLO3</c:v>
                </c:pt>
                <c:pt idx="3">
                  <c:v>CLO4</c:v>
                </c:pt>
                <c:pt idx="4">
                  <c:v>CLO5</c:v>
                </c:pt>
                <c:pt idx="5">
                  <c:v>CLO6</c:v>
                </c:pt>
                <c:pt idx="6">
                  <c:v>CLO7</c:v>
                </c:pt>
                <c:pt idx="7">
                  <c:v>CLO8</c:v>
                </c:pt>
                <c:pt idx="8">
                  <c:v>CLO9</c:v>
                </c:pt>
                <c:pt idx="9">
                  <c:v>CLO10</c:v>
                </c:pt>
                <c:pt idx="10">
                  <c:v>CLO11</c:v>
                </c:pt>
              </c:strCache>
            </c:strRef>
          </c:cat>
          <c:val>
            <c:numRef>
              <c:f>Sheet1!$B$2:$L$2</c:f>
              <c:numCache>
                <c:formatCode>General</c:formatCode>
                <c:ptCount val="11"/>
                <c:pt idx="0">
                  <c:v>0.55172399999999999</c:v>
                </c:pt>
                <c:pt idx="1">
                  <c:v>0.32142900000000002</c:v>
                </c:pt>
                <c:pt idx="2">
                  <c:v>0.66666700000000001</c:v>
                </c:pt>
                <c:pt idx="3">
                  <c:v>0.76666699999999999</c:v>
                </c:pt>
                <c:pt idx="4">
                  <c:v>0.7</c:v>
                </c:pt>
                <c:pt idx="5">
                  <c:v>0.37930999999999998</c:v>
                </c:pt>
                <c:pt idx="6">
                  <c:v>0.16</c:v>
                </c:pt>
                <c:pt idx="7">
                  <c:v>0.28571400000000002</c:v>
                </c:pt>
                <c:pt idx="8">
                  <c:v>0</c:v>
                </c:pt>
                <c:pt idx="9">
                  <c:v>0.14285700000000001</c:v>
                </c:pt>
                <c:pt idx="10">
                  <c:v>0.79</c:v>
                </c:pt>
              </c:numCache>
            </c:numRef>
          </c:val>
          <c:extLst>
            <c:ext xmlns:c16="http://schemas.microsoft.com/office/drawing/2014/chart" uri="{C3380CC4-5D6E-409C-BE32-E72D297353CC}">
              <c16:uniqueId val="{00000000-177A-47B1-822F-DA928142AC83}"/>
            </c:ext>
          </c:extLst>
        </c:ser>
        <c:dLbls>
          <c:showLegendKey val="0"/>
          <c:showVal val="0"/>
          <c:showCatName val="0"/>
          <c:showSerName val="0"/>
          <c:showPercent val="0"/>
          <c:showBubbleSize val="0"/>
        </c:dLbls>
        <c:gapWidth val="219"/>
        <c:overlap val="-27"/>
        <c:axId val="2094734552"/>
        <c:axId val="2094734553"/>
      </c:barChart>
      <c:catAx>
        <c:axId val="2094734552"/>
        <c:scaling>
          <c:orientation val="minMax"/>
        </c:scaling>
        <c:delete val="0"/>
        <c:axPos val="b"/>
        <c:title>
          <c:tx>
            <c:rich>
              <a:bodyPr rot="0"/>
              <a:lstStyle/>
              <a:p>
                <a:pPr>
                  <a:defRPr sz="1800" b="0" i="0" u="none" strike="noStrike">
                    <a:solidFill>
                      <a:srgbClr val="000000"/>
                    </a:solidFill>
                    <a:latin typeface="Verdana"/>
                  </a:defRPr>
                </a:pPr>
                <a:r>
                  <a:rPr lang="en-US" sz="1800" b="0" i="0" u="none" strike="noStrike">
                    <a:solidFill>
                      <a:srgbClr val="000000"/>
                    </a:solidFill>
                    <a:latin typeface="Verdana"/>
                  </a:rPr>
                  <a:t>Course Learning Outcomes</a:t>
                </a:r>
              </a:p>
            </c:rich>
          </c:tx>
          <c:overlay val="1"/>
        </c:title>
        <c:numFmt formatCode="General" sourceLinked="0"/>
        <c:majorTickMark val="none"/>
        <c:minorTickMark val="none"/>
        <c:tickLblPos val="low"/>
        <c:spPr>
          <a:ln w="12700" cap="flat">
            <a:solidFill>
              <a:srgbClr val="D9D9D9"/>
            </a:solidFill>
            <a:prstDash val="solid"/>
            <a:round/>
          </a:ln>
        </c:spPr>
        <c:txPr>
          <a:bodyPr rot="0"/>
          <a:lstStyle/>
          <a:p>
            <a:pPr>
              <a:defRPr sz="1800" b="0" i="0" u="none" strike="noStrike">
                <a:solidFill>
                  <a:srgbClr val="000000"/>
                </a:solidFill>
                <a:latin typeface="Verdana"/>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D9D9D9"/>
              </a:solidFill>
              <a:prstDash val="solid"/>
              <a:round/>
            </a:ln>
          </c:spPr>
        </c:majorGridlines>
        <c:title>
          <c:tx>
            <c:rich>
              <a:bodyPr rot="-5400000"/>
              <a:lstStyle/>
              <a:p>
                <a:pPr>
                  <a:defRPr sz="1800" b="0" i="0" u="none" strike="noStrike">
                    <a:solidFill>
                      <a:srgbClr val="000000"/>
                    </a:solidFill>
                    <a:latin typeface="Verdana"/>
                  </a:defRPr>
                </a:pPr>
                <a:r>
                  <a:rPr lang="en-US" sz="1800" b="0" i="0" u="none" strike="noStrike">
                    <a:solidFill>
                      <a:srgbClr val="000000"/>
                    </a:solidFill>
                    <a:latin typeface="Verdana"/>
                  </a:rPr>
                  <a:t>Passing Rate</a:t>
                </a:r>
              </a:p>
            </c:rich>
          </c:tx>
          <c:overlay val="1"/>
        </c:title>
        <c:numFmt formatCode="0%" sourceLinked="0"/>
        <c:majorTickMark val="none"/>
        <c:minorTickMark val="none"/>
        <c:tickLblPos val="nextTo"/>
        <c:spPr>
          <a:ln w="12700" cap="flat">
            <a:noFill/>
            <a:prstDash val="solid"/>
            <a:round/>
          </a:ln>
        </c:spPr>
        <c:txPr>
          <a:bodyPr rot="0"/>
          <a:lstStyle/>
          <a:p>
            <a:pPr>
              <a:defRPr sz="1800" b="0" i="0" u="none" strike="noStrike">
                <a:solidFill>
                  <a:srgbClr val="000000"/>
                </a:solidFill>
                <a:latin typeface="Verdana"/>
              </a:defRPr>
            </a:pPr>
            <a:endParaRPr lang="en-US"/>
          </a:p>
        </c:txPr>
        <c:crossAx val="2094734552"/>
        <c:crosses val="autoZero"/>
        <c:crossBetween val="between"/>
        <c:majorUnit val="0.2"/>
        <c:minorUnit val="0.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100" b="0" i="0" u="none" strike="noStrike">
                <a:solidFill>
                  <a:srgbClr val="000000"/>
                </a:solidFill>
                <a:latin typeface="Verdana"/>
              </a:defRPr>
            </a:pPr>
            <a:r>
              <a:rPr lang="en-US" sz="2100" b="0" i="0" u="none" strike="noStrike">
                <a:solidFill>
                  <a:srgbClr val="000000"/>
                </a:solidFill>
                <a:latin typeface="Verdana"/>
              </a:rPr>
              <a:t>Normal Distribution of Scores</a:t>
            </a:r>
          </a:p>
        </c:rich>
      </c:tx>
      <c:layout>
        <c:manualLayout>
          <c:xMode val="edge"/>
          <c:yMode val="edge"/>
          <c:x val="0.28265299999999999"/>
          <c:y val="0"/>
          <c:w val="0.43469400000000002"/>
          <c:h val="0.121529"/>
        </c:manualLayout>
      </c:layout>
      <c:overlay val="1"/>
      <c:spPr>
        <a:noFill/>
        <a:effectLst/>
      </c:spPr>
    </c:title>
    <c:autoTitleDeleted val="0"/>
    <c:plotArea>
      <c:layout>
        <c:manualLayout>
          <c:layoutTarget val="inner"/>
          <c:xMode val="edge"/>
          <c:yMode val="edge"/>
          <c:x val="0.127521"/>
          <c:y val="0.121529"/>
          <c:w val="0.85580000000000001"/>
          <c:h val="0.69935099999999994"/>
        </c:manualLayout>
      </c:layout>
      <c:scatterChart>
        <c:scatterStyle val="smoothMarker"/>
        <c:varyColors val="0"/>
        <c:ser>
          <c:idx val="0"/>
          <c:order val="0"/>
          <c:tx>
            <c:strRef>
              <c:f>Sheet1!$A$2</c:f>
              <c:strCache>
                <c:ptCount val="1"/>
                <c:pt idx="0">
                  <c:v>Series1</c:v>
                </c:pt>
              </c:strCache>
            </c:strRef>
          </c:tx>
          <c:spPr>
            <a:ln w="28575" cap="rnd">
              <a:solidFill>
                <a:srgbClr val="A7A7A7"/>
              </a:solidFill>
              <a:prstDash val="solid"/>
              <a:round/>
            </a:ln>
            <a:effectLst/>
          </c:spPr>
          <c:marker>
            <c:symbol val="none"/>
          </c:marker>
          <c:xVal>
            <c:numRef>
              <c:f>Sheet1!$B$2:$AE$2</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Sheet1!$B$3:$AE$3</c:f>
              <c:numCache>
                <c:formatCode>General</c:formatCode>
                <c:ptCount val="30"/>
                <c:pt idx="0">
                  <c:v>6.7499999999999999E-3</c:v>
                </c:pt>
                <c:pt idx="1">
                  <c:v>7.8220000000000008E-3</c:v>
                </c:pt>
                <c:pt idx="2">
                  <c:v>1.1665999999999999E-2</c:v>
                </c:pt>
                <c:pt idx="3">
                  <c:v>1.7996999999999999E-2</c:v>
                </c:pt>
                <c:pt idx="4">
                  <c:v>1.7996999999999999E-2</c:v>
                </c:pt>
                <c:pt idx="5">
                  <c:v>1.9703999999999999E-2</c:v>
                </c:pt>
                <c:pt idx="6">
                  <c:v>2.3122E-2</c:v>
                </c:pt>
                <c:pt idx="7">
                  <c:v>2.4781999999999998E-2</c:v>
                </c:pt>
                <c:pt idx="8">
                  <c:v>2.6373000000000001E-2</c:v>
                </c:pt>
                <c:pt idx="9">
                  <c:v>2.6373000000000001E-2</c:v>
                </c:pt>
                <c:pt idx="10">
                  <c:v>2.6373000000000001E-2</c:v>
                </c:pt>
                <c:pt idx="11">
                  <c:v>3.2363999999999997E-2</c:v>
                </c:pt>
                <c:pt idx="12">
                  <c:v>3.3423000000000001E-2</c:v>
                </c:pt>
                <c:pt idx="13">
                  <c:v>3.3423000000000001E-2</c:v>
                </c:pt>
                <c:pt idx="14">
                  <c:v>3.3549000000000002E-2</c:v>
                </c:pt>
                <c:pt idx="15">
                  <c:v>3.3549000000000002E-2</c:v>
                </c:pt>
                <c:pt idx="16">
                  <c:v>3.2733999999999999E-2</c:v>
                </c:pt>
                <c:pt idx="17">
                  <c:v>3.2733999999999999E-2</c:v>
                </c:pt>
                <c:pt idx="18">
                  <c:v>3.1990999999999999E-2</c:v>
                </c:pt>
                <c:pt idx="19">
                  <c:v>3.1043999999999999E-2</c:v>
                </c:pt>
                <c:pt idx="20">
                  <c:v>2.8617E-2</c:v>
                </c:pt>
                <c:pt idx="21">
                  <c:v>2.7184E-2</c:v>
                </c:pt>
                <c:pt idx="22">
                  <c:v>2.5641000000000001E-2</c:v>
                </c:pt>
                <c:pt idx="23">
                  <c:v>2.5641000000000001E-2</c:v>
                </c:pt>
                <c:pt idx="24">
                  <c:v>2.5641000000000001E-2</c:v>
                </c:pt>
                <c:pt idx="25">
                  <c:v>2.2332000000000001E-2</c:v>
                </c:pt>
                <c:pt idx="26">
                  <c:v>1.1009E-2</c:v>
                </c:pt>
                <c:pt idx="27">
                  <c:v>8.4379999999999993E-3</c:v>
                </c:pt>
                <c:pt idx="28">
                  <c:v>7.3090000000000004E-3</c:v>
                </c:pt>
                <c:pt idx="29">
                  <c:v>5.3680000000000004E-3</c:v>
                </c:pt>
              </c:numCache>
            </c:numRef>
          </c:yVal>
          <c:smooth val="1"/>
          <c:extLst>
            <c:ext xmlns:c16="http://schemas.microsoft.com/office/drawing/2014/chart" uri="{C3380CC4-5D6E-409C-BE32-E72D297353CC}">
              <c16:uniqueId val="{00000000-0454-4581-B38D-A271C64954E5}"/>
            </c:ext>
          </c:extLst>
        </c:ser>
        <c:dLbls>
          <c:showLegendKey val="0"/>
          <c:showVal val="0"/>
          <c:showCatName val="0"/>
          <c:showSerName val="0"/>
          <c:showPercent val="0"/>
          <c:showBubbleSize val="0"/>
        </c:dLbls>
        <c:axId val="2094734552"/>
        <c:axId val="2094734553"/>
      </c:scatterChart>
      <c:valAx>
        <c:axId val="2094734552"/>
        <c:scaling>
          <c:orientation val="minMax"/>
          <c:max val="30"/>
          <c:min val="0"/>
        </c:scaling>
        <c:delete val="0"/>
        <c:axPos val="b"/>
        <c:majorGridlines>
          <c:spPr>
            <a:ln w="12700" cap="flat">
              <a:solidFill>
                <a:srgbClr val="D9D9D9"/>
              </a:solidFill>
              <a:prstDash val="solid"/>
              <a:round/>
            </a:ln>
          </c:spPr>
        </c:majorGridlines>
        <c:title>
          <c:tx>
            <c:rich>
              <a:bodyPr rot="0"/>
              <a:lstStyle/>
              <a:p>
                <a:pPr>
                  <a:defRPr sz="1800" b="0" i="0" u="none" strike="noStrike">
                    <a:solidFill>
                      <a:srgbClr val="000000"/>
                    </a:solidFill>
                    <a:latin typeface="Verdana"/>
                  </a:defRPr>
                </a:pPr>
                <a:r>
                  <a:rPr lang="en-US" sz="1800" b="0" i="0" u="none" strike="noStrike">
                    <a:solidFill>
                      <a:srgbClr val="000000"/>
                    </a:solidFill>
                    <a:latin typeface="Verdana"/>
                  </a:rPr>
                  <a:t>Number</a:t>
                </a:r>
              </a:p>
            </c:rich>
          </c:tx>
          <c:overlay val="1"/>
        </c:title>
        <c:numFmt formatCode="0" sourceLinked="0"/>
        <c:majorTickMark val="none"/>
        <c:minorTickMark val="none"/>
        <c:tickLblPos val="nextTo"/>
        <c:spPr>
          <a:ln w="12700" cap="flat">
            <a:solidFill>
              <a:srgbClr val="BFBFBF"/>
            </a:solidFill>
            <a:prstDash val="solid"/>
            <a:round/>
          </a:ln>
        </c:spPr>
        <c:txPr>
          <a:bodyPr rot="0"/>
          <a:lstStyle/>
          <a:p>
            <a:pPr>
              <a:defRPr sz="1800" b="0" i="0" u="none" strike="noStrike">
                <a:solidFill>
                  <a:srgbClr val="000000"/>
                </a:solidFill>
                <a:latin typeface="Verdana"/>
              </a:defRPr>
            </a:pPr>
            <a:endParaRPr lang="en-US"/>
          </a:p>
        </c:txPr>
        <c:crossAx val="2094734553"/>
        <c:crosses val="autoZero"/>
        <c:crossBetween val="between"/>
        <c:majorUnit val="7.5"/>
        <c:minorUnit val="3.75"/>
      </c:valAx>
      <c:valAx>
        <c:axId val="2094734553"/>
        <c:scaling>
          <c:orientation val="minMax"/>
        </c:scaling>
        <c:delete val="0"/>
        <c:axPos val="l"/>
        <c:majorGridlines>
          <c:spPr>
            <a:ln w="12700" cap="flat">
              <a:solidFill>
                <a:srgbClr val="D9D9D9"/>
              </a:solidFill>
              <a:prstDash val="solid"/>
              <a:round/>
            </a:ln>
          </c:spPr>
        </c:majorGridlines>
        <c:title>
          <c:tx>
            <c:rich>
              <a:bodyPr rot="-5400000"/>
              <a:lstStyle/>
              <a:p>
                <a:pPr>
                  <a:defRPr sz="1800" b="0" i="0" u="none" strike="noStrike">
                    <a:solidFill>
                      <a:srgbClr val="000000"/>
                    </a:solidFill>
                    <a:latin typeface="Verdana"/>
                  </a:defRPr>
                </a:pPr>
                <a:r>
                  <a:rPr lang="en-US" sz="1800" b="0" i="0" u="none" strike="noStrike">
                    <a:solidFill>
                      <a:srgbClr val="000000"/>
                    </a:solidFill>
                    <a:latin typeface="Verdana"/>
                  </a:rPr>
                  <a:t>Value</a:t>
                </a:r>
              </a:p>
            </c:rich>
          </c:tx>
          <c:overlay val="1"/>
        </c:title>
        <c:numFmt formatCode="0.####" sourceLinked="0"/>
        <c:majorTickMark val="none"/>
        <c:minorTickMark val="none"/>
        <c:tickLblPos val="nextTo"/>
        <c:spPr>
          <a:ln w="12700" cap="flat">
            <a:solidFill>
              <a:srgbClr val="BFBFBF"/>
            </a:solidFill>
            <a:prstDash val="solid"/>
            <a:round/>
          </a:ln>
        </c:spPr>
        <c:txPr>
          <a:bodyPr rot="0"/>
          <a:lstStyle/>
          <a:p>
            <a:pPr>
              <a:defRPr sz="1800" b="0" i="0" u="none" strike="noStrike">
                <a:solidFill>
                  <a:srgbClr val="000000"/>
                </a:solidFill>
                <a:latin typeface="Verdana"/>
              </a:defRPr>
            </a:pPr>
            <a:endParaRPr lang="en-US"/>
          </a:p>
        </c:txPr>
        <c:crossAx val="2094734552"/>
        <c:crosses val="autoZero"/>
        <c:crossBetween val="between"/>
        <c:majorUnit val="0.01"/>
        <c:minorUnit val="5.0000000000000001E-3"/>
      </c:valAx>
      <c:spPr>
        <a:noFill/>
        <a:ln w="12700" cap="flat">
          <a:noFill/>
          <a:miter lim="400000"/>
        </a:ln>
        <a:effectLst/>
      </c:spPr>
    </c:plotArea>
    <c:plotVisOnly val="1"/>
    <c:dispBlanksAs val="gap"/>
    <c:showDLblsOverMax val="1"/>
  </c:chart>
  <c:spPr>
    <a:noFill/>
    <a:ln w="12700" cap="flat">
      <a:solidFill>
        <a:srgbClr val="D9D9D9"/>
      </a:solidFill>
      <a:prstDash val="solid"/>
      <a:round/>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100" b="0" i="0" u="none" strike="noStrike">
                <a:solidFill>
                  <a:srgbClr val="000000"/>
                </a:solidFill>
                <a:latin typeface="Verdana"/>
              </a:defRPr>
            </a:pPr>
            <a:r>
              <a:rPr lang="en-US" sz="2100" b="0" i="0" u="none" strike="noStrike">
                <a:solidFill>
                  <a:srgbClr val="000000"/>
                </a:solidFill>
                <a:latin typeface="Verdana"/>
              </a:rPr>
              <a:t>Normal Distribution of Achieving CLOs</a:t>
            </a:r>
          </a:p>
        </c:rich>
      </c:tx>
      <c:layout>
        <c:manualLayout>
          <c:xMode val="edge"/>
          <c:yMode val="edge"/>
          <c:x val="0.22903000000000001"/>
          <c:y val="0"/>
          <c:w val="0.54194100000000001"/>
          <c:h val="0.119561"/>
        </c:manualLayout>
      </c:layout>
      <c:overlay val="1"/>
      <c:spPr>
        <a:noFill/>
        <a:effectLst/>
      </c:spPr>
    </c:title>
    <c:autoTitleDeleted val="0"/>
    <c:plotArea>
      <c:layout>
        <c:manualLayout>
          <c:layoutTarget val="inner"/>
          <c:xMode val="edge"/>
          <c:yMode val="edge"/>
          <c:x val="0.15273300000000001"/>
          <c:y val="0.119561"/>
          <c:w val="0.84226699999999999"/>
          <c:h val="0.70401899999999995"/>
        </c:manualLayout>
      </c:layout>
      <c:lineChart>
        <c:grouping val="standard"/>
        <c:varyColors val="0"/>
        <c:ser>
          <c:idx val="0"/>
          <c:order val="0"/>
          <c:tx>
            <c:strRef>
              <c:f>Sheet1!$A$2</c:f>
              <c:strCache>
                <c:ptCount val="1"/>
                <c:pt idx="0">
                  <c:v>Series1</c:v>
                </c:pt>
              </c:strCache>
            </c:strRef>
          </c:tx>
          <c:spPr>
            <a:ln w="28575" cap="rnd">
              <a:solidFill>
                <a:schemeClr val="accent1"/>
              </a:solidFill>
              <a:prstDash val="solid"/>
              <a:round/>
            </a:ln>
            <a:effectLst/>
          </c:spPr>
          <c:marker>
            <c:symbol val="none"/>
          </c:marker>
          <c:cat>
            <c:strRef>
              <c:f>Sheet1!$B$1:$AE$1</c:f>
              <c:strCach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strCache>
            </c:strRef>
          </c:cat>
          <c:val>
            <c:numRef>
              <c:f>Sheet1!$B$2:$AE$2</c:f>
              <c:numCache>
                <c:formatCode>General</c:formatCode>
                <c:ptCount val="30"/>
                <c:pt idx="0">
                  <c:v>4.0179999999999999E-3</c:v>
                </c:pt>
                <c:pt idx="1">
                  <c:v>9.7970000000000002E-3</c:v>
                </c:pt>
                <c:pt idx="2">
                  <c:v>1.6719999999999999E-2</c:v>
                </c:pt>
                <c:pt idx="3">
                  <c:v>2.5440999999999998E-2</c:v>
                </c:pt>
                <c:pt idx="4">
                  <c:v>2.8524000000000001E-2</c:v>
                </c:pt>
                <c:pt idx="5">
                  <c:v>2.8524000000000001E-2</c:v>
                </c:pt>
                <c:pt idx="6">
                  <c:v>3.1576E-2</c:v>
                </c:pt>
                <c:pt idx="7">
                  <c:v>3.1576E-2</c:v>
                </c:pt>
                <c:pt idx="8">
                  <c:v>3.7240000000000002E-2</c:v>
                </c:pt>
                <c:pt idx="9">
                  <c:v>3.9676000000000003E-2</c:v>
                </c:pt>
                <c:pt idx="10">
                  <c:v>3.9676000000000003E-2</c:v>
                </c:pt>
                <c:pt idx="11">
                  <c:v>4.1736000000000002E-2</c:v>
                </c:pt>
                <c:pt idx="12">
                  <c:v>4.3346000000000003E-2</c:v>
                </c:pt>
                <c:pt idx="13">
                  <c:v>4.3346000000000003E-2</c:v>
                </c:pt>
                <c:pt idx="14">
                  <c:v>4.4978999999999998E-2</c:v>
                </c:pt>
                <c:pt idx="15">
                  <c:v>4.4389999999999999E-2</c:v>
                </c:pt>
                <c:pt idx="16">
                  <c:v>4.3254000000000001E-2</c:v>
                </c:pt>
                <c:pt idx="17">
                  <c:v>4.1612000000000003E-2</c:v>
                </c:pt>
                <c:pt idx="18">
                  <c:v>4.1612000000000003E-2</c:v>
                </c:pt>
                <c:pt idx="19">
                  <c:v>3.9524999999999998E-2</c:v>
                </c:pt>
                <c:pt idx="20">
                  <c:v>3.9524999999999998E-2</c:v>
                </c:pt>
                <c:pt idx="21">
                  <c:v>3.7066000000000002E-2</c:v>
                </c:pt>
                <c:pt idx="22">
                  <c:v>3.7066000000000002E-2</c:v>
                </c:pt>
                <c:pt idx="23">
                  <c:v>3.4320000000000003E-2</c:v>
                </c:pt>
                <c:pt idx="24">
                  <c:v>3.1375E-2</c:v>
                </c:pt>
                <c:pt idx="25">
                  <c:v>2.5236000000000001E-2</c:v>
                </c:pt>
                <c:pt idx="26">
                  <c:v>2.2204000000000002E-2</c:v>
                </c:pt>
                <c:pt idx="27">
                  <c:v>1.4009000000000001E-2</c:v>
                </c:pt>
                <c:pt idx="28">
                  <c:v>1.1712999999999999E-2</c:v>
                </c:pt>
                <c:pt idx="29">
                  <c:v>6.3410000000000003E-3</c:v>
                </c:pt>
              </c:numCache>
            </c:numRef>
          </c:val>
          <c:smooth val="0"/>
          <c:extLst>
            <c:ext xmlns:c16="http://schemas.microsoft.com/office/drawing/2014/chart" uri="{C3380CC4-5D6E-409C-BE32-E72D297353CC}">
              <c16:uniqueId val="{00000000-B6D5-4B8A-9434-71E9CAAAC6E9}"/>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title>
          <c:tx>
            <c:rich>
              <a:bodyPr rot="0"/>
              <a:lstStyle/>
              <a:p>
                <a:pPr>
                  <a:defRPr sz="1800" b="0" i="0" u="none" strike="noStrike">
                    <a:solidFill>
                      <a:srgbClr val="000000"/>
                    </a:solidFill>
                    <a:latin typeface="Verdana"/>
                  </a:defRPr>
                </a:pPr>
                <a:r>
                  <a:rPr lang="en-US" sz="1800" b="0" i="0" u="none" strike="noStrike">
                    <a:solidFill>
                      <a:srgbClr val="000000"/>
                    </a:solidFill>
                    <a:latin typeface="Verdana"/>
                  </a:rPr>
                  <a:t>Students</a:t>
                </a:r>
              </a:p>
            </c:rich>
          </c:tx>
          <c:overlay val="1"/>
        </c:title>
        <c:numFmt formatCode="General" sourceLinked="0"/>
        <c:majorTickMark val="none"/>
        <c:minorTickMark val="none"/>
        <c:tickLblPos val="low"/>
        <c:spPr>
          <a:ln w="12700" cap="flat">
            <a:solidFill>
              <a:srgbClr val="D9D9D9"/>
            </a:solidFill>
            <a:prstDash val="solid"/>
            <a:round/>
          </a:ln>
        </c:spPr>
        <c:txPr>
          <a:bodyPr rot="0"/>
          <a:lstStyle/>
          <a:p>
            <a:pPr>
              <a:defRPr sz="1800" b="0" i="0" u="none" strike="noStrike">
                <a:solidFill>
                  <a:srgbClr val="000000"/>
                </a:solidFill>
                <a:latin typeface="Verdana"/>
              </a:defRPr>
            </a:pPr>
            <a:endParaRPr lang="en-US"/>
          </a:p>
        </c:txPr>
        <c:crossAx val="2094734553"/>
        <c:crosses val="autoZero"/>
        <c:auto val="1"/>
        <c:lblAlgn val="ctr"/>
        <c:lblOffset val="100"/>
        <c:tickLblSkip val="5"/>
        <c:noMultiLvlLbl val="1"/>
      </c:catAx>
      <c:valAx>
        <c:axId val="2094734553"/>
        <c:scaling>
          <c:orientation val="minMax"/>
        </c:scaling>
        <c:delete val="0"/>
        <c:axPos val="l"/>
        <c:majorGridlines>
          <c:spPr>
            <a:ln w="12700" cap="flat">
              <a:solidFill>
                <a:srgbClr val="D9D9D9"/>
              </a:solidFill>
              <a:prstDash val="solid"/>
              <a:round/>
            </a:ln>
          </c:spPr>
        </c:majorGridlines>
        <c:title>
          <c:tx>
            <c:rich>
              <a:bodyPr rot="-5400000"/>
              <a:lstStyle/>
              <a:p>
                <a:pPr>
                  <a:defRPr sz="1800" b="0" i="0" u="none" strike="noStrike">
                    <a:solidFill>
                      <a:srgbClr val="000000"/>
                    </a:solidFill>
                    <a:latin typeface="Verdana"/>
                  </a:defRPr>
                </a:pPr>
                <a:r>
                  <a:rPr lang="en-US" sz="1800" b="0" i="0" u="none" strike="noStrike">
                    <a:solidFill>
                      <a:srgbClr val="000000"/>
                    </a:solidFill>
                    <a:latin typeface="Verdana"/>
                  </a:rPr>
                  <a:t>Value</a:t>
                </a:r>
              </a:p>
            </c:rich>
          </c:tx>
          <c:overlay val="1"/>
        </c:title>
        <c:numFmt formatCode="0.####" sourceLinked="0"/>
        <c:majorTickMark val="none"/>
        <c:minorTickMark val="none"/>
        <c:tickLblPos val="nextTo"/>
        <c:spPr>
          <a:ln w="12700" cap="flat">
            <a:noFill/>
            <a:prstDash val="solid"/>
            <a:round/>
          </a:ln>
        </c:spPr>
        <c:txPr>
          <a:bodyPr rot="0"/>
          <a:lstStyle/>
          <a:p>
            <a:pPr>
              <a:defRPr sz="1800" b="0" i="0" u="none" strike="noStrike">
                <a:solidFill>
                  <a:srgbClr val="000000"/>
                </a:solidFill>
                <a:latin typeface="Verdana"/>
              </a:defRPr>
            </a:pPr>
            <a:endParaRPr lang="en-US"/>
          </a:p>
        </c:txPr>
        <c:crossAx val="2094734552"/>
        <c:crosses val="autoZero"/>
        <c:crossBetween val="between"/>
        <c:majorUnit val="1.2500000000000001E-2"/>
        <c:minorUnit val="6.2500000000000003E-3"/>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100" b="0" i="0" u="none" strike="noStrike">
                <a:solidFill>
                  <a:srgbClr val="000000"/>
                </a:solidFill>
                <a:latin typeface="Verdana"/>
              </a:defRPr>
            </a:pPr>
            <a:r>
              <a:rPr lang="en-US" sz="2100" b="0" i="0" u="none" strike="noStrike">
                <a:solidFill>
                  <a:srgbClr val="000000"/>
                </a:solidFill>
                <a:latin typeface="Verdana"/>
              </a:rPr>
              <a:t>KAAE SO1 Attainment</a:t>
            </a:r>
          </a:p>
        </c:rich>
      </c:tx>
      <c:layout>
        <c:manualLayout>
          <c:xMode val="edge"/>
          <c:yMode val="edge"/>
          <c:x val="0.33554400000000001"/>
          <c:y val="0"/>
          <c:w val="0.32891100000000001"/>
          <c:h val="0.12336900000000001"/>
        </c:manualLayout>
      </c:layout>
      <c:overlay val="1"/>
      <c:spPr>
        <a:noFill/>
        <a:effectLst/>
      </c:spPr>
    </c:title>
    <c:autoTitleDeleted val="0"/>
    <c:plotArea>
      <c:layout>
        <c:manualLayout>
          <c:layoutTarget val="inner"/>
          <c:xMode val="edge"/>
          <c:yMode val="edge"/>
          <c:x val="0.102974"/>
          <c:y val="0.12336900000000001"/>
          <c:w val="0.89202599999999999"/>
          <c:h val="0.68186599999999997"/>
        </c:manualLayout>
      </c:layout>
      <c:barChart>
        <c:barDir val="col"/>
        <c:grouping val="clustered"/>
        <c:varyColors val="0"/>
        <c:ser>
          <c:idx val="0"/>
          <c:order val="0"/>
          <c:tx>
            <c:v/>
          </c:tx>
          <c:spPr>
            <a:solidFill>
              <a:srgbClr val="002060"/>
            </a:solidFill>
            <a:ln w="12700" cap="flat">
              <a:noFill/>
              <a:miter lim="400000"/>
            </a:ln>
            <a:effectLst/>
          </c:spPr>
          <c:invertIfNegative val="0"/>
          <c:dPt>
            <c:idx val="0"/>
            <c:invertIfNegative val="1"/>
            <c:bubble3D val="0"/>
            <c:extLst>
              <c:ext xmlns:c16="http://schemas.microsoft.com/office/drawing/2014/chart" uri="{C3380CC4-5D6E-409C-BE32-E72D297353CC}">
                <c16:uniqueId val="{00000001-C551-4C4A-BD4A-ED43D2935F0B}"/>
              </c:ext>
            </c:extLst>
          </c:dPt>
          <c:dPt>
            <c:idx val="1"/>
            <c:invertIfNegative val="1"/>
            <c:bubble3D val="0"/>
            <c:extLst>
              <c:ext xmlns:c16="http://schemas.microsoft.com/office/drawing/2014/chart" uri="{C3380CC4-5D6E-409C-BE32-E72D297353CC}">
                <c16:uniqueId val="{00000003-C551-4C4A-BD4A-ED43D2935F0B}"/>
              </c:ext>
            </c:extLst>
          </c:dPt>
          <c:cat>
            <c:strLit>
              <c:ptCount val="2"/>
              <c:pt idx="0">
                <c:v>Solution Method</c:v>
              </c:pt>
              <c:pt idx="1">
                <c:v>Avg CLOs</c:v>
              </c:pt>
            </c:strLit>
          </c:cat>
          <c:val>
            <c:numLit>
              <c:formatCode>General</c:formatCode>
              <c:ptCount val="2"/>
              <c:pt idx="0">
                <c:v>62.516379999999998</c:v>
              </c:pt>
              <c:pt idx="1">
                <c:v>59.294248000000003</c:v>
              </c:pt>
            </c:numLit>
          </c:val>
          <c:extLst>
            <c:ext xmlns:c16="http://schemas.microsoft.com/office/drawing/2014/chart" uri="{C3380CC4-5D6E-409C-BE32-E72D297353CC}">
              <c16:uniqueId val="{00000004-C551-4C4A-BD4A-ED43D2935F0B}"/>
            </c:ext>
          </c:extLst>
        </c:ser>
        <c:dLbls>
          <c:showLegendKey val="0"/>
          <c:showVal val="0"/>
          <c:showCatName val="0"/>
          <c:showSerName val="0"/>
          <c:showPercent val="0"/>
          <c:showBubbleSize val="0"/>
        </c:dLbls>
        <c:gapWidth val="100"/>
        <c:overlap val="-27"/>
        <c:axId val="2094734552"/>
        <c:axId val="2094734553"/>
      </c:barChart>
      <c:catAx>
        <c:axId val="2094734552"/>
        <c:scaling>
          <c:orientation val="minMax"/>
        </c:scaling>
        <c:delete val="0"/>
        <c:axPos val="b"/>
        <c:title>
          <c:tx>
            <c:rich>
              <a:bodyPr rot="0"/>
              <a:lstStyle/>
              <a:p>
                <a:pPr>
                  <a:defRPr sz="1800" b="0" i="0" u="none" strike="noStrike">
                    <a:solidFill>
                      <a:srgbClr val="000000"/>
                    </a:solidFill>
                    <a:latin typeface="Verdana"/>
                  </a:defRPr>
                </a:pPr>
                <a:r>
                  <a:rPr lang="en-US" sz="1800" b="0" i="0" u="none" strike="noStrike">
                    <a:solidFill>
                      <a:srgbClr val="000000"/>
                    </a:solidFill>
                    <a:latin typeface="Verdana"/>
                  </a:rPr>
                  <a:t>Performance Indicator</a:t>
                </a:r>
              </a:p>
            </c:rich>
          </c:tx>
          <c:overlay val="1"/>
        </c:title>
        <c:numFmt formatCode="General" sourceLinked="0"/>
        <c:majorTickMark val="none"/>
        <c:minorTickMark val="none"/>
        <c:tickLblPos val="low"/>
        <c:spPr>
          <a:ln w="12700" cap="flat">
            <a:solidFill>
              <a:srgbClr val="D9D9D9"/>
            </a:solidFill>
            <a:prstDash val="solid"/>
            <a:round/>
          </a:ln>
        </c:spPr>
        <c:txPr>
          <a:bodyPr rot="0"/>
          <a:lstStyle/>
          <a:p>
            <a:pPr>
              <a:defRPr sz="1800" b="0" i="0" u="none" strike="noStrike">
                <a:solidFill>
                  <a:srgbClr val="000000"/>
                </a:solidFill>
                <a:latin typeface="Verdana"/>
              </a:defRPr>
            </a:pPr>
            <a:endParaRPr lang="en-US"/>
          </a:p>
        </c:txPr>
        <c:crossAx val="2094734553"/>
        <c:crosses val="autoZero"/>
        <c:auto val="1"/>
        <c:lblAlgn val="ctr"/>
        <c:lblOffset val="100"/>
        <c:noMultiLvlLbl val="1"/>
      </c:catAx>
      <c:valAx>
        <c:axId val="2094734553"/>
        <c:scaling>
          <c:orientation val="minMax"/>
          <c:max val="64"/>
          <c:min val="50"/>
        </c:scaling>
        <c:delete val="0"/>
        <c:axPos val="l"/>
        <c:majorGridlines>
          <c:spPr>
            <a:ln w="12700" cap="flat">
              <a:solidFill>
                <a:srgbClr val="D9D9D9"/>
              </a:solidFill>
              <a:prstDash val="solid"/>
              <a:round/>
            </a:ln>
          </c:spPr>
        </c:majorGridlines>
        <c:title>
          <c:tx>
            <c:rich>
              <a:bodyPr rot="-5400000"/>
              <a:lstStyle/>
              <a:p>
                <a:pPr>
                  <a:defRPr sz="1800" b="0" i="0" u="none" strike="noStrike">
                    <a:solidFill>
                      <a:srgbClr val="000000"/>
                    </a:solidFill>
                    <a:latin typeface="Verdana"/>
                  </a:defRPr>
                </a:pPr>
                <a:r>
                  <a:rPr lang="en-US" sz="1800" b="0" i="0" u="none" strike="noStrike">
                    <a:solidFill>
                      <a:srgbClr val="000000"/>
                    </a:solidFill>
                    <a:latin typeface="Verdana"/>
                  </a:rPr>
                  <a:t>Average Score</a:t>
                </a:r>
              </a:p>
            </c:rich>
          </c:tx>
          <c:layout>
            <c:manualLayout>
              <c:xMode val="edge"/>
              <c:yMode val="edge"/>
              <c:x val="8.3448485563077991E-4"/>
              <c:y val="0.28510244722110556"/>
            </c:manualLayout>
          </c:layout>
          <c:overlay val="1"/>
        </c:title>
        <c:numFmt formatCode="0" sourceLinked="0"/>
        <c:majorTickMark val="none"/>
        <c:minorTickMark val="none"/>
        <c:tickLblPos val="nextTo"/>
        <c:spPr>
          <a:ln w="12700" cap="flat">
            <a:noFill/>
            <a:prstDash val="solid"/>
            <a:round/>
          </a:ln>
        </c:spPr>
        <c:txPr>
          <a:bodyPr rot="0"/>
          <a:lstStyle/>
          <a:p>
            <a:pPr>
              <a:defRPr sz="1800" b="0" i="0" u="none" strike="noStrike">
                <a:solidFill>
                  <a:srgbClr val="000000"/>
                </a:solidFill>
                <a:latin typeface="Verdana"/>
              </a:defRPr>
            </a:pPr>
            <a:endParaRPr lang="en-US"/>
          </a:p>
        </c:txPr>
        <c:crossAx val="2094734552"/>
        <c:crosses val="autoZero"/>
        <c:crossBetween val="between"/>
        <c:majorUnit val="3.5"/>
        <c:minorUnit val="1.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100" b="0" i="0" u="none" strike="noStrike">
                <a:solidFill>
                  <a:srgbClr val="000000"/>
                </a:solidFill>
                <a:latin typeface="Verdana"/>
              </a:defRPr>
            </a:pPr>
            <a:r>
              <a:rPr lang="en-US" sz="2100" b="0" i="0" u="none" strike="noStrike">
                <a:solidFill>
                  <a:srgbClr val="000000"/>
                </a:solidFill>
                <a:latin typeface="Verdana"/>
              </a:rPr>
              <a:t>Teamwork Evaluation</a:t>
            </a:r>
          </a:p>
        </c:rich>
      </c:tx>
      <c:layout>
        <c:manualLayout>
          <c:xMode val="edge"/>
          <c:yMode val="edge"/>
          <c:x val="0.36925200000000002"/>
          <c:y val="0"/>
          <c:w val="0.26149600000000001"/>
          <c:h val="0.117385"/>
        </c:manualLayout>
      </c:layout>
      <c:overlay val="1"/>
      <c:spPr>
        <a:noFill/>
        <a:effectLst/>
      </c:spPr>
    </c:title>
    <c:autoTitleDeleted val="0"/>
    <c:plotArea>
      <c:layout>
        <c:manualLayout>
          <c:layoutTarget val="inner"/>
          <c:xMode val="edge"/>
          <c:yMode val="edge"/>
          <c:x val="0.11510099999999999"/>
          <c:y val="0.117385"/>
          <c:w val="0.78897200000000001"/>
          <c:h val="0.70917799999999998"/>
        </c:manualLayout>
      </c:layout>
      <c:barChart>
        <c:barDir val="col"/>
        <c:grouping val="clustered"/>
        <c:varyColors val="0"/>
        <c:ser>
          <c:idx val="0"/>
          <c:order val="0"/>
          <c:tx>
            <c:strRef>
              <c:f>Sheet1!$A$2</c:f>
              <c:strCache>
                <c:ptCount val="1"/>
                <c:pt idx="0">
                  <c:v>Series1</c:v>
                </c:pt>
              </c:strCache>
            </c:strRef>
          </c:tx>
          <c:spPr>
            <a:solidFill>
              <a:srgbClr val="002060"/>
            </a:solidFill>
            <a:ln w="12700" cap="flat">
              <a:noFill/>
              <a:miter lim="400000"/>
            </a:ln>
            <a:effectLst/>
          </c:spPr>
          <c:invertIfNegative val="0"/>
          <c:cat>
            <c:strRef>
              <c:f>Sheet1!$B$1:$F$1</c:f>
              <c:strCache>
                <c:ptCount val="5"/>
                <c:pt idx="0">
                  <c:v>Ability to Communicate</c:v>
                </c:pt>
                <c:pt idx="1">
                  <c:v>Contribute and Attitude</c:v>
                </c:pt>
                <c:pt idx="2">
                  <c:v>Interpersonal Engagement</c:v>
                </c:pt>
                <c:pt idx="3">
                  <c:v>Group Decision and Planning</c:v>
                </c:pt>
                <c:pt idx="4">
                  <c:v>Commitment and Role Fullfilment</c:v>
                </c:pt>
              </c:strCache>
            </c:strRef>
          </c:cat>
          <c:val>
            <c:numRef>
              <c:f>Sheet1!$B$2:$F$2</c:f>
              <c:numCache>
                <c:formatCode>General</c:formatCode>
                <c:ptCount val="5"/>
                <c:pt idx="0">
                  <c:v>0.78977299999999995</c:v>
                </c:pt>
                <c:pt idx="1">
                  <c:v>0.86363599999999996</c:v>
                </c:pt>
                <c:pt idx="2">
                  <c:v>0.84848500000000004</c:v>
                </c:pt>
                <c:pt idx="3">
                  <c:v>0.66666700000000001</c:v>
                </c:pt>
                <c:pt idx="4">
                  <c:v>0.79798000000000002</c:v>
                </c:pt>
              </c:numCache>
            </c:numRef>
          </c:val>
          <c:extLst>
            <c:ext xmlns:c16="http://schemas.microsoft.com/office/drawing/2014/chart" uri="{C3380CC4-5D6E-409C-BE32-E72D297353CC}">
              <c16:uniqueId val="{00000000-8797-4BA3-AC63-07C76DDA0DAA}"/>
            </c:ext>
          </c:extLst>
        </c:ser>
        <c:dLbls>
          <c:showLegendKey val="0"/>
          <c:showVal val="0"/>
          <c:showCatName val="0"/>
          <c:showSerName val="0"/>
          <c:showPercent val="0"/>
          <c:showBubbleSize val="0"/>
        </c:dLbls>
        <c:gapWidth val="219"/>
        <c:overlap val="-27"/>
        <c:axId val="2094734552"/>
        <c:axId val="2094734553"/>
      </c:barChart>
      <c:catAx>
        <c:axId val="2094734552"/>
        <c:scaling>
          <c:orientation val="minMax"/>
        </c:scaling>
        <c:delete val="0"/>
        <c:axPos val="b"/>
        <c:title>
          <c:tx>
            <c:rich>
              <a:bodyPr rot="0"/>
              <a:lstStyle/>
              <a:p>
                <a:pPr>
                  <a:defRPr sz="1800" b="0" i="0" u="none" strike="noStrike">
                    <a:solidFill>
                      <a:srgbClr val="000000"/>
                    </a:solidFill>
                    <a:latin typeface="Verdana"/>
                  </a:defRPr>
                </a:pPr>
                <a:r>
                  <a:rPr lang="en-US" sz="1800" b="0" i="0" u="none" strike="noStrike">
                    <a:solidFill>
                      <a:srgbClr val="000000"/>
                    </a:solidFill>
                    <a:latin typeface="Verdana"/>
                  </a:rPr>
                  <a:t>Performance Indicator</a:t>
                </a:r>
              </a:p>
            </c:rich>
          </c:tx>
          <c:overlay val="1"/>
        </c:title>
        <c:numFmt formatCode="General" sourceLinked="0"/>
        <c:majorTickMark val="none"/>
        <c:minorTickMark val="none"/>
        <c:tickLblPos val="low"/>
        <c:spPr>
          <a:ln w="12700" cap="flat">
            <a:solidFill>
              <a:srgbClr val="D9D9D9"/>
            </a:solidFill>
            <a:prstDash val="solid"/>
            <a:round/>
          </a:ln>
        </c:spPr>
        <c:txPr>
          <a:bodyPr rot="0"/>
          <a:lstStyle/>
          <a:p>
            <a:pPr>
              <a:defRPr sz="1800" b="0" i="0" u="none" strike="noStrike">
                <a:solidFill>
                  <a:srgbClr val="000000"/>
                </a:solidFill>
                <a:latin typeface="Verdana"/>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D9D9D9"/>
              </a:solidFill>
              <a:prstDash val="solid"/>
              <a:round/>
            </a:ln>
          </c:spPr>
        </c:majorGridlines>
        <c:title>
          <c:tx>
            <c:rich>
              <a:bodyPr rot="-5400000"/>
              <a:lstStyle/>
              <a:p>
                <a:pPr>
                  <a:defRPr sz="1600" b="0" i="0" u="none" strike="noStrike">
                    <a:solidFill>
                      <a:srgbClr val="000000"/>
                    </a:solidFill>
                    <a:latin typeface="Verdana"/>
                  </a:defRPr>
                </a:pPr>
                <a:r>
                  <a:rPr lang="en-US" sz="1600" b="0" i="0" u="none" strike="noStrike">
                    <a:solidFill>
                      <a:srgbClr val="000000"/>
                    </a:solidFill>
                    <a:latin typeface="Verdana"/>
                  </a:rPr>
                  <a:t>Percentage of Adequate and Exemplary</a:t>
                </a:r>
              </a:p>
            </c:rich>
          </c:tx>
          <c:overlay val="1"/>
        </c:title>
        <c:numFmt formatCode="0%" sourceLinked="0"/>
        <c:majorTickMark val="none"/>
        <c:minorTickMark val="none"/>
        <c:tickLblPos val="nextTo"/>
        <c:spPr>
          <a:ln w="12700" cap="flat">
            <a:noFill/>
            <a:prstDash val="solid"/>
            <a:round/>
          </a:ln>
        </c:spPr>
        <c:txPr>
          <a:bodyPr rot="0"/>
          <a:lstStyle/>
          <a:p>
            <a:pPr>
              <a:defRPr sz="1800" b="0" i="0" u="none" strike="noStrike">
                <a:solidFill>
                  <a:srgbClr val="000000"/>
                </a:solidFill>
                <a:latin typeface="Helvetica"/>
              </a:defRPr>
            </a:pPr>
            <a:endParaRPr lang="en-US"/>
          </a:p>
        </c:txPr>
        <c:crossAx val="2094734552"/>
        <c:crosses val="autoZero"/>
        <c:crossBetween val="between"/>
        <c:majorUnit val="0.22500000000000001"/>
        <c:minorUnit val="0.1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84AA7-D097-4F49-A0C7-E94081520117}" type="doc">
      <dgm:prSet loTypeId="urn:microsoft.com/office/officeart/2005/8/layout/pyramid1" loCatId="pyramid" qsTypeId="urn:microsoft.com/office/officeart/2005/8/quickstyle/simple3" qsCatId="simple" csTypeId="urn:microsoft.com/office/officeart/2005/8/colors/accent1_2" csCatId="accent1" phldr="1"/>
      <dgm:spPr/>
      <dgm:t>
        <a:bodyPr/>
        <a:lstStyle/>
        <a:p>
          <a:endParaRPr lang="en-US"/>
        </a:p>
      </dgm:t>
    </dgm:pt>
    <dgm:pt modelId="{3E2A5E97-8AAC-46D6-A796-D956237E93D6}">
      <dgm:prSet phldrT="[Text]" phldr="0" custT="1"/>
      <dgm:spPr>
        <a:gradFill flip="none" rotWithShape="1">
          <a:gsLst>
            <a:gs pos="26000">
              <a:srgbClr val="C8D6FF">
                <a:shade val="67500"/>
                <a:satMod val="115000"/>
                <a:alpha val="46000"/>
                <a:lumMod val="96000"/>
              </a:srgbClr>
            </a:gs>
            <a:gs pos="74000">
              <a:srgbClr val="C8D6FF">
                <a:shade val="100000"/>
                <a:satMod val="115000"/>
              </a:srgbClr>
            </a:gs>
          </a:gsLst>
          <a:path path="rect">
            <a:fillToRect l="100000" t="100000"/>
          </a:path>
          <a:tileRect r="-100000" b="-100000"/>
        </a:gradFill>
      </dgm:spPr>
      <dgm:t>
        <a:bodyPr/>
        <a:lstStyle/>
        <a:p>
          <a:endParaRPr lang="en-US" sz="2400" dirty="0"/>
        </a:p>
      </dgm:t>
    </dgm:pt>
    <dgm:pt modelId="{F73A726C-1DC8-4A62-BFEF-0B6A17029741}" type="parTrans" cxnId="{7C9BCD19-B811-4FF5-A65B-E041B46101FC}">
      <dgm:prSet/>
      <dgm:spPr/>
      <dgm:t>
        <a:bodyPr/>
        <a:lstStyle/>
        <a:p>
          <a:endParaRPr lang="en-US"/>
        </a:p>
      </dgm:t>
    </dgm:pt>
    <dgm:pt modelId="{DED5D5EF-35B6-4404-815E-2A0F5DF6CA47}" type="sibTrans" cxnId="{7C9BCD19-B811-4FF5-A65B-E041B46101FC}">
      <dgm:prSet/>
      <dgm:spPr/>
      <dgm:t>
        <a:bodyPr/>
        <a:lstStyle/>
        <a:p>
          <a:endParaRPr lang="en-US"/>
        </a:p>
      </dgm:t>
    </dgm:pt>
    <dgm:pt modelId="{C22D5612-0575-40B6-B604-F9A916F6819E}">
      <dgm:prSet phldrT="[Text]" phldr="0" custT="1"/>
      <dgm:spPr>
        <a:gradFill flip="none" rotWithShape="1">
          <a:gsLst>
            <a:gs pos="26000">
              <a:srgbClr val="C8D6FF">
                <a:shade val="67500"/>
                <a:satMod val="115000"/>
                <a:alpha val="46000"/>
                <a:lumMod val="96000"/>
              </a:srgbClr>
            </a:gs>
            <a:gs pos="74000">
              <a:srgbClr val="C8D6FF">
                <a:shade val="100000"/>
                <a:satMod val="115000"/>
              </a:srgbClr>
            </a:gs>
          </a:gsLst>
          <a:path path="rect">
            <a:fillToRect l="100000" t="100000"/>
          </a:path>
          <a:tileRect r="-100000" b="-100000"/>
        </a:gradFill>
      </dgm:spPr>
      <dgm:t>
        <a:bodyPr/>
        <a:lstStyle/>
        <a:p>
          <a:endParaRPr lang="en-US" sz="2800" dirty="0">
            <a:latin typeface="Verdana" panose="020B0604030504040204" pitchFamily="34" charset="0"/>
            <a:ea typeface="Verdana" panose="020B0604030504040204" pitchFamily="34" charset="0"/>
          </a:endParaRPr>
        </a:p>
      </dgm:t>
    </dgm:pt>
    <dgm:pt modelId="{FFFA3CE8-78E2-4C42-A042-889DE2AAB650}" type="parTrans" cxnId="{E77C6935-6EFD-445E-A6EA-3C57F92EAE5F}">
      <dgm:prSet/>
      <dgm:spPr/>
      <dgm:t>
        <a:bodyPr/>
        <a:lstStyle/>
        <a:p>
          <a:endParaRPr lang="en-US"/>
        </a:p>
      </dgm:t>
    </dgm:pt>
    <dgm:pt modelId="{F65F0D93-1F6E-4D16-ABF7-45B8E1129C52}" type="sibTrans" cxnId="{E77C6935-6EFD-445E-A6EA-3C57F92EAE5F}">
      <dgm:prSet/>
      <dgm:spPr/>
      <dgm:t>
        <a:bodyPr/>
        <a:lstStyle/>
        <a:p>
          <a:endParaRPr lang="en-US"/>
        </a:p>
      </dgm:t>
    </dgm:pt>
    <dgm:pt modelId="{6576C6D7-B838-4116-8CFA-6B980ACAE9E2}">
      <dgm:prSet phldrT="[Text]" phldr="0" custT="1"/>
      <dgm:spPr>
        <a:gradFill flip="none" rotWithShape="1">
          <a:gsLst>
            <a:gs pos="26000">
              <a:srgbClr val="C8D6FF">
                <a:shade val="67500"/>
                <a:satMod val="115000"/>
                <a:alpha val="46000"/>
                <a:lumMod val="96000"/>
              </a:srgbClr>
            </a:gs>
            <a:gs pos="74000">
              <a:srgbClr val="C8D6FF">
                <a:shade val="100000"/>
                <a:satMod val="115000"/>
              </a:srgbClr>
            </a:gs>
          </a:gsLst>
          <a:path path="rect">
            <a:fillToRect l="100000" t="100000"/>
          </a:path>
          <a:tileRect r="-100000" b="-100000"/>
        </a:gradFill>
      </dgm:spPr>
      <dgm:t>
        <a:bodyPr/>
        <a:lstStyle/>
        <a:p>
          <a:endParaRPr lang="en-US" sz="3200" dirty="0">
            <a:latin typeface="Verdana" panose="020B0604030504040204" pitchFamily="34" charset="0"/>
            <a:ea typeface="Verdana" panose="020B0604030504040204" pitchFamily="34" charset="0"/>
          </a:endParaRPr>
        </a:p>
      </dgm:t>
    </dgm:pt>
    <dgm:pt modelId="{39631548-D61E-43CB-8AF5-303D6A850431}" type="parTrans" cxnId="{7B2301AD-FF03-4547-BD43-7D8E629C0B6E}">
      <dgm:prSet/>
      <dgm:spPr/>
      <dgm:t>
        <a:bodyPr/>
        <a:lstStyle/>
        <a:p>
          <a:endParaRPr lang="en-US"/>
        </a:p>
      </dgm:t>
    </dgm:pt>
    <dgm:pt modelId="{DEB10306-894F-4C6C-B482-E54BC29DBD8E}" type="sibTrans" cxnId="{7B2301AD-FF03-4547-BD43-7D8E629C0B6E}">
      <dgm:prSet/>
      <dgm:spPr/>
      <dgm:t>
        <a:bodyPr/>
        <a:lstStyle/>
        <a:p>
          <a:endParaRPr lang="en-US"/>
        </a:p>
      </dgm:t>
    </dgm:pt>
    <dgm:pt modelId="{A1E68E4C-6F4D-4EF6-BD0E-AF0B714BCE46}" type="pres">
      <dgm:prSet presAssocID="{97184AA7-D097-4F49-A0C7-E94081520117}" presName="Name0" presStyleCnt="0">
        <dgm:presLayoutVars>
          <dgm:dir/>
          <dgm:animLvl val="lvl"/>
          <dgm:resizeHandles val="exact"/>
        </dgm:presLayoutVars>
      </dgm:prSet>
      <dgm:spPr/>
    </dgm:pt>
    <dgm:pt modelId="{66D2222F-CF40-4460-9AF4-F7CEBE72C33C}" type="pres">
      <dgm:prSet presAssocID="{3E2A5E97-8AAC-46D6-A796-D956237E93D6}" presName="Name8" presStyleCnt="0"/>
      <dgm:spPr/>
    </dgm:pt>
    <dgm:pt modelId="{23593592-6788-4E0C-87DD-2E6D72104EE7}" type="pres">
      <dgm:prSet presAssocID="{3E2A5E97-8AAC-46D6-A796-D956237E93D6}" presName="level" presStyleLbl="node1" presStyleIdx="0" presStyleCnt="3">
        <dgm:presLayoutVars>
          <dgm:chMax val="1"/>
          <dgm:bulletEnabled val="1"/>
        </dgm:presLayoutVars>
      </dgm:prSet>
      <dgm:spPr/>
    </dgm:pt>
    <dgm:pt modelId="{CE471357-6AF7-4AE5-B773-0E3934E30945}" type="pres">
      <dgm:prSet presAssocID="{3E2A5E97-8AAC-46D6-A796-D956237E93D6}" presName="levelTx" presStyleLbl="revTx" presStyleIdx="0" presStyleCnt="0">
        <dgm:presLayoutVars>
          <dgm:chMax val="1"/>
          <dgm:bulletEnabled val="1"/>
        </dgm:presLayoutVars>
      </dgm:prSet>
      <dgm:spPr/>
    </dgm:pt>
    <dgm:pt modelId="{8E64F59A-311C-47DE-A8C7-466F9A49DB92}" type="pres">
      <dgm:prSet presAssocID="{C22D5612-0575-40B6-B604-F9A916F6819E}" presName="Name8" presStyleCnt="0"/>
      <dgm:spPr/>
    </dgm:pt>
    <dgm:pt modelId="{8BE0F38F-535D-4A51-9D7B-74ABFA739FFA}" type="pres">
      <dgm:prSet presAssocID="{C22D5612-0575-40B6-B604-F9A916F6819E}" presName="level" presStyleLbl="node1" presStyleIdx="1" presStyleCnt="3">
        <dgm:presLayoutVars>
          <dgm:chMax val="1"/>
          <dgm:bulletEnabled val="1"/>
        </dgm:presLayoutVars>
      </dgm:prSet>
      <dgm:spPr/>
    </dgm:pt>
    <dgm:pt modelId="{92930D83-8F8D-4DDE-A62D-E519F0D5668D}" type="pres">
      <dgm:prSet presAssocID="{C22D5612-0575-40B6-B604-F9A916F6819E}" presName="levelTx" presStyleLbl="revTx" presStyleIdx="0" presStyleCnt="0">
        <dgm:presLayoutVars>
          <dgm:chMax val="1"/>
          <dgm:bulletEnabled val="1"/>
        </dgm:presLayoutVars>
      </dgm:prSet>
      <dgm:spPr/>
    </dgm:pt>
    <dgm:pt modelId="{49742D54-9529-4132-961A-9659E426DE4C}" type="pres">
      <dgm:prSet presAssocID="{6576C6D7-B838-4116-8CFA-6B980ACAE9E2}" presName="Name8" presStyleCnt="0"/>
      <dgm:spPr/>
    </dgm:pt>
    <dgm:pt modelId="{26A746DF-74A3-4E47-BCC3-0F03E46E18C7}" type="pres">
      <dgm:prSet presAssocID="{6576C6D7-B838-4116-8CFA-6B980ACAE9E2}" presName="level" presStyleLbl="node1" presStyleIdx="2" presStyleCnt="3">
        <dgm:presLayoutVars>
          <dgm:chMax val="1"/>
          <dgm:bulletEnabled val="1"/>
        </dgm:presLayoutVars>
      </dgm:prSet>
      <dgm:spPr/>
    </dgm:pt>
    <dgm:pt modelId="{3D1037E8-F2B6-434A-8BA2-6A855CFF60F0}" type="pres">
      <dgm:prSet presAssocID="{6576C6D7-B838-4116-8CFA-6B980ACAE9E2}" presName="levelTx" presStyleLbl="revTx" presStyleIdx="0" presStyleCnt="0">
        <dgm:presLayoutVars>
          <dgm:chMax val="1"/>
          <dgm:bulletEnabled val="1"/>
        </dgm:presLayoutVars>
      </dgm:prSet>
      <dgm:spPr/>
    </dgm:pt>
  </dgm:ptLst>
  <dgm:cxnLst>
    <dgm:cxn modelId="{7C9BCD19-B811-4FF5-A65B-E041B46101FC}" srcId="{97184AA7-D097-4F49-A0C7-E94081520117}" destId="{3E2A5E97-8AAC-46D6-A796-D956237E93D6}" srcOrd="0" destOrd="0" parTransId="{F73A726C-1DC8-4A62-BFEF-0B6A17029741}" sibTransId="{DED5D5EF-35B6-4404-815E-2A0F5DF6CA47}"/>
    <dgm:cxn modelId="{A5F98020-0735-436B-867B-0DEE67EE44BD}" type="presOf" srcId="{3E2A5E97-8AAC-46D6-A796-D956237E93D6}" destId="{23593592-6788-4E0C-87DD-2E6D72104EE7}" srcOrd="0" destOrd="0" presId="urn:microsoft.com/office/officeart/2005/8/layout/pyramid1"/>
    <dgm:cxn modelId="{A69A5F27-5BA6-4D36-9775-9D4A2BF00627}" type="presOf" srcId="{97184AA7-D097-4F49-A0C7-E94081520117}" destId="{A1E68E4C-6F4D-4EF6-BD0E-AF0B714BCE46}" srcOrd="0" destOrd="0" presId="urn:microsoft.com/office/officeart/2005/8/layout/pyramid1"/>
    <dgm:cxn modelId="{8072952E-64A9-4F57-BB4B-73D4C4C69191}" type="presOf" srcId="{3E2A5E97-8AAC-46D6-A796-D956237E93D6}" destId="{CE471357-6AF7-4AE5-B773-0E3934E30945}" srcOrd="1" destOrd="0" presId="urn:microsoft.com/office/officeart/2005/8/layout/pyramid1"/>
    <dgm:cxn modelId="{E77C6935-6EFD-445E-A6EA-3C57F92EAE5F}" srcId="{97184AA7-D097-4F49-A0C7-E94081520117}" destId="{C22D5612-0575-40B6-B604-F9A916F6819E}" srcOrd="1" destOrd="0" parTransId="{FFFA3CE8-78E2-4C42-A042-889DE2AAB650}" sibTransId="{F65F0D93-1F6E-4D16-ABF7-45B8E1129C52}"/>
    <dgm:cxn modelId="{345E0986-6FC1-42F1-8EB2-0CC2517856C7}" type="presOf" srcId="{6576C6D7-B838-4116-8CFA-6B980ACAE9E2}" destId="{3D1037E8-F2B6-434A-8BA2-6A855CFF60F0}" srcOrd="1" destOrd="0" presId="urn:microsoft.com/office/officeart/2005/8/layout/pyramid1"/>
    <dgm:cxn modelId="{7B2301AD-FF03-4547-BD43-7D8E629C0B6E}" srcId="{97184AA7-D097-4F49-A0C7-E94081520117}" destId="{6576C6D7-B838-4116-8CFA-6B980ACAE9E2}" srcOrd="2" destOrd="0" parTransId="{39631548-D61E-43CB-8AF5-303D6A850431}" sibTransId="{DEB10306-894F-4C6C-B482-E54BC29DBD8E}"/>
    <dgm:cxn modelId="{91D8C9D2-C889-49FA-B90A-AEF6756047FB}" type="presOf" srcId="{C22D5612-0575-40B6-B604-F9A916F6819E}" destId="{8BE0F38F-535D-4A51-9D7B-74ABFA739FFA}" srcOrd="0" destOrd="0" presId="urn:microsoft.com/office/officeart/2005/8/layout/pyramid1"/>
    <dgm:cxn modelId="{943718DA-337D-4829-9866-9AE4829E9578}" type="presOf" srcId="{6576C6D7-B838-4116-8CFA-6B980ACAE9E2}" destId="{26A746DF-74A3-4E47-BCC3-0F03E46E18C7}" srcOrd="0" destOrd="0" presId="urn:microsoft.com/office/officeart/2005/8/layout/pyramid1"/>
    <dgm:cxn modelId="{B4E0C2DA-EEA9-4AAE-A7C1-C65C0B43EF6F}" type="presOf" srcId="{C22D5612-0575-40B6-B604-F9A916F6819E}" destId="{92930D83-8F8D-4DDE-A62D-E519F0D5668D}" srcOrd="1" destOrd="0" presId="urn:microsoft.com/office/officeart/2005/8/layout/pyramid1"/>
    <dgm:cxn modelId="{151C0D32-22FC-42F7-952D-2ECAD7932A3B}" type="presParOf" srcId="{A1E68E4C-6F4D-4EF6-BD0E-AF0B714BCE46}" destId="{66D2222F-CF40-4460-9AF4-F7CEBE72C33C}" srcOrd="0" destOrd="0" presId="urn:microsoft.com/office/officeart/2005/8/layout/pyramid1"/>
    <dgm:cxn modelId="{83EE1951-BE63-41A3-B6BD-3280E364AF63}" type="presParOf" srcId="{66D2222F-CF40-4460-9AF4-F7CEBE72C33C}" destId="{23593592-6788-4E0C-87DD-2E6D72104EE7}" srcOrd="0" destOrd="0" presId="urn:microsoft.com/office/officeart/2005/8/layout/pyramid1"/>
    <dgm:cxn modelId="{11D9C2D5-615B-40D9-97E5-749F226E597C}" type="presParOf" srcId="{66D2222F-CF40-4460-9AF4-F7CEBE72C33C}" destId="{CE471357-6AF7-4AE5-B773-0E3934E30945}" srcOrd="1" destOrd="0" presId="urn:microsoft.com/office/officeart/2005/8/layout/pyramid1"/>
    <dgm:cxn modelId="{6E0240CB-6DED-4DC5-B06F-3650CC20961A}" type="presParOf" srcId="{A1E68E4C-6F4D-4EF6-BD0E-AF0B714BCE46}" destId="{8E64F59A-311C-47DE-A8C7-466F9A49DB92}" srcOrd="1" destOrd="0" presId="urn:microsoft.com/office/officeart/2005/8/layout/pyramid1"/>
    <dgm:cxn modelId="{89D271A3-CACB-427C-A59D-38699BC358DE}" type="presParOf" srcId="{8E64F59A-311C-47DE-A8C7-466F9A49DB92}" destId="{8BE0F38F-535D-4A51-9D7B-74ABFA739FFA}" srcOrd="0" destOrd="0" presId="urn:microsoft.com/office/officeart/2005/8/layout/pyramid1"/>
    <dgm:cxn modelId="{E8C5ADB2-A238-4F12-8B3A-C46F705967C5}" type="presParOf" srcId="{8E64F59A-311C-47DE-A8C7-466F9A49DB92}" destId="{92930D83-8F8D-4DDE-A62D-E519F0D5668D}" srcOrd="1" destOrd="0" presId="urn:microsoft.com/office/officeart/2005/8/layout/pyramid1"/>
    <dgm:cxn modelId="{ACF813C0-C23D-48A9-8393-91B63016E68D}" type="presParOf" srcId="{A1E68E4C-6F4D-4EF6-BD0E-AF0B714BCE46}" destId="{49742D54-9529-4132-961A-9659E426DE4C}" srcOrd="2" destOrd="0" presId="urn:microsoft.com/office/officeart/2005/8/layout/pyramid1"/>
    <dgm:cxn modelId="{F197B890-2C84-4761-8032-DAEB44BDF434}" type="presParOf" srcId="{49742D54-9529-4132-961A-9659E426DE4C}" destId="{26A746DF-74A3-4E47-BCC3-0F03E46E18C7}" srcOrd="0" destOrd="0" presId="urn:microsoft.com/office/officeart/2005/8/layout/pyramid1"/>
    <dgm:cxn modelId="{24723129-303D-4479-B732-9BA6EDAA93F8}" type="presParOf" srcId="{49742D54-9529-4132-961A-9659E426DE4C}" destId="{3D1037E8-F2B6-434A-8BA2-6A855CFF60F0}"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93592-6788-4E0C-87DD-2E6D72104EE7}">
      <dsp:nvSpPr>
        <dsp:cNvPr id="0" name=""/>
        <dsp:cNvSpPr/>
      </dsp:nvSpPr>
      <dsp:spPr>
        <a:xfrm>
          <a:off x="2472008" y="0"/>
          <a:ext cx="2472008" cy="1653822"/>
        </a:xfrm>
        <a:prstGeom prst="trapezoid">
          <a:avLst>
            <a:gd name="adj" fmla="val 74736"/>
          </a:avLst>
        </a:prstGeom>
        <a:gradFill flip="none" rotWithShape="1">
          <a:gsLst>
            <a:gs pos="26000">
              <a:srgbClr val="C8D6FF">
                <a:shade val="67500"/>
                <a:satMod val="115000"/>
                <a:alpha val="46000"/>
                <a:lumMod val="96000"/>
              </a:srgbClr>
            </a:gs>
            <a:gs pos="74000">
              <a:srgbClr val="C8D6FF">
                <a:shade val="100000"/>
                <a:satMod val="115000"/>
              </a:srgbClr>
            </a:gs>
          </a:gsLst>
          <a:path path="rect">
            <a:fillToRect l="100000" t="100000"/>
          </a:path>
          <a:tileRect r="-100000" b="-10000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472008" y="0"/>
        <a:ext cx="2472008" cy="1653822"/>
      </dsp:txXfrm>
    </dsp:sp>
    <dsp:sp modelId="{8BE0F38F-535D-4A51-9D7B-74ABFA739FFA}">
      <dsp:nvSpPr>
        <dsp:cNvPr id="0" name=""/>
        <dsp:cNvSpPr/>
      </dsp:nvSpPr>
      <dsp:spPr>
        <a:xfrm>
          <a:off x="1236004" y="1653822"/>
          <a:ext cx="4944016" cy="1653822"/>
        </a:xfrm>
        <a:prstGeom prst="trapezoid">
          <a:avLst>
            <a:gd name="adj" fmla="val 74736"/>
          </a:avLst>
        </a:prstGeom>
        <a:gradFill flip="none" rotWithShape="1">
          <a:gsLst>
            <a:gs pos="26000">
              <a:srgbClr val="C8D6FF">
                <a:shade val="67500"/>
                <a:satMod val="115000"/>
                <a:alpha val="46000"/>
                <a:lumMod val="96000"/>
              </a:srgbClr>
            </a:gs>
            <a:gs pos="74000">
              <a:srgbClr val="C8D6FF">
                <a:shade val="100000"/>
                <a:satMod val="115000"/>
              </a:srgbClr>
            </a:gs>
          </a:gsLst>
          <a:path path="rect">
            <a:fillToRect l="100000" t="100000"/>
          </a:path>
          <a:tileRect r="-100000" b="-10000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Verdana" panose="020B0604030504040204" pitchFamily="34" charset="0"/>
            <a:ea typeface="Verdana" panose="020B0604030504040204" pitchFamily="34" charset="0"/>
          </a:endParaRPr>
        </a:p>
      </dsp:txBody>
      <dsp:txXfrm>
        <a:off x="2101207" y="1653822"/>
        <a:ext cx="3213610" cy="1653822"/>
      </dsp:txXfrm>
    </dsp:sp>
    <dsp:sp modelId="{26A746DF-74A3-4E47-BCC3-0F03E46E18C7}">
      <dsp:nvSpPr>
        <dsp:cNvPr id="0" name=""/>
        <dsp:cNvSpPr/>
      </dsp:nvSpPr>
      <dsp:spPr>
        <a:xfrm>
          <a:off x="0" y="3307645"/>
          <a:ext cx="7416025" cy="1653822"/>
        </a:xfrm>
        <a:prstGeom prst="trapezoid">
          <a:avLst>
            <a:gd name="adj" fmla="val 74736"/>
          </a:avLst>
        </a:prstGeom>
        <a:gradFill flip="none" rotWithShape="1">
          <a:gsLst>
            <a:gs pos="26000">
              <a:srgbClr val="C8D6FF">
                <a:shade val="67500"/>
                <a:satMod val="115000"/>
                <a:alpha val="46000"/>
                <a:lumMod val="96000"/>
              </a:srgbClr>
            </a:gs>
            <a:gs pos="74000">
              <a:srgbClr val="C8D6FF">
                <a:shade val="100000"/>
                <a:satMod val="115000"/>
              </a:srgbClr>
            </a:gs>
          </a:gsLst>
          <a:path path="rect">
            <a:fillToRect l="100000" t="100000"/>
          </a:path>
          <a:tileRect r="-100000" b="-10000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latin typeface="Verdana" panose="020B0604030504040204" pitchFamily="34" charset="0"/>
            <a:ea typeface="Verdana" panose="020B0604030504040204" pitchFamily="34" charset="0"/>
          </a:endParaRPr>
        </a:p>
      </dsp:txBody>
      <dsp:txXfrm>
        <a:off x="1297804" y="3307645"/>
        <a:ext cx="4820416" cy="16538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170" name="Shape 170"/>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defTabSz="228600" latinLnBrk="0">
      <a:lnSpc>
        <a:spcPct val="117999"/>
      </a:lnSpc>
      <a:defRPr sz="1100">
        <a:latin typeface="+mj-lt"/>
        <a:ea typeface="+mj-ea"/>
        <a:cs typeface="+mj-cs"/>
        <a:sym typeface="Helvetica Neue"/>
      </a:defRPr>
    </a:lvl1pPr>
    <a:lvl2pPr indent="228600" defTabSz="228600" latinLnBrk="0">
      <a:lnSpc>
        <a:spcPct val="117999"/>
      </a:lnSpc>
      <a:defRPr sz="1100">
        <a:latin typeface="+mj-lt"/>
        <a:ea typeface="+mj-ea"/>
        <a:cs typeface="+mj-cs"/>
        <a:sym typeface="Helvetica Neue"/>
      </a:defRPr>
    </a:lvl2pPr>
    <a:lvl3pPr indent="457200" defTabSz="228600" latinLnBrk="0">
      <a:lnSpc>
        <a:spcPct val="117999"/>
      </a:lnSpc>
      <a:defRPr sz="1100">
        <a:latin typeface="+mj-lt"/>
        <a:ea typeface="+mj-ea"/>
        <a:cs typeface="+mj-cs"/>
        <a:sym typeface="Helvetica Neue"/>
      </a:defRPr>
    </a:lvl3pPr>
    <a:lvl4pPr indent="685800" defTabSz="228600" latinLnBrk="0">
      <a:lnSpc>
        <a:spcPct val="117999"/>
      </a:lnSpc>
      <a:defRPr sz="1100">
        <a:latin typeface="+mj-lt"/>
        <a:ea typeface="+mj-ea"/>
        <a:cs typeface="+mj-cs"/>
        <a:sym typeface="Helvetica Neue"/>
      </a:defRPr>
    </a:lvl4pPr>
    <a:lvl5pPr indent="914400" defTabSz="228600" latinLnBrk="0">
      <a:lnSpc>
        <a:spcPct val="117999"/>
      </a:lnSpc>
      <a:defRPr sz="1100">
        <a:latin typeface="+mj-lt"/>
        <a:ea typeface="+mj-ea"/>
        <a:cs typeface="+mj-cs"/>
        <a:sym typeface="Helvetica Neue"/>
      </a:defRPr>
    </a:lvl5pPr>
    <a:lvl6pPr indent="1143000" defTabSz="228600" latinLnBrk="0">
      <a:lnSpc>
        <a:spcPct val="117999"/>
      </a:lnSpc>
      <a:defRPr sz="1100">
        <a:latin typeface="+mj-lt"/>
        <a:ea typeface="+mj-ea"/>
        <a:cs typeface="+mj-cs"/>
        <a:sym typeface="Helvetica Neue"/>
      </a:defRPr>
    </a:lvl6pPr>
    <a:lvl7pPr indent="1371600" defTabSz="228600" latinLnBrk="0">
      <a:lnSpc>
        <a:spcPct val="117999"/>
      </a:lnSpc>
      <a:defRPr sz="1100">
        <a:latin typeface="+mj-lt"/>
        <a:ea typeface="+mj-ea"/>
        <a:cs typeface="+mj-cs"/>
        <a:sym typeface="Helvetica Neue"/>
      </a:defRPr>
    </a:lvl7pPr>
    <a:lvl8pPr indent="1600200" defTabSz="228600" latinLnBrk="0">
      <a:lnSpc>
        <a:spcPct val="117999"/>
      </a:lnSpc>
      <a:defRPr sz="1100">
        <a:latin typeface="+mj-lt"/>
        <a:ea typeface="+mj-ea"/>
        <a:cs typeface="+mj-cs"/>
        <a:sym typeface="Helvetica Neue"/>
      </a:defRPr>
    </a:lvl8pPr>
    <a:lvl9pPr indent="1828800" defTabSz="228600" latinLnBrk="0">
      <a:lnSpc>
        <a:spcPct val="117999"/>
      </a:lnSpc>
      <a:defRPr sz="11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bg>
      <p:bgPr>
        <a:solidFill>
          <a:srgbClr val="003462"/>
        </a:solid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600670" y="5923581"/>
            <a:ext cx="10985503" cy="318491"/>
          </a:xfrm>
          <a:prstGeom prst="rect">
            <a:avLst/>
          </a:prstGeom>
        </p:spPr>
        <p:txBody>
          <a:bodyPr lIns="45718" tIns="45718" rIns="45718" bIns="45718" numCol="1" spcCol="38100"/>
          <a:lstStyle>
            <a:lvl1pPr marL="0" indent="0" defTabSz="412750">
              <a:lnSpc>
                <a:spcPct val="100000"/>
              </a:lnSpc>
              <a:spcBef>
                <a:spcPts val="0"/>
              </a:spcBef>
              <a:buSzTx/>
              <a:buNone/>
              <a:defRPr sz="1800" b="1">
                <a:solidFill>
                  <a:srgbClr val="FFFFFF"/>
                </a:solidFill>
              </a:defRPr>
            </a:lvl1pPr>
            <a:lvl2pPr marL="533400" indent="-228600" defTabSz="412750">
              <a:lnSpc>
                <a:spcPct val="100000"/>
              </a:lnSpc>
              <a:spcBef>
                <a:spcPts val="0"/>
              </a:spcBef>
              <a:defRPr sz="1800" b="1">
                <a:solidFill>
                  <a:srgbClr val="FFFFFF"/>
                </a:solidFill>
              </a:defRPr>
            </a:lvl2pPr>
            <a:lvl3pPr marL="838200" indent="-228600" defTabSz="412750">
              <a:lnSpc>
                <a:spcPct val="100000"/>
              </a:lnSpc>
              <a:spcBef>
                <a:spcPts val="0"/>
              </a:spcBef>
              <a:defRPr sz="1800" b="1">
                <a:solidFill>
                  <a:srgbClr val="FFFFFF"/>
                </a:solidFill>
              </a:defRPr>
            </a:lvl3pPr>
            <a:lvl4pPr marL="1143000" indent="-228600" defTabSz="412750">
              <a:lnSpc>
                <a:spcPct val="100000"/>
              </a:lnSpc>
              <a:spcBef>
                <a:spcPts val="0"/>
              </a:spcBef>
              <a:defRPr sz="1800" b="1">
                <a:solidFill>
                  <a:srgbClr val="FFFFFF"/>
                </a:solidFill>
              </a:defRPr>
            </a:lvl4pPr>
            <a:lvl5pPr marL="1447800" indent="-228600" defTabSz="412750">
              <a:lnSpc>
                <a:spcPct val="100000"/>
              </a:lnSpc>
              <a:spcBef>
                <a:spcPts val="0"/>
              </a:spcBef>
              <a:defRPr sz="1800" b="1">
                <a:solidFill>
                  <a:srgbClr val="FFFFFF"/>
                </a:solidFill>
              </a:defRPr>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603248" y="1287496"/>
            <a:ext cx="10985504" cy="2324101"/>
          </a:xfrm>
          <a:prstGeom prst="rect">
            <a:avLst/>
          </a:prstGeom>
        </p:spPr>
        <p:txBody>
          <a:bodyPr anchor="b"/>
          <a:lstStyle>
            <a:lvl1pPr>
              <a:defRPr sz="5800" spc="-116">
                <a:solidFill>
                  <a:srgbClr val="FFFFFF"/>
                </a:solidFill>
              </a:defRPr>
            </a:lvl1pPr>
          </a:lstStyle>
          <a:p>
            <a:r>
              <a:t>Presentation Title</a:t>
            </a:r>
          </a:p>
        </p:txBody>
      </p:sp>
      <p:sp>
        <p:nvSpPr>
          <p:cNvPr id="13" name="Body Level One…"/>
          <p:cNvSpPr txBox="1">
            <a:spLocks noGrp="1"/>
          </p:cNvSpPr>
          <p:nvPr>
            <p:ph type="body" sz="quarter" idx="21" hasCustomPrompt="1"/>
          </p:nvPr>
        </p:nvSpPr>
        <p:spPr>
          <a:xfrm>
            <a:off x="600671" y="3605245"/>
            <a:ext cx="10985501" cy="952502"/>
          </a:xfrm>
          <a:prstGeom prst="rect">
            <a:avLst/>
          </a:prstGeom>
        </p:spPr>
        <p:txBody>
          <a:bodyPr numCol="1" spcCol="38100"/>
          <a:lstStyle>
            <a:lvl1pPr marL="0" indent="0" defTabSz="412750">
              <a:lnSpc>
                <a:spcPct val="100000"/>
              </a:lnSpc>
              <a:spcBef>
                <a:spcPts val="0"/>
              </a:spcBef>
              <a:buSzTx/>
              <a:buNone/>
              <a:defRPr sz="2700" b="1">
                <a:solidFill>
                  <a:schemeClr val="accent1"/>
                </a:solidFill>
              </a:defRPr>
            </a:lvl1pPr>
          </a:lstStyle>
          <a:p>
            <a:r>
              <a:t>Presentation Subtitle</a:t>
            </a: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0"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101" name="Body Level One…"/>
          <p:cNvSpPr txBox="1">
            <a:spLocks noGrp="1"/>
          </p:cNvSpPr>
          <p:nvPr>
            <p:ph type="body" sz="quarter" idx="1" hasCustomPrompt="1"/>
          </p:nvPr>
        </p:nvSpPr>
        <p:spPr>
          <a:xfrm>
            <a:off x="603250" y="1123950"/>
            <a:ext cx="10985500" cy="467390"/>
          </a:xfrm>
          <a:prstGeom prst="rect">
            <a:avLst/>
          </a:prstGeom>
        </p:spPr>
        <p:txBody>
          <a:bodyPr lIns="45718" tIns="45718" rIns="45718" bIns="45718" numCol="1" spcCol="38100"/>
          <a:lstStyle>
            <a:lvl1pPr marL="0" indent="0" defTabSz="412750">
              <a:lnSpc>
                <a:spcPct val="100000"/>
              </a:lnSpc>
              <a:spcBef>
                <a:spcPts val="0"/>
              </a:spcBef>
              <a:buSzTx/>
              <a:buNone/>
              <a:defRPr sz="2700" b="1"/>
            </a:lvl1pPr>
            <a:lvl2pPr marL="654050" indent="-349250" defTabSz="412750">
              <a:lnSpc>
                <a:spcPct val="100000"/>
              </a:lnSpc>
              <a:spcBef>
                <a:spcPts val="0"/>
              </a:spcBef>
              <a:defRPr sz="2700" b="1"/>
            </a:lvl2pPr>
            <a:lvl3pPr marL="958850" indent="-349250" defTabSz="412750">
              <a:lnSpc>
                <a:spcPct val="100000"/>
              </a:lnSpc>
              <a:spcBef>
                <a:spcPts val="0"/>
              </a:spcBef>
              <a:defRPr sz="2700" b="1"/>
            </a:lvl3pPr>
            <a:lvl4pPr marL="1263650" indent="-349250" defTabSz="412750">
              <a:lnSpc>
                <a:spcPct val="100000"/>
              </a:lnSpc>
              <a:spcBef>
                <a:spcPts val="0"/>
              </a:spcBef>
              <a:defRPr sz="2700" b="1"/>
            </a:lvl4pPr>
            <a:lvl5pPr marL="1568450" indent="-349250" defTabSz="412750">
              <a:lnSpc>
                <a:spcPct val="100000"/>
              </a:lnSpc>
              <a:spcBef>
                <a:spcPts val="0"/>
              </a:spcBef>
              <a:defRPr sz="2700" b="1"/>
            </a:lvl5pPr>
          </a:lstStyle>
          <a:p>
            <a:r>
              <a:t>Agenda Subtitle</a:t>
            </a:r>
          </a:p>
          <a:p>
            <a:pPr lvl="1"/>
            <a:endParaRPr/>
          </a:p>
          <a:p>
            <a:pPr lvl="2"/>
            <a:endParaRPr/>
          </a:p>
          <a:p>
            <a:pPr lvl="3"/>
            <a:endParaRPr/>
          </a:p>
          <a:p>
            <a:pPr lvl="4"/>
            <a:endParaRPr/>
          </a:p>
        </p:txBody>
      </p:sp>
      <p:sp>
        <p:nvSpPr>
          <p:cNvPr id="102" name="Body Level One…"/>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00" spc="-100"/>
            </a:lvl1pPr>
          </a:lstStyle>
          <a:p>
            <a:r>
              <a:t>Agenda Topics</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0" name="Body Level One…"/>
          <p:cNvSpPr txBox="1">
            <a:spLocks noGrp="1"/>
          </p:cNvSpPr>
          <p:nvPr>
            <p:ph type="body" sz="half" idx="1" hasCustomPrompt="1"/>
          </p:nvPr>
        </p:nvSpPr>
        <p:spPr>
          <a:xfrm>
            <a:off x="603250" y="2460421"/>
            <a:ext cx="10985500" cy="1937158"/>
          </a:xfrm>
          <a:prstGeom prst="rect">
            <a:avLst/>
          </a:prstGeom>
        </p:spPr>
        <p:txBody>
          <a:bodyPr numCol="1" spcCol="38100" anchor="ctr"/>
          <a:lstStyle>
            <a:lvl1pPr marL="0" indent="0" algn="ctr">
              <a:lnSpc>
                <a:spcPct val="80000"/>
              </a:lnSpc>
              <a:spcBef>
                <a:spcPts val="0"/>
              </a:spcBef>
              <a:buSzTx/>
              <a:buNone/>
              <a:defRPr sz="5800" spc="-116">
                <a:solidFill>
                  <a:srgbClr val="004D80"/>
                </a:solidFill>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solidFill>
                  <a:srgbClr val="004D80"/>
                </a:solidFill>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solidFill>
                  <a:srgbClr val="004D80"/>
                </a:solidFill>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solidFill>
                  <a:srgbClr val="004D80"/>
                </a:solidFill>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solidFill>
                  <a:srgbClr val="004D80"/>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18" name="Body Level One…"/>
          <p:cNvSpPr txBox="1">
            <a:spLocks noGrp="1"/>
          </p:cNvSpPr>
          <p:nvPr>
            <p:ph type="body" idx="1" hasCustomPrompt="1"/>
          </p:nvPr>
        </p:nvSpPr>
        <p:spPr>
          <a:xfrm>
            <a:off x="603250" y="537962"/>
            <a:ext cx="10985500" cy="3620794"/>
          </a:xfrm>
          <a:prstGeom prst="rect">
            <a:avLst/>
          </a:prstGeom>
        </p:spPr>
        <p:txBody>
          <a:bodyPr numCol="1" spcCol="38100" anchor="b"/>
          <a:lstStyle>
            <a:lvl1pPr marL="0" indent="0" algn="ctr">
              <a:lnSpc>
                <a:spcPct val="80000"/>
              </a:lnSpc>
              <a:spcBef>
                <a:spcPts val="0"/>
              </a:spcBef>
              <a:buSzTx/>
              <a:buNone/>
              <a:defRPr sz="12500" b="1" spc="-125">
                <a:solidFill>
                  <a:srgbClr val="004D80"/>
                </a:solidFill>
              </a:defRPr>
            </a:lvl1pPr>
            <a:lvl2pPr marL="0" indent="0" algn="ctr">
              <a:lnSpc>
                <a:spcPct val="80000"/>
              </a:lnSpc>
              <a:spcBef>
                <a:spcPts val="0"/>
              </a:spcBef>
              <a:buSzTx/>
              <a:buNone/>
              <a:defRPr sz="12500" b="1" spc="-125">
                <a:solidFill>
                  <a:srgbClr val="004D80"/>
                </a:solidFill>
              </a:defRPr>
            </a:lvl2pPr>
            <a:lvl3pPr marL="0" indent="0" algn="ctr">
              <a:lnSpc>
                <a:spcPct val="80000"/>
              </a:lnSpc>
              <a:spcBef>
                <a:spcPts val="0"/>
              </a:spcBef>
              <a:buSzTx/>
              <a:buNone/>
              <a:defRPr sz="12500" b="1" spc="-125">
                <a:solidFill>
                  <a:srgbClr val="004D80"/>
                </a:solidFill>
              </a:defRPr>
            </a:lvl3pPr>
            <a:lvl4pPr marL="0" indent="0" algn="ctr">
              <a:lnSpc>
                <a:spcPct val="80000"/>
              </a:lnSpc>
              <a:spcBef>
                <a:spcPts val="0"/>
              </a:spcBef>
              <a:buSzTx/>
              <a:buNone/>
              <a:defRPr sz="12500" b="1" spc="-125">
                <a:solidFill>
                  <a:srgbClr val="004D80"/>
                </a:solidFill>
              </a:defRPr>
            </a:lvl4pPr>
            <a:lvl5pPr marL="0" indent="0" algn="ctr">
              <a:lnSpc>
                <a:spcPct val="80000"/>
              </a:lnSpc>
              <a:spcBef>
                <a:spcPts val="0"/>
              </a:spcBef>
              <a:buSzTx/>
              <a:buNone/>
              <a:defRPr sz="12500" b="1" spc="-125">
                <a:solidFill>
                  <a:srgbClr val="004D80"/>
                </a:solidFill>
              </a:defRPr>
            </a:lvl5pPr>
          </a:lstStyle>
          <a:p>
            <a:r>
              <a:t>100%</a:t>
            </a:r>
          </a:p>
          <a:p>
            <a:pPr lvl="1"/>
            <a:endParaRPr/>
          </a:p>
          <a:p>
            <a:pPr lvl="2"/>
            <a:endParaRPr/>
          </a:p>
          <a:p>
            <a:pPr lvl="3"/>
            <a:endParaRPr/>
          </a:p>
          <a:p>
            <a:pPr lvl="4"/>
            <a:endParaRPr/>
          </a:p>
        </p:txBody>
      </p:sp>
      <p:sp>
        <p:nvSpPr>
          <p:cNvPr id="119" name="Fact information"/>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383857">
              <a:lnSpc>
                <a:spcPct val="100000"/>
              </a:lnSpc>
              <a:spcBef>
                <a:spcPts val="0"/>
              </a:spcBef>
              <a:buSzTx/>
              <a:buNone/>
              <a:defRPr sz="2511" b="1"/>
            </a:lvl1pPr>
          </a:lstStyle>
          <a:p>
            <a:r>
              <a:t>Fact information</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7" name="Body Level One…"/>
          <p:cNvSpPr txBox="1">
            <a:spLocks noGrp="1"/>
          </p:cNvSpPr>
          <p:nvPr>
            <p:ph type="body" sz="quarter" idx="1" hasCustomPrompt="1"/>
          </p:nvPr>
        </p:nvSpPr>
        <p:spPr>
          <a:xfrm>
            <a:off x="1240411" y="5337726"/>
            <a:ext cx="10074628" cy="318491"/>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Attribution</a:t>
            </a:r>
          </a:p>
          <a:p>
            <a:pPr lvl="1"/>
            <a:endParaRPr/>
          </a:p>
          <a:p>
            <a:pPr lvl="2"/>
            <a:endParaRPr/>
          </a:p>
          <a:p>
            <a:pPr lvl="3"/>
            <a:endParaRPr/>
          </a:p>
          <a:p>
            <a:pPr lvl="4"/>
            <a:endParaRPr/>
          </a:p>
        </p:txBody>
      </p:sp>
      <p:sp>
        <p:nvSpPr>
          <p:cNvPr id="128" name="Body Level One…"/>
          <p:cNvSpPr txBox="1">
            <a:spLocks noGrp="1"/>
          </p:cNvSpPr>
          <p:nvPr>
            <p:ph type="body" sz="half" idx="21" hasCustomPrompt="1"/>
          </p:nvPr>
        </p:nvSpPr>
        <p:spPr>
          <a:xfrm>
            <a:off x="876962" y="2469930"/>
            <a:ext cx="10438077" cy="1918142"/>
          </a:xfrm>
          <a:prstGeom prst="rect">
            <a:avLst/>
          </a:prstGeom>
        </p:spPr>
        <p:txBody>
          <a:bodyPr numCol="1" spcCol="38100"/>
          <a:lstStyle>
            <a:lvl1pPr marL="150437" indent="-65925">
              <a:spcBef>
                <a:spcPts val="0"/>
              </a:spcBef>
              <a:buSzTx/>
              <a:buNone/>
              <a:defRPr sz="4200" spc="-100">
                <a:solidFill>
                  <a:srgbClr val="004D80"/>
                </a:solidFill>
                <a:latin typeface="Helvetica Neue Medium"/>
                <a:ea typeface="Helvetica Neue Medium"/>
                <a:cs typeface="Helvetica Neue Medium"/>
                <a:sym typeface="Helvetica Neue Medium"/>
              </a:defRPr>
            </a:lvl1pPr>
          </a:lstStyle>
          <a:p>
            <a:r>
              <a:t>“Notable Quote”</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36" name="Hot-air balloons viewed from below against a blue sky"/>
          <p:cNvSpPr>
            <a:spLocks noGrp="1"/>
          </p:cNvSpPr>
          <p:nvPr>
            <p:ph type="pic" sz="quarter" idx="21"/>
          </p:nvPr>
        </p:nvSpPr>
        <p:spPr>
          <a:xfrm>
            <a:off x="7718252" y="635000"/>
            <a:ext cx="4083585" cy="2711450"/>
          </a:xfrm>
          <a:prstGeom prst="rect">
            <a:avLst/>
          </a:prstGeom>
        </p:spPr>
        <p:txBody>
          <a:bodyPr lIns="91439" tIns="45719" rIns="91439" bIns="45719" numCol="1" spcCol="38100">
            <a:noAutofit/>
          </a:bodyPr>
          <a:lstStyle/>
          <a:p>
            <a:endParaRPr/>
          </a:p>
        </p:txBody>
      </p:sp>
      <p:sp>
        <p:nvSpPr>
          <p:cNvPr id="137" name="Close-up of the top of a hot-air balloon viewed from above"/>
          <p:cNvSpPr>
            <a:spLocks noGrp="1"/>
          </p:cNvSpPr>
          <p:nvPr>
            <p:ph type="pic" sz="quarter" idx="22"/>
          </p:nvPr>
        </p:nvSpPr>
        <p:spPr>
          <a:xfrm>
            <a:off x="7730886" y="3542986"/>
            <a:ext cx="4074209" cy="2716140"/>
          </a:xfrm>
          <a:prstGeom prst="rect">
            <a:avLst/>
          </a:prstGeom>
        </p:spPr>
        <p:txBody>
          <a:bodyPr lIns="91439" tIns="45719" rIns="91439" bIns="45719" numCol="1" spcCol="38100">
            <a:noAutofit/>
          </a:bodyPr>
          <a:lstStyle/>
          <a:p>
            <a:endParaRPr/>
          </a:p>
        </p:txBody>
      </p:sp>
      <p:sp>
        <p:nvSpPr>
          <p:cNvPr id="138" name="Hot-air balloons viewed from below against a blue sky"/>
          <p:cNvSpPr>
            <a:spLocks noGrp="1"/>
          </p:cNvSpPr>
          <p:nvPr>
            <p:ph type="pic" idx="23"/>
          </p:nvPr>
        </p:nvSpPr>
        <p:spPr>
          <a:xfrm>
            <a:off x="-62318" y="635000"/>
            <a:ext cx="8429611" cy="5619740"/>
          </a:xfrm>
          <a:prstGeom prst="rect">
            <a:avLst/>
          </a:prstGeom>
        </p:spPr>
        <p:txBody>
          <a:bodyPr lIns="91439" tIns="45719" rIns="91439" bIns="45719" numCol="1" spcCol="38100">
            <a:noAutofit/>
          </a:bodyPr>
          <a:lstStyle/>
          <a:p>
            <a:endParaRP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46" name="Hot-air balloons viewed from below against a blue sky"/>
          <p:cNvSpPr>
            <a:spLocks noGrp="1"/>
          </p:cNvSpPr>
          <p:nvPr>
            <p:ph type="pic" idx="21"/>
          </p:nvPr>
        </p:nvSpPr>
        <p:spPr>
          <a:xfrm>
            <a:off x="0" y="-635000"/>
            <a:ext cx="12192000" cy="8128000"/>
          </a:xfrm>
          <a:prstGeom prst="rect">
            <a:avLst/>
          </a:prstGeom>
        </p:spPr>
        <p:txBody>
          <a:bodyPr lIns="91439" tIns="45719" rIns="91439" bIns="45719" numCol="1" spcCol="38100">
            <a:noAutofit/>
          </a:bodyPr>
          <a:lstStyle/>
          <a:p>
            <a:endParaRPr/>
          </a:p>
        </p:txBody>
      </p:sp>
      <p:sp>
        <p:nvSpPr>
          <p:cNvPr id="14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a:lstStyle/>
          <a:p>
            <a:r>
              <a:t>Title Text</a:t>
            </a:r>
          </a:p>
        </p:txBody>
      </p:sp>
      <p:sp>
        <p:nvSpPr>
          <p:cNvPr id="1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57558" y="0"/>
            <a:ext cx="9834469" cy="6857615"/>
          </a:xfrm>
          <a:custGeom>
            <a:avLst/>
            <a:gdLst/>
            <a:ahLst/>
            <a:cxnLst/>
            <a:rect l="l" t="t" r="r" b="b"/>
            <a:pathLst>
              <a:path w="16216630" h="11308715">
                <a:moveTo>
                  <a:pt x="16216584" y="0"/>
                </a:moveTo>
                <a:lnTo>
                  <a:pt x="0" y="0"/>
                </a:lnTo>
                <a:lnTo>
                  <a:pt x="0" y="11308556"/>
                </a:lnTo>
                <a:lnTo>
                  <a:pt x="16216584" y="11308556"/>
                </a:lnTo>
                <a:lnTo>
                  <a:pt x="16216584" y="0"/>
                </a:lnTo>
                <a:close/>
              </a:path>
            </a:pathLst>
          </a:custGeom>
          <a:solidFill>
            <a:srgbClr val="FAF9F7"/>
          </a:solidFill>
        </p:spPr>
        <p:txBody>
          <a:bodyPr wrap="square" lIns="0" tIns="0" rIns="0" bIns="0" rtlCol="0"/>
          <a:lstStyle/>
          <a:p>
            <a:endParaRPr/>
          </a:p>
        </p:txBody>
      </p:sp>
      <p:sp>
        <p:nvSpPr>
          <p:cNvPr id="17" name="bg object 17"/>
          <p:cNvSpPr/>
          <p:nvPr/>
        </p:nvSpPr>
        <p:spPr>
          <a:xfrm>
            <a:off x="5193175" y="894275"/>
            <a:ext cx="4163225" cy="5068990"/>
          </a:xfrm>
          <a:custGeom>
            <a:avLst/>
            <a:gdLst/>
            <a:ahLst/>
            <a:cxnLst/>
            <a:rect l="l" t="t" r="r" b="b"/>
            <a:pathLst>
              <a:path w="6864984" h="8359140">
                <a:moveTo>
                  <a:pt x="328084" y="0"/>
                </a:moveTo>
                <a:lnTo>
                  <a:pt x="6536869" y="0"/>
                </a:lnTo>
                <a:lnTo>
                  <a:pt x="6585351" y="3557"/>
                </a:lnTo>
                <a:lnTo>
                  <a:pt x="6631625" y="13890"/>
                </a:lnTo>
                <a:lnTo>
                  <a:pt x="6675182" y="30492"/>
                </a:lnTo>
                <a:lnTo>
                  <a:pt x="6715515" y="52855"/>
                </a:lnTo>
                <a:lnTo>
                  <a:pt x="6752117" y="80472"/>
                </a:lnTo>
                <a:lnTo>
                  <a:pt x="6784480" y="112835"/>
                </a:lnTo>
                <a:lnTo>
                  <a:pt x="6812097" y="149437"/>
                </a:lnTo>
                <a:lnTo>
                  <a:pt x="6834460" y="189771"/>
                </a:lnTo>
                <a:lnTo>
                  <a:pt x="6851062" y="233328"/>
                </a:lnTo>
                <a:lnTo>
                  <a:pt x="6861396" y="279601"/>
                </a:lnTo>
                <a:lnTo>
                  <a:pt x="6864953" y="328084"/>
                </a:lnTo>
                <a:lnTo>
                  <a:pt x="6864953" y="8031012"/>
                </a:lnTo>
                <a:lnTo>
                  <a:pt x="6861396" y="8079494"/>
                </a:lnTo>
                <a:lnTo>
                  <a:pt x="6851062" y="8125768"/>
                </a:lnTo>
                <a:lnTo>
                  <a:pt x="6834460" y="8169327"/>
                </a:lnTo>
                <a:lnTo>
                  <a:pt x="6812097" y="8209661"/>
                </a:lnTo>
                <a:lnTo>
                  <a:pt x="6784480" y="8246265"/>
                </a:lnTo>
                <a:lnTo>
                  <a:pt x="6752117" y="8278629"/>
                </a:lnTo>
                <a:lnTo>
                  <a:pt x="6715515" y="8306247"/>
                </a:lnTo>
                <a:lnTo>
                  <a:pt x="6675182" y="8328612"/>
                </a:lnTo>
                <a:lnTo>
                  <a:pt x="6631625" y="8345215"/>
                </a:lnTo>
                <a:lnTo>
                  <a:pt x="6585351" y="8355549"/>
                </a:lnTo>
                <a:lnTo>
                  <a:pt x="6536869" y="8359106"/>
                </a:lnTo>
                <a:lnTo>
                  <a:pt x="328084" y="8359106"/>
                </a:lnTo>
                <a:lnTo>
                  <a:pt x="279601" y="8355549"/>
                </a:lnTo>
                <a:lnTo>
                  <a:pt x="233328" y="8345215"/>
                </a:lnTo>
                <a:lnTo>
                  <a:pt x="189771" y="8328612"/>
                </a:lnTo>
                <a:lnTo>
                  <a:pt x="149437" y="8306247"/>
                </a:lnTo>
                <a:lnTo>
                  <a:pt x="112835" y="8278629"/>
                </a:lnTo>
                <a:lnTo>
                  <a:pt x="80472" y="8246265"/>
                </a:lnTo>
                <a:lnTo>
                  <a:pt x="52855" y="8209661"/>
                </a:lnTo>
                <a:lnTo>
                  <a:pt x="30492" y="8169327"/>
                </a:lnTo>
                <a:lnTo>
                  <a:pt x="13890" y="8125768"/>
                </a:lnTo>
                <a:lnTo>
                  <a:pt x="3557" y="8079494"/>
                </a:lnTo>
                <a:lnTo>
                  <a:pt x="0" y="8031012"/>
                </a:lnTo>
                <a:lnTo>
                  <a:pt x="0" y="328084"/>
                </a:lnTo>
                <a:lnTo>
                  <a:pt x="3557" y="279601"/>
                </a:lnTo>
                <a:lnTo>
                  <a:pt x="13890" y="233328"/>
                </a:lnTo>
                <a:lnTo>
                  <a:pt x="30492" y="189771"/>
                </a:lnTo>
                <a:lnTo>
                  <a:pt x="52855" y="149437"/>
                </a:lnTo>
                <a:lnTo>
                  <a:pt x="80472" y="112835"/>
                </a:lnTo>
                <a:lnTo>
                  <a:pt x="112835" y="80472"/>
                </a:lnTo>
                <a:lnTo>
                  <a:pt x="149437" y="52855"/>
                </a:lnTo>
                <a:lnTo>
                  <a:pt x="189771" y="30492"/>
                </a:lnTo>
                <a:lnTo>
                  <a:pt x="233328" y="13890"/>
                </a:lnTo>
                <a:lnTo>
                  <a:pt x="279601" y="3557"/>
                </a:lnTo>
                <a:lnTo>
                  <a:pt x="328084" y="0"/>
                </a:lnTo>
                <a:close/>
              </a:path>
            </a:pathLst>
          </a:custGeom>
          <a:ln w="10470">
            <a:solidFill>
              <a:srgbClr val="1D4B76"/>
            </a:solidFill>
          </a:ln>
        </p:spPr>
        <p:txBody>
          <a:bodyPr wrap="square" lIns="0" tIns="0" rIns="0" bIns="0" rtlCol="0"/>
          <a:lstStyle/>
          <a:p>
            <a:endParaRPr/>
          </a:p>
        </p:txBody>
      </p:sp>
      <p:sp>
        <p:nvSpPr>
          <p:cNvPr id="18" name="bg object 18"/>
          <p:cNvSpPr/>
          <p:nvPr/>
        </p:nvSpPr>
        <p:spPr>
          <a:xfrm>
            <a:off x="0" y="3"/>
            <a:ext cx="8830920" cy="6857615"/>
          </a:xfrm>
          <a:custGeom>
            <a:avLst/>
            <a:gdLst/>
            <a:ahLst/>
            <a:cxnLst/>
            <a:rect l="l" t="t" r="r" b="b"/>
            <a:pathLst>
              <a:path w="14561819" h="11308715">
                <a:moveTo>
                  <a:pt x="3887508" y="0"/>
                </a:moveTo>
                <a:lnTo>
                  <a:pt x="0" y="0"/>
                </a:lnTo>
                <a:lnTo>
                  <a:pt x="0" y="11308550"/>
                </a:lnTo>
                <a:lnTo>
                  <a:pt x="3887508" y="11308550"/>
                </a:lnTo>
                <a:lnTo>
                  <a:pt x="3887508" y="0"/>
                </a:lnTo>
                <a:close/>
              </a:path>
              <a:path w="14561819" h="11308715">
                <a:moveTo>
                  <a:pt x="14561820" y="5654281"/>
                </a:moveTo>
                <a:lnTo>
                  <a:pt x="14560347" y="5606681"/>
                </a:lnTo>
                <a:lnTo>
                  <a:pt x="14555953" y="5559869"/>
                </a:lnTo>
                <a:lnTo>
                  <a:pt x="14548765" y="5513933"/>
                </a:lnTo>
                <a:lnTo>
                  <a:pt x="14538833" y="5468950"/>
                </a:lnTo>
                <a:lnTo>
                  <a:pt x="14526273" y="5425033"/>
                </a:lnTo>
                <a:lnTo>
                  <a:pt x="14511160" y="5382247"/>
                </a:lnTo>
                <a:lnTo>
                  <a:pt x="14493583" y="5340693"/>
                </a:lnTo>
                <a:lnTo>
                  <a:pt x="14473631" y="5300459"/>
                </a:lnTo>
                <a:lnTo>
                  <a:pt x="14451406" y="5261622"/>
                </a:lnTo>
                <a:lnTo>
                  <a:pt x="14426972" y="5224272"/>
                </a:lnTo>
                <a:lnTo>
                  <a:pt x="14400429" y="5188509"/>
                </a:lnTo>
                <a:lnTo>
                  <a:pt x="14371866" y="5154409"/>
                </a:lnTo>
                <a:lnTo>
                  <a:pt x="14341374" y="5122075"/>
                </a:lnTo>
                <a:lnTo>
                  <a:pt x="14309039" y="5091582"/>
                </a:lnTo>
                <a:lnTo>
                  <a:pt x="14274940" y="5063020"/>
                </a:lnTo>
                <a:lnTo>
                  <a:pt x="14239177" y="5036477"/>
                </a:lnTo>
                <a:lnTo>
                  <a:pt x="14201839" y="5012055"/>
                </a:lnTo>
                <a:lnTo>
                  <a:pt x="14163002" y="4989817"/>
                </a:lnTo>
                <a:lnTo>
                  <a:pt x="14122756" y="4969865"/>
                </a:lnTo>
                <a:lnTo>
                  <a:pt x="14081201" y="4952289"/>
                </a:lnTo>
                <a:lnTo>
                  <a:pt x="14038415" y="4937176"/>
                </a:lnTo>
                <a:lnTo>
                  <a:pt x="13994498" y="4924615"/>
                </a:lnTo>
                <a:lnTo>
                  <a:pt x="13949515" y="4914697"/>
                </a:lnTo>
                <a:lnTo>
                  <a:pt x="13903579" y="4907496"/>
                </a:lnTo>
                <a:lnTo>
                  <a:pt x="13856767" y="4903114"/>
                </a:lnTo>
                <a:lnTo>
                  <a:pt x="13809180" y="4901628"/>
                </a:lnTo>
                <a:lnTo>
                  <a:pt x="10182428" y="4901628"/>
                </a:lnTo>
                <a:lnTo>
                  <a:pt x="10134829" y="4903114"/>
                </a:lnTo>
                <a:lnTo>
                  <a:pt x="10088016" y="4907496"/>
                </a:lnTo>
                <a:lnTo>
                  <a:pt x="10042080" y="4914697"/>
                </a:lnTo>
                <a:lnTo>
                  <a:pt x="9997110" y="4924615"/>
                </a:lnTo>
                <a:lnTo>
                  <a:pt x="9953180" y="4937176"/>
                </a:lnTo>
                <a:lnTo>
                  <a:pt x="9910394" y="4952289"/>
                </a:lnTo>
                <a:lnTo>
                  <a:pt x="9868840" y="4969865"/>
                </a:lnTo>
                <a:lnTo>
                  <a:pt x="9828606" y="4989817"/>
                </a:lnTo>
                <a:lnTo>
                  <a:pt x="9789770" y="5012055"/>
                </a:lnTo>
                <a:lnTo>
                  <a:pt x="9752419" y="5036477"/>
                </a:lnTo>
                <a:lnTo>
                  <a:pt x="9716656" y="5063020"/>
                </a:lnTo>
                <a:lnTo>
                  <a:pt x="9682569" y="5091582"/>
                </a:lnTo>
                <a:lnTo>
                  <a:pt x="9650222" y="5122075"/>
                </a:lnTo>
                <a:lnTo>
                  <a:pt x="9619729" y="5154409"/>
                </a:lnTo>
                <a:lnTo>
                  <a:pt x="9591167" y="5188509"/>
                </a:lnTo>
                <a:lnTo>
                  <a:pt x="9564624" y="5224272"/>
                </a:lnTo>
                <a:lnTo>
                  <a:pt x="9540202" y="5261622"/>
                </a:lnTo>
                <a:lnTo>
                  <a:pt x="9517964" y="5300459"/>
                </a:lnTo>
                <a:lnTo>
                  <a:pt x="9498012" y="5340693"/>
                </a:lnTo>
                <a:lnTo>
                  <a:pt x="9480436" y="5382247"/>
                </a:lnTo>
                <a:lnTo>
                  <a:pt x="9465323" y="5425033"/>
                </a:lnTo>
                <a:lnTo>
                  <a:pt x="9452762" y="5468950"/>
                </a:lnTo>
                <a:lnTo>
                  <a:pt x="9442844" y="5513933"/>
                </a:lnTo>
                <a:lnTo>
                  <a:pt x="9435643" y="5559869"/>
                </a:lnTo>
                <a:lnTo>
                  <a:pt x="9431261" y="5606681"/>
                </a:lnTo>
                <a:lnTo>
                  <a:pt x="9429775" y="5654281"/>
                </a:lnTo>
                <a:lnTo>
                  <a:pt x="9431261" y="5701881"/>
                </a:lnTo>
                <a:lnTo>
                  <a:pt x="9435643" y="5748693"/>
                </a:lnTo>
                <a:lnTo>
                  <a:pt x="9442844" y="5794629"/>
                </a:lnTo>
                <a:lnTo>
                  <a:pt x="9452762" y="5839599"/>
                </a:lnTo>
                <a:lnTo>
                  <a:pt x="9465323" y="5883529"/>
                </a:lnTo>
                <a:lnTo>
                  <a:pt x="9480436" y="5926302"/>
                </a:lnTo>
                <a:lnTo>
                  <a:pt x="9498012" y="5967857"/>
                </a:lnTo>
                <a:lnTo>
                  <a:pt x="9517964" y="6008103"/>
                </a:lnTo>
                <a:lnTo>
                  <a:pt x="9540202" y="6046940"/>
                </a:lnTo>
                <a:lnTo>
                  <a:pt x="9564624" y="6084278"/>
                </a:lnTo>
                <a:lnTo>
                  <a:pt x="9591167" y="6120041"/>
                </a:lnTo>
                <a:lnTo>
                  <a:pt x="9619729" y="6154140"/>
                </a:lnTo>
                <a:lnTo>
                  <a:pt x="9650222" y="6186487"/>
                </a:lnTo>
                <a:lnTo>
                  <a:pt x="9682569" y="6216980"/>
                </a:lnTo>
                <a:lnTo>
                  <a:pt x="9716656" y="6245542"/>
                </a:lnTo>
                <a:lnTo>
                  <a:pt x="9752419" y="6272073"/>
                </a:lnTo>
                <a:lnTo>
                  <a:pt x="9789770" y="6296507"/>
                </a:lnTo>
                <a:lnTo>
                  <a:pt x="9828606" y="6318745"/>
                </a:lnTo>
                <a:lnTo>
                  <a:pt x="9868840" y="6338697"/>
                </a:lnTo>
                <a:lnTo>
                  <a:pt x="9910394" y="6356261"/>
                </a:lnTo>
                <a:lnTo>
                  <a:pt x="9953180" y="6371374"/>
                </a:lnTo>
                <a:lnTo>
                  <a:pt x="9997110" y="6383947"/>
                </a:lnTo>
                <a:lnTo>
                  <a:pt x="10042080" y="6393866"/>
                </a:lnTo>
                <a:lnTo>
                  <a:pt x="10088016" y="6401067"/>
                </a:lnTo>
                <a:lnTo>
                  <a:pt x="10134829" y="6405448"/>
                </a:lnTo>
                <a:lnTo>
                  <a:pt x="10182428" y="6406921"/>
                </a:lnTo>
                <a:lnTo>
                  <a:pt x="13809180" y="6406921"/>
                </a:lnTo>
                <a:lnTo>
                  <a:pt x="13856767" y="6405448"/>
                </a:lnTo>
                <a:lnTo>
                  <a:pt x="13903579" y="6401067"/>
                </a:lnTo>
                <a:lnTo>
                  <a:pt x="13949515" y="6393866"/>
                </a:lnTo>
                <a:lnTo>
                  <a:pt x="13994498" y="6383947"/>
                </a:lnTo>
                <a:lnTo>
                  <a:pt x="14038415" y="6371374"/>
                </a:lnTo>
                <a:lnTo>
                  <a:pt x="14081201" y="6356261"/>
                </a:lnTo>
                <a:lnTo>
                  <a:pt x="14122756" y="6338697"/>
                </a:lnTo>
                <a:lnTo>
                  <a:pt x="14163002" y="6318745"/>
                </a:lnTo>
                <a:lnTo>
                  <a:pt x="14201839" y="6296507"/>
                </a:lnTo>
                <a:lnTo>
                  <a:pt x="14239177" y="6272073"/>
                </a:lnTo>
                <a:lnTo>
                  <a:pt x="14274940" y="6245542"/>
                </a:lnTo>
                <a:lnTo>
                  <a:pt x="14309039" y="6216980"/>
                </a:lnTo>
                <a:lnTo>
                  <a:pt x="14341374" y="6186487"/>
                </a:lnTo>
                <a:lnTo>
                  <a:pt x="14371866" y="6154140"/>
                </a:lnTo>
                <a:lnTo>
                  <a:pt x="14400429" y="6120041"/>
                </a:lnTo>
                <a:lnTo>
                  <a:pt x="14426972" y="6084278"/>
                </a:lnTo>
                <a:lnTo>
                  <a:pt x="14451406" y="6046940"/>
                </a:lnTo>
                <a:lnTo>
                  <a:pt x="14473631" y="6008103"/>
                </a:lnTo>
                <a:lnTo>
                  <a:pt x="14493583" y="5967857"/>
                </a:lnTo>
                <a:lnTo>
                  <a:pt x="14511160" y="5926302"/>
                </a:lnTo>
                <a:lnTo>
                  <a:pt x="14526273" y="5883529"/>
                </a:lnTo>
                <a:lnTo>
                  <a:pt x="14538833" y="5839599"/>
                </a:lnTo>
                <a:lnTo>
                  <a:pt x="14548765" y="5794629"/>
                </a:lnTo>
                <a:lnTo>
                  <a:pt x="14555953" y="5748693"/>
                </a:lnTo>
                <a:lnTo>
                  <a:pt x="14560347" y="5701881"/>
                </a:lnTo>
                <a:lnTo>
                  <a:pt x="14561820" y="5654281"/>
                </a:lnTo>
                <a:close/>
              </a:path>
              <a:path w="14561819" h="11308715">
                <a:moveTo>
                  <a:pt x="14561820" y="3407118"/>
                </a:moveTo>
                <a:lnTo>
                  <a:pt x="14560347" y="3359518"/>
                </a:lnTo>
                <a:lnTo>
                  <a:pt x="14555953" y="3312706"/>
                </a:lnTo>
                <a:lnTo>
                  <a:pt x="14548765" y="3266770"/>
                </a:lnTo>
                <a:lnTo>
                  <a:pt x="14538833" y="3221786"/>
                </a:lnTo>
                <a:lnTo>
                  <a:pt x="14526273" y="3177870"/>
                </a:lnTo>
                <a:lnTo>
                  <a:pt x="14511160" y="3135084"/>
                </a:lnTo>
                <a:lnTo>
                  <a:pt x="14493583" y="3093529"/>
                </a:lnTo>
                <a:lnTo>
                  <a:pt x="14473631" y="3053296"/>
                </a:lnTo>
                <a:lnTo>
                  <a:pt x="14451406" y="3014459"/>
                </a:lnTo>
                <a:lnTo>
                  <a:pt x="14426972" y="2977108"/>
                </a:lnTo>
                <a:lnTo>
                  <a:pt x="14400429" y="2941345"/>
                </a:lnTo>
                <a:lnTo>
                  <a:pt x="14371866" y="2907246"/>
                </a:lnTo>
                <a:lnTo>
                  <a:pt x="14341374" y="2874911"/>
                </a:lnTo>
                <a:lnTo>
                  <a:pt x="14309039" y="2844419"/>
                </a:lnTo>
                <a:lnTo>
                  <a:pt x="14274940" y="2815856"/>
                </a:lnTo>
                <a:lnTo>
                  <a:pt x="14239177" y="2789313"/>
                </a:lnTo>
                <a:lnTo>
                  <a:pt x="14201839" y="2764891"/>
                </a:lnTo>
                <a:lnTo>
                  <a:pt x="14163002" y="2742654"/>
                </a:lnTo>
                <a:lnTo>
                  <a:pt x="14122756" y="2722702"/>
                </a:lnTo>
                <a:lnTo>
                  <a:pt x="14081201" y="2705125"/>
                </a:lnTo>
                <a:lnTo>
                  <a:pt x="14038415" y="2690012"/>
                </a:lnTo>
                <a:lnTo>
                  <a:pt x="13994498" y="2677452"/>
                </a:lnTo>
                <a:lnTo>
                  <a:pt x="13949515" y="2667533"/>
                </a:lnTo>
                <a:lnTo>
                  <a:pt x="13903579" y="2660332"/>
                </a:lnTo>
                <a:lnTo>
                  <a:pt x="13856767" y="2655951"/>
                </a:lnTo>
                <a:lnTo>
                  <a:pt x="13809180" y="2654465"/>
                </a:lnTo>
                <a:lnTo>
                  <a:pt x="10182428" y="2654465"/>
                </a:lnTo>
                <a:lnTo>
                  <a:pt x="10134829" y="2655951"/>
                </a:lnTo>
                <a:lnTo>
                  <a:pt x="10088016" y="2660332"/>
                </a:lnTo>
                <a:lnTo>
                  <a:pt x="10042080" y="2667533"/>
                </a:lnTo>
                <a:lnTo>
                  <a:pt x="9997110" y="2677452"/>
                </a:lnTo>
                <a:lnTo>
                  <a:pt x="9953180" y="2690012"/>
                </a:lnTo>
                <a:lnTo>
                  <a:pt x="9910394" y="2705125"/>
                </a:lnTo>
                <a:lnTo>
                  <a:pt x="9868840" y="2722702"/>
                </a:lnTo>
                <a:lnTo>
                  <a:pt x="9828606" y="2742654"/>
                </a:lnTo>
                <a:lnTo>
                  <a:pt x="9789770" y="2764891"/>
                </a:lnTo>
                <a:lnTo>
                  <a:pt x="9752419" y="2789313"/>
                </a:lnTo>
                <a:lnTo>
                  <a:pt x="9716656" y="2815856"/>
                </a:lnTo>
                <a:lnTo>
                  <a:pt x="9682569" y="2844419"/>
                </a:lnTo>
                <a:lnTo>
                  <a:pt x="9650222" y="2874911"/>
                </a:lnTo>
                <a:lnTo>
                  <a:pt x="9619729" y="2907246"/>
                </a:lnTo>
                <a:lnTo>
                  <a:pt x="9591167" y="2941345"/>
                </a:lnTo>
                <a:lnTo>
                  <a:pt x="9564624" y="2977108"/>
                </a:lnTo>
                <a:lnTo>
                  <a:pt x="9540202" y="3014459"/>
                </a:lnTo>
                <a:lnTo>
                  <a:pt x="9517964" y="3053296"/>
                </a:lnTo>
                <a:lnTo>
                  <a:pt x="9498012" y="3093529"/>
                </a:lnTo>
                <a:lnTo>
                  <a:pt x="9480436" y="3135084"/>
                </a:lnTo>
                <a:lnTo>
                  <a:pt x="9465323" y="3177870"/>
                </a:lnTo>
                <a:lnTo>
                  <a:pt x="9452762" y="3221786"/>
                </a:lnTo>
                <a:lnTo>
                  <a:pt x="9442844" y="3266770"/>
                </a:lnTo>
                <a:lnTo>
                  <a:pt x="9435643" y="3312706"/>
                </a:lnTo>
                <a:lnTo>
                  <a:pt x="9431261" y="3359518"/>
                </a:lnTo>
                <a:lnTo>
                  <a:pt x="9429775" y="3407118"/>
                </a:lnTo>
                <a:lnTo>
                  <a:pt x="9431261" y="3454717"/>
                </a:lnTo>
                <a:lnTo>
                  <a:pt x="9435643" y="3501529"/>
                </a:lnTo>
                <a:lnTo>
                  <a:pt x="9442844" y="3547465"/>
                </a:lnTo>
                <a:lnTo>
                  <a:pt x="9452762" y="3592436"/>
                </a:lnTo>
                <a:lnTo>
                  <a:pt x="9465323" y="3636365"/>
                </a:lnTo>
                <a:lnTo>
                  <a:pt x="9480436" y="3679139"/>
                </a:lnTo>
                <a:lnTo>
                  <a:pt x="9498012" y="3720693"/>
                </a:lnTo>
                <a:lnTo>
                  <a:pt x="9517964" y="3760940"/>
                </a:lnTo>
                <a:lnTo>
                  <a:pt x="9540202" y="3799776"/>
                </a:lnTo>
                <a:lnTo>
                  <a:pt x="9564624" y="3837114"/>
                </a:lnTo>
                <a:lnTo>
                  <a:pt x="9591167" y="3872877"/>
                </a:lnTo>
                <a:lnTo>
                  <a:pt x="9619729" y="3906977"/>
                </a:lnTo>
                <a:lnTo>
                  <a:pt x="9650222" y="3939324"/>
                </a:lnTo>
                <a:lnTo>
                  <a:pt x="9682569" y="3969816"/>
                </a:lnTo>
                <a:lnTo>
                  <a:pt x="9716656" y="3998379"/>
                </a:lnTo>
                <a:lnTo>
                  <a:pt x="9752419" y="4024909"/>
                </a:lnTo>
                <a:lnTo>
                  <a:pt x="9789770" y="4049344"/>
                </a:lnTo>
                <a:lnTo>
                  <a:pt x="9828606" y="4071582"/>
                </a:lnTo>
                <a:lnTo>
                  <a:pt x="9868840" y="4091533"/>
                </a:lnTo>
                <a:lnTo>
                  <a:pt x="9910394" y="4109097"/>
                </a:lnTo>
                <a:lnTo>
                  <a:pt x="9953180" y="4124210"/>
                </a:lnTo>
                <a:lnTo>
                  <a:pt x="9997110" y="4136783"/>
                </a:lnTo>
                <a:lnTo>
                  <a:pt x="10042080" y="4146702"/>
                </a:lnTo>
                <a:lnTo>
                  <a:pt x="10088016" y="4153903"/>
                </a:lnTo>
                <a:lnTo>
                  <a:pt x="10134829" y="4158284"/>
                </a:lnTo>
                <a:lnTo>
                  <a:pt x="10182428" y="4159770"/>
                </a:lnTo>
                <a:lnTo>
                  <a:pt x="13809180" y="4159770"/>
                </a:lnTo>
                <a:lnTo>
                  <a:pt x="13856767" y="4158284"/>
                </a:lnTo>
                <a:lnTo>
                  <a:pt x="13903579" y="4153903"/>
                </a:lnTo>
                <a:lnTo>
                  <a:pt x="13949515" y="4146702"/>
                </a:lnTo>
                <a:lnTo>
                  <a:pt x="13994498" y="4136783"/>
                </a:lnTo>
                <a:lnTo>
                  <a:pt x="14038415" y="4124210"/>
                </a:lnTo>
                <a:lnTo>
                  <a:pt x="14081201" y="4109097"/>
                </a:lnTo>
                <a:lnTo>
                  <a:pt x="14122756" y="4091533"/>
                </a:lnTo>
                <a:lnTo>
                  <a:pt x="14163002" y="4071582"/>
                </a:lnTo>
                <a:lnTo>
                  <a:pt x="14201839" y="4049344"/>
                </a:lnTo>
                <a:lnTo>
                  <a:pt x="14239177" y="4024909"/>
                </a:lnTo>
                <a:lnTo>
                  <a:pt x="14274940" y="3998379"/>
                </a:lnTo>
                <a:lnTo>
                  <a:pt x="14309039" y="3969816"/>
                </a:lnTo>
                <a:lnTo>
                  <a:pt x="14341374" y="3939324"/>
                </a:lnTo>
                <a:lnTo>
                  <a:pt x="14371866" y="3906977"/>
                </a:lnTo>
                <a:lnTo>
                  <a:pt x="14400429" y="3872877"/>
                </a:lnTo>
                <a:lnTo>
                  <a:pt x="14426972" y="3837114"/>
                </a:lnTo>
                <a:lnTo>
                  <a:pt x="14451406" y="3799776"/>
                </a:lnTo>
                <a:lnTo>
                  <a:pt x="14473631" y="3760940"/>
                </a:lnTo>
                <a:lnTo>
                  <a:pt x="14493583" y="3720693"/>
                </a:lnTo>
                <a:lnTo>
                  <a:pt x="14511160" y="3679139"/>
                </a:lnTo>
                <a:lnTo>
                  <a:pt x="14526273" y="3636365"/>
                </a:lnTo>
                <a:lnTo>
                  <a:pt x="14538833" y="3592436"/>
                </a:lnTo>
                <a:lnTo>
                  <a:pt x="14548765" y="3547465"/>
                </a:lnTo>
                <a:lnTo>
                  <a:pt x="14555953" y="3501529"/>
                </a:lnTo>
                <a:lnTo>
                  <a:pt x="14560347" y="3454717"/>
                </a:lnTo>
                <a:lnTo>
                  <a:pt x="14561820" y="3407118"/>
                </a:lnTo>
                <a:close/>
              </a:path>
            </a:pathLst>
          </a:custGeom>
          <a:solidFill>
            <a:srgbClr val="1D4B7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1" b="0" i="0">
                <a:solidFill>
                  <a:schemeClr val="tx1"/>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12/2/2025</a:t>
            </a:fld>
            <a:endParaRPr lang="en-US"/>
          </a:p>
        </p:txBody>
      </p:sp>
      <p:sp>
        <p:nvSpPr>
          <p:cNvPr id="7" name="Holder 7"/>
          <p:cNvSpPr>
            <a:spLocks noGrp="1"/>
          </p:cNvSpPr>
          <p:nvPr>
            <p:ph type="sldNum" sz="quarter" idx="7"/>
          </p:nvPr>
        </p:nvSpPr>
        <p:spPr/>
        <p:txBody>
          <a:bodyPr lIns="0" tIns="0" rIns="0" bIns="0"/>
          <a:lstStyle>
            <a:lvl1pPr>
              <a:defRPr sz="788" b="0" i="0">
                <a:solidFill>
                  <a:srgbClr val="FAF9F7"/>
                </a:solidFill>
                <a:latin typeface="Tahoma"/>
                <a:cs typeface="Tahoma"/>
              </a:defRPr>
            </a:lvl1pPr>
          </a:lstStyle>
          <a:p>
            <a:pPr marL="23104">
              <a:lnSpc>
                <a:spcPct val="100000"/>
              </a:lnSpc>
              <a:spcBef>
                <a:spcPts val="127"/>
              </a:spcBef>
            </a:pPr>
            <a:fld id="{81D60167-4931-47E6-BA6A-407CBD079E47}" type="slidenum">
              <a:rPr spc="-15" dirty="0"/>
              <a:pPr marL="23104">
                <a:lnSpc>
                  <a:spcPct val="100000"/>
                </a:lnSpc>
                <a:spcBef>
                  <a:spcPts val="127"/>
                </a:spcBef>
              </a:pPr>
              <a:t>‹#›</a:t>
            </a:fld>
            <a:endParaRPr spc="-15"/>
          </a:p>
        </p:txBody>
      </p:sp>
    </p:spTree>
    <p:extLst>
      <p:ext uri="{BB962C8B-B14F-4D97-AF65-F5344CB8AC3E}">
        <p14:creationId xmlns:p14="http://schemas.microsoft.com/office/powerpoint/2010/main" val="369930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air balloon viewed from above"/>
          <p:cNvSpPr>
            <a:spLocks noGrp="1"/>
          </p:cNvSpPr>
          <p:nvPr>
            <p:ph type="pic" idx="21"/>
          </p:nvPr>
        </p:nvSpPr>
        <p:spPr>
          <a:xfrm>
            <a:off x="0" y="-635000"/>
            <a:ext cx="12192000" cy="8128000"/>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603845" y="553069"/>
            <a:ext cx="10984311" cy="318491"/>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603250" y="5804954"/>
            <a:ext cx="10985500" cy="558478"/>
          </a:xfrm>
          <a:prstGeom prst="rect">
            <a:avLst/>
          </a:prstGeom>
        </p:spPr>
        <p:txBody>
          <a:bodyPr numCol="1" spcCol="38100"/>
          <a:lstStyle>
            <a:lvl1pPr marL="0" indent="0" defTabSz="412750">
              <a:lnSpc>
                <a:spcPct val="100000"/>
              </a:lnSpc>
              <a:spcBef>
                <a:spcPts val="0"/>
              </a:spcBef>
              <a:buSzTx/>
              <a:buNone/>
              <a:defRPr sz="2700" b="1">
                <a:solidFill>
                  <a:srgbClr val="FFFFFF"/>
                </a:solidFill>
              </a:defRPr>
            </a:lvl1pPr>
          </a:lstStyle>
          <a:p>
            <a:r>
              <a:t>Presentation Subtitle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hot-air balloon viewed from below"/>
          <p:cNvSpPr>
            <a:spLocks noGrp="1"/>
          </p:cNvSpPr>
          <p:nvPr>
            <p:ph type="pic" idx="21"/>
          </p:nvPr>
        </p:nvSpPr>
        <p:spPr>
          <a:xfrm>
            <a:off x="4613287" y="635000"/>
            <a:ext cx="8420076" cy="5592218"/>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00" b="1"/>
            </a:lvl1pPr>
            <a:lvl2pPr marL="0" indent="0" defTabSz="412750">
              <a:lnSpc>
                <a:spcPct val="100000"/>
              </a:lnSpc>
              <a:spcBef>
                <a:spcPts val="0"/>
              </a:spcBef>
              <a:buSzTx/>
              <a:buNone/>
              <a:defRPr sz="2700" b="1"/>
            </a:lvl2pPr>
            <a:lvl3pPr marL="0" indent="0" defTabSz="412750">
              <a:lnSpc>
                <a:spcPct val="100000"/>
              </a:lnSpc>
              <a:spcBef>
                <a:spcPts val="0"/>
              </a:spcBef>
              <a:buSzTx/>
              <a:buNone/>
              <a:defRPr sz="2700" b="1"/>
            </a:lvl3pPr>
            <a:lvl4pPr marL="0" indent="0" defTabSz="412750">
              <a:lnSpc>
                <a:spcPct val="100000"/>
              </a:lnSpc>
              <a:spcBef>
                <a:spcPts val="0"/>
              </a:spcBef>
              <a:buSzTx/>
              <a:buNone/>
              <a:defRPr sz="2700" b="1"/>
            </a:lvl4pPr>
            <a:lvl5pPr marL="0" indent="0" defTabSz="412750">
              <a:lnSpc>
                <a:spcPct val="100000"/>
              </a:lnSpc>
              <a:spcBef>
                <a:spcPts val="0"/>
              </a:spcBef>
              <a:buSzTx/>
              <a:buNone/>
              <a:defRPr sz="27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2174" y="6491817"/>
            <a:ext cx="241403" cy="238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603250" y="476250"/>
            <a:ext cx="10985500" cy="716582"/>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603250" y="1122980"/>
            <a:ext cx="10985500" cy="467392"/>
          </a:xfrm>
          <a:prstGeom prst="rect">
            <a:avLst/>
          </a:prstGeom>
        </p:spPr>
        <p:txBody>
          <a:bodyPr lIns="45718" tIns="45718" rIns="45718" bIns="45718" numCol="1" spcCol="38100"/>
          <a:lstStyle>
            <a:lvl1pPr marL="0" indent="0" defTabSz="412750">
              <a:lnSpc>
                <a:spcPct val="100000"/>
              </a:lnSpc>
              <a:spcBef>
                <a:spcPts val="0"/>
              </a:spcBef>
              <a:buSzTx/>
              <a:buNone/>
              <a:defRPr sz="2700" b="1"/>
            </a:lvl1pPr>
            <a:lvl2pPr marL="654050" indent="-349250" defTabSz="412750">
              <a:lnSpc>
                <a:spcPct val="100000"/>
              </a:lnSpc>
              <a:spcBef>
                <a:spcPts val="0"/>
              </a:spcBef>
              <a:defRPr sz="2700" b="1"/>
            </a:lvl2pPr>
            <a:lvl3pPr marL="958850" indent="-349250" defTabSz="412750">
              <a:lnSpc>
                <a:spcPct val="100000"/>
              </a:lnSpc>
              <a:spcBef>
                <a:spcPts val="0"/>
              </a:spcBef>
              <a:defRPr sz="2700" b="1"/>
            </a:lvl3pPr>
            <a:lvl4pPr marL="1263650" indent="-349250" defTabSz="412750">
              <a:lnSpc>
                <a:spcPct val="100000"/>
              </a:lnSpc>
              <a:spcBef>
                <a:spcPts val="0"/>
              </a:spcBef>
              <a:defRPr sz="2700" b="1"/>
            </a:lvl4pPr>
            <a:lvl5pPr marL="1568450" indent="-349250" defTabSz="412750">
              <a:lnSpc>
                <a:spcPct val="100000"/>
              </a:lnSpc>
              <a:spcBef>
                <a:spcPts val="0"/>
              </a:spcBef>
              <a:defRPr sz="27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603250" y="1123950"/>
            <a:ext cx="4889500" cy="467390"/>
          </a:xfrm>
          <a:prstGeom prst="rect">
            <a:avLst/>
          </a:prstGeom>
        </p:spPr>
        <p:txBody>
          <a:bodyPr lIns="45718" tIns="45718" rIns="45718" bIns="45718" numCol="1" spcCol="38100"/>
          <a:lstStyle>
            <a:lvl1pPr marL="0" indent="0" defTabSz="412750">
              <a:lnSpc>
                <a:spcPct val="100000"/>
              </a:lnSpc>
              <a:spcBef>
                <a:spcPts val="0"/>
              </a:spcBef>
              <a:buSzTx/>
              <a:buNone/>
              <a:defRPr sz="2700" b="1"/>
            </a:lvl1pPr>
            <a:lvl2pPr marL="654050" indent="-349250" defTabSz="412750">
              <a:lnSpc>
                <a:spcPct val="100000"/>
              </a:lnSpc>
              <a:spcBef>
                <a:spcPts val="0"/>
              </a:spcBef>
              <a:defRPr sz="2700" b="1"/>
            </a:lvl2pPr>
            <a:lvl3pPr marL="958850" indent="-349250" defTabSz="412750">
              <a:lnSpc>
                <a:spcPct val="100000"/>
              </a:lnSpc>
              <a:spcBef>
                <a:spcPts val="0"/>
              </a:spcBef>
              <a:defRPr sz="2700" b="1"/>
            </a:lvl3pPr>
            <a:lvl4pPr marL="1263650" indent="-349250" defTabSz="412750">
              <a:lnSpc>
                <a:spcPct val="100000"/>
              </a:lnSpc>
              <a:spcBef>
                <a:spcPts val="0"/>
              </a:spcBef>
              <a:defRPr sz="2700" b="1"/>
            </a:lvl4pPr>
            <a:lvl5pPr marL="1568450" indent="-349250" defTabSz="412750">
              <a:lnSpc>
                <a:spcPct val="100000"/>
              </a:lnSpc>
              <a:spcBef>
                <a:spcPts val="0"/>
              </a:spcBef>
              <a:defRPr sz="27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603250" y="2124251"/>
            <a:ext cx="4889500" cy="4128316"/>
          </a:xfrm>
          <a:prstGeom prst="rect">
            <a:avLst/>
          </a:prstGeom>
        </p:spPr>
        <p:txBody>
          <a:bodyPr numCol="1" spcCol="38100"/>
          <a:lstStyle/>
          <a:p>
            <a:r>
              <a:t>Slide bullet text</a:t>
            </a:r>
          </a:p>
        </p:txBody>
      </p:sp>
      <p:sp>
        <p:nvSpPr>
          <p:cNvPr id="62" name="Hot-air balloons viewed from below against a blue sky"/>
          <p:cNvSpPr>
            <a:spLocks noGrp="1"/>
          </p:cNvSpPr>
          <p:nvPr>
            <p:ph type="pic" idx="22"/>
          </p:nvPr>
        </p:nvSpPr>
        <p:spPr>
          <a:xfrm>
            <a:off x="4216400" y="631923"/>
            <a:ext cx="8425006" cy="5594105"/>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Body Level One…"/>
          <p:cNvSpPr txBox="1">
            <a:spLocks noGrp="1"/>
          </p:cNvSpPr>
          <p:nvPr>
            <p:ph type="body" sz="quarter" idx="1" hasCustomPrompt="1"/>
          </p:nvPr>
        </p:nvSpPr>
        <p:spPr>
          <a:xfrm>
            <a:off x="603250" y="1123950"/>
            <a:ext cx="4889500" cy="467390"/>
          </a:xfrm>
          <a:prstGeom prst="rect">
            <a:avLst/>
          </a:prstGeom>
        </p:spPr>
        <p:txBody>
          <a:bodyPr lIns="45718" tIns="45718" rIns="45718" bIns="45718" numCol="1" spcCol="38100"/>
          <a:lstStyle>
            <a:lvl1pPr marL="0" indent="0" defTabSz="412750">
              <a:lnSpc>
                <a:spcPct val="100000"/>
              </a:lnSpc>
              <a:spcBef>
                <a:spcPts val="0"/>
              </a:spcBef>
              <a:buSzTx/>
              <a:buNone/>
              <a:defRPr sz="2700" b="1"/>
            </a:lvl1pPr>
            <a:lvl2pPr marL="654050" indent="-349250" defTabSz="412750">
              <a:lnSpc>
                <a:spcPct val="100000"/>
              </a:lnSpc>
              <a:spcBef>
                <a:spcPts val="0"/>
              </a:spcBef>
              <a:defRPr sz="2700" b="1"/>
            </a:lvl2pPr>
            <a:lvl3pPr marL="958850" indent="-349250" defTabSz="412750">
              <a:lnSpc>
                <a:spcPct val="100000"/>
              </a:lnSpc>
              <a:spcBef>
                <a:spcPts val="0"/>
              </a:spcBef>
              <a:defRPr sz="2700" b="1"/>
            </a:lvl3pPr>
            <a:lvl4pPr marL="1263650" indent="-349250" defTabSz="412750">
              <a:lnSpc>
                <a:spcPct val="100000"/>
              </a:lnSpc>
              <a:spcBef>
                <a:spcPts val="0"/>
              </a:spcBef>
              <a:defRPr sz="2700" b="1"/>
            </a:lvl4pPr>
            <a:lvl5pPr marL="1568450" indent="-349250" defTabSz="412750">
              <a:lnSpc>
                <a:spcPct val="100000"/>
              </a:lnSpc>
              <a:spcBef>
                <a:spcPts val="0"/>
              </a:spcBef>
              <a:defRPr sz="2700" b="1"/>
            </a:lvl5pPr>
          </a:lstStyle>
          <a:p>
            <a:r>
              <a:t>Slide Subtitle</a:t>
            </a:r>
          </a:p>
          <a:p>
            <a:pPr lvl="1"/>
            <a:endParaRPr/>
          </a:p>
          <a:p>
            <a:pPr lvl="2"/>
            <a:endParaRPr/>
          </a:p>
          <a:p>
            <a:pPr lvl="3"/>
            <a:endParaRPr/>
          </a:p>
          <a:p>
            <a:pPr lvl="4"/>
            <a:endParaRPr/>
          </a:p>
        </p:txBody>
      </p:sp>
      <p:sp>
        <p:nvSpPr>
          <p:cNvPr id="72" name="Body Level One…"/>
          <p:cNvSpPr txBox="1">
            <a:spLocks noGrp="1"/>
          </p:cNvSpPr>
          <p:nvPr>
            <p:ph type="body" sz="half" idx="21" hasCustomPrompt="1"/>
          </p:nvPr>
        </p:nvSpPr>
        <p:spPr>
          <a:xfrm>
            <a:off x="603250" y="2124251"/>
            <a:ext cx="4889500" cy="4128316"/>
          </a:xfrm>
          <a:prstGeom prst="rect">
            <a:avLst/>
          </a:prstGeom>
        </p:spPr>
        <p:txBody>
          <a:bodyPr numCol="1" spcCol="38100"/>
          <a:lstStyle/>
          <a:p>
            <a:r>
              <a:t>Slide bullet text</a:t>
            </a:r>
          </a:p>
        </p:txBody>
      </p:sp>
      <p:sp>
        <p:nvSpPr>
          <p:cNvPr id="73"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Body Level One…"/>
          <p:cNvSpPr txBox="1">
            <a:spLocks noGrp="1"/>
          </p:cNvSpPr>
          <p:nvPr>
            <p:ph type="body" sz="quarter" idx="1" hasCustomPrompt="1"/>
          </p:nvPr>
        </p:nvSpPr>
        <p:spPr>
          <a:xfrm>
            <a:off x="603250" y="1123950"/>
            <a:ext cx="4889500" cy="467390"/>
          </a:xfrm>
          <a:prstGeom prst="rect">
            <a:avLst/>
          </a:prstGeom>
        </p:spPr>
        <p:txBody>
          <a:bodyPr lIns="45718" tIns="45718" rIns="45718" bIns="45718" numCol="1" spcCol="38100"/>
          <a:lstStyle>
            <a:lvl1pPr marL="0" indent="0" defTabSz="412750">
              <a:lnSpc>
                <a:spcPct val="100000"/>
              </a:lnSpc>
              <a:spcBef>
                <a:spcPts val="0"/>
              </a:spcBef>
              <a:buSzTx/>
              <a:buNone/>
              <a:defRPr sz="2700" b="1"/>
            </a:lvl1pPr>
            <a:lvl2pPr marL="654050" indent="-349250" defTabSz="412750">
              <a:lnSpc>
                <a:spcPct val="100000"/>
              </a:lnSpc>
              <a:spcBef>
                <a:spcPts val="0"/>
              </a:spcBef>
              <a:defRPr sz="2700" b="1"/>
            </a:lvl2pPr>
            <a:lvl3pPr marL="958850" indent="-349250" defTabSz="412750">
              <a:lnSpc>
                <a:spcPct val="100000"/>
              </a:lnSpc>
              <a:spcBef>
                <a:spcPts val="0"/>
              </a:spcBef>
              <a:defRPr sz="2700" b="1"/>
            </a:lvl3pPr>
            <a:lvl4pPr marL="1263650" indent="-349250" defTabSz="412750">
              <a:lnSpc>
                <a:spcPct val="100000"/>
              </a:lnSpc>
              <a:spcBef>
                <a:spcPts val="0"/>
              </a:spcBef>
              <a:defRPr sz="2700" b="1"/>
            </a:lvl4pPr>
            <a:lvl5pPr marL="1568450" indent="-349250" defTabSz="412750">
              <a:lnSpc>
                <a:spcPct val="100000"/>
              </a:lnSpc>
              <a:spcBef>
                <a:spcPts val="0"/>
              </a:spcBef>
              <a:defRPr sz="2700" b="1"/>
            </a:lvl5pPr>
          </a:lstStyle>
          <a:p>
            <a:r>
              <a:t>Slide Subtitle</a:t>
            </a:r>
          </a:p>
          <a:p>
            <a:pPr lvl="1"/>
            <a:endParaRPr/>
          </a:p>
          <a:p>
            <a:pPr lvl="2"/>
            <a:endParaRPr/>
          </a:p>
          <a:p>
            <a:pPr lvl="3"/>
            <a:endParaRPr/>
          </a:p>
          <a:p>
            <a:pPr lvl="4"/>
            <a:endParaRPr/>
          </a:p>
        </p:txBody>
      </p:sp>
      <p:sp>
        <p:nvSpPr>
          <p:cNvPr id="82" name="Body Level One…"/>
          <p:cNvSpPr txBox="1">
            <a:spLocks noGrp="1"/>
          </p:cNvSpPr>
          <p:nvPr>
            <p:ph type="body" sz="half" idx="21" hasCustomPrompt="1"/>
          </p:nvPr>
        </p:nvSpPr>
        <p:spPr>
          <a:xfrm>
            <a:off x="603250" y="2124251"/>
            <a:ext cx="4889500" cy="4128316"/>
          </a:xfrm>
          <a:prstGeom prst="rect">
            <a:avLst/>
          </a:prstGeom>
        </p:spPr>
        <p:txBody>
          <a:bodyPr numCol="1" spcCol="38100"/>
          <a:lstStyle/>
          <a:p>
            <a:r>
              <a:t>Slide bullet text</a:t>
            </a:r>
          </a:p>
        </p:txBody>
      </p:sp>
      <p:sp>
        <p:nvSpPr>
          <p:cNvPr id="83"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1" name="Slide Title"/>
          <p:cNvSpPr txBox="1">
            <a:spLocks noGrp="1"/>
          </p:cNvSpPr>
          <p:nvPr>
            <p:ph type="title" hasCustomPrompt="1"/>
          </p:nvPr>
        </p:nvSpPr>
        <p:spPr>
          <a:xfrm>
            <a:off x="603250" y="476250"/>
            <a:ext cx="10985500" cy="717476"/>
          </a:xfrm>
          <a:prstGeom prst="rect">
            <a:avLst/>
          </a:prstGeom>
        </p:spPr>
        <p:txBody>
          <a:bodyPr/>
          <a:lstStyle/>
          <a:p>
            <a:r>
              <a:t>Slide Title</a:t>
            </a:r>
          </a:p>
        </p:txBody>
      </p:sp>
      <p:sp>
        <p:nvSpPr>
          <p:cNvPr id="92" name="Body Level One…"/>
          <p:cNvSpPr txBox="1">
            <a:spLocks noGrp="1"/>
          </p:cNvSpPr>
          <p:nvPr>
            <p:ph type="body" sz="quarter" idx="1" hasCustomPrompt="1"/>
          </p:nvPr>
        </p:nvSpPr>
        <p:spPr>
          <a:xfrm>
            <a:off x="603250" y="1123950"/>
            <a:ext cx="10985500" cy="467390"/>
          </a:xfrm>
          <a:prstGeom prst="rect">
            <a:avLst/>
          </a:prstGeom>
        </p:spPr>
        <p:txBody>
          <a:bodyPr lIns="45718" tIns="45718" rIns="45718" bIns="45718" numCol="1" spcCol="38100"/>
          <a:lstStyle>
            <a:lvl1pPr marL="0" indent="0" defTabSz="412750">
              <a:lnSpc>
                <a:spcPct val="100000"/>
              </a:lnSpc>
              <a:spcBef>
                <a:spcPts val="0"/>
              </a:spcBef>
              <a:buSzTx/>
              <a:buNone/>
              <a:defRPr sz="2700" b="1"/>
            </a:lvl1pPr>
            <a:lvl2pPr marL="654050" indent="-349250" defTabSz="412750">
              <a:lnSpc>
                <a:spcPct val="100000"/>
              </a:lnSpc>
              <a:spcBef>
                <a:spcPts val="0"/>
              </a:spcBef>
              <a:defRPr sz="2700" b="1"/>
            </a:lvl2pPr>
            <a:lvl3pPr marL="958850" indent="-349250" defTabSz="412750">
              <a:lnSpc>
                <a:spcPct val="100000"/>
              </a:lnSpc>
              <a:spcBef>
                <a:spcPts val="0"/>
              </a:spcBef>
              <a:defRPr sz="2700" b="1"/>
            </a:lvl3pPr>
            <a:lvl4pPr marL="1263650" indent="-349250" defTabSz="412750">
              <a:lnSpc>
                <a:spcPct val="100000"/>
              </a:lnSpc>
              <a:spcBef>
                <a:spcPts val="0"/>
              </a:spcBef>
              <a:defRPr sz="2700" b="1"/>
            </a:lvl4pPr>
            <a:lvl5pPr marL="1568450" indent="-349250" defTabSz="412750">
              <a:lnSpc>
                <a:spcPct val="100000"/>
              </a:lnSpc>
              <a:spcBef>
                <a:spcPts val="0"/>
              </a:spcBef>
              <a:defRPr sz="2700" b="1"/>
            </a:lvl5pPr>
          </a:lstStyle>
          <a:p>
            <a:r>
              <a:t>Slide Subtitle</a:t>
            </a:r>
          </a:p>
          <a:p>
            <a:pPr lvl="1"/>
            <a:endParaRPr/>
          </a:p>
          <a:p>
            <a:pPr lvl="2"/>
            <a:endParaRPr/>
          </a:p>
          <a:p>
            <a:pPr lvl="3"/>
            <a:endParaRPr/>
          </a:p>
          <a:p>
            <a:pPr lvl="4"/>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826683" y="1371600"/>
            <a:ext cx="9753601" cy="7526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03250" y="2124251"/>
            <a:ext cx="10985500" cy="41280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numCol="2" spcCol="109855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2174" y="6489700"/>
            <a:ext cx="241403" cy="238101"/>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1pPr>
      <a:lvl2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2pPr>
      <a:lvl3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3pPr>
      <a:lvl4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4pPr>
      <a:lvl5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5pPr>
      <a:lvl6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6pPr>
      <a:lvl7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7pPr>
      <a:lvl8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8pPr>
      <a:lvl9pPr marL="0" marR="0" indent="0" algn="l" defTabSz="1219168" rtl="0" latinLnBrk="0">
        <a:lnSpc>
          <a:spcPct val="80000"/>
        </a:lnSpc>
        <a:spcBef>
          <a:spcPts val="0"/>
        </a:spcBef>
        <a:spcAft>
          <a:spcPts val="0"/>
        </a:spcAft>
        <a:buClrTx/>
        <a:buSzTx/>
        <a:buFontTx/>
        <a:buNone/>
        <a:tabLst/>
        <a:defRPr sz="4200" b="1" i="0" u="none" strike="noStrike" cap="none" spc="-85" baseline="0">
          <a:solidFill>
            <a:srgbClr val="004D80"/>
          </a:solidFill>
          <a:uFillTx/>
          <a:latin typeface="+mj-lt"/>
          <a:ea typeface="+mj-ea"/>
          <a:cs typeface="+mj-cs"/>
          <a:sym typeface="Helvetica Neue"/>
        </a:defRPr>
      </a:lvl9pPr>
    </p:titleStyle>
    <p:bodyStyle>
      <a:lvl1pPr marL="3048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Author and date"/>
          <p:cNvSpPr txBox="1">
            <a:spLocks noGrp="1"/>
          </p:cNvSpPr>
          <p:nvPr>
            <p:ph type="body" sz="quarter" idx="1"/>
          </p:nvPr>
        </p:nvSpPr>
        <p:spPr>
          <a:xfrm>
            <a:off x="326350" y="6006708"/>
            <a:ext cx="9150161" cy="668413"/>
          </a:xfrm>
          <a:prstGeom prst="rect">
            <a:avLst/>
          </a:prstGeom>
        </p:spPr>
        <p:txBody>
          <a:bodyPr/>
          <a:lstStyle/>
          <a:p>
            <a:pPr>
              <a:defRPr sz="2400">
                <a:latin typeface="Verdana"/>
                <a:ea typeface="Verdana"/>
                <a:cs typeface="Verdana"/>
                <a:sym typeface="Verdana"/>
              </a:defRPr>
            </a:pPr>
            <a:r>
              <a:t>Dr. Honar Issa,</a:t>
            </a:r>
            <a:r>
              <a:rPr b="0" i="1">
                <a:solidFill>
                  <a:srgbClr val="000000"/>
                </a:solidFill>
              </a:rPr>
              <a:t> </a:t>
            </a:r>
            <a:r>
              <a:t>Secretary – General, KAAE</a:t>
            </a:r>
          </a:p>
        </p:txBody>
      </p:sp>
      <p:sp>
        <p:nvSpPr>
          <p:cNvPr id="179" name="External meetings"/>
          <p:cNvSpPr txBox="1">
            <a:spLocks noGrp="1"/>
          </p:cNvSpPr>
          <p:nvPr>
            <p:ph type="title"/>
          </p:nvPr>
        </p:nvSpPr>
        <p:spPr>
          <a:xfrm>
            <a:off x="486515" y="1281143"/>
            <a:ext cx="10985505" cy="2324102"/>
          </a:xfrm>
          <a:prstGeom prst="rect">
            <a:avLst/>
          </a:prstGeom>
        </p:spPr>
        <p:txBody>
          <a:bodyPr/>
          <a:lstStyle>
            <a:lvl1pPr>
              <a:defRPr sz="6000" spc="-300">
                <a:latin typeface="Verdana"/>
                <a:ea typeface="Verdana"/>
                <a:cs typeface="Verdana"/>
                <a:sym typeface="Verdana"/>
              </a:defRPr>
            </a:lvl1pPr>
          </a:lstStyle>
          <a:p>
            <a:r>
              <a:rPr dirty="0"/>
              <a:t>Educational Effectiveness</a:t>
            </a:r>
          </a:p>
        </p:txBody>
      </p:sp>
      <p:sp>
        <p:nvSpPr>
          <p:cNvPr id="180" name="Presentation Subtitle"/>
          <p:cNvSpPr txBox="1"/>
          <p:nvPr/>
        </p:nvSpPr>
        <p:spPr>
          <a:xfrm>
            <a:off x="564337" y="3605245"/>
            <a:ext cx="10985501" cy="9525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ormAutofit/>
          </a:bodyPr>
          <a:lstStyle/>
          <a:p>
            <a:pPr defTabSz="825500">
              <a:lnSpc>
                <a:spcPct val="100000"/>
              </a:lnSpc>
              <a:spcBef>
                <a:spcPts val="0"/>
              </a:spcBef>
              <a:defRPr sz="2000" b="1" i="1">
                <a:solidFill>
                  <a:srgbClr val="56C1FF"/>
                </a:solidFill>
                <a:latin typeface="Verdana"/>
                <a:ea typeface="Verdana"/>
                <a:cs typeface="Verdana"/>
                <a:sym typeface="Verdana"/>
              </a:defRPr>
            </a:pPr>
            <a:r>
              <a:rPr dirty="0"/>
              <a:t>Standard III: Academic Programs</a:t>
            </a:r>
            <a:endParaRPr sz="5500" dirty="0">
              <a:latin typeface="+mj-lt"/>
              <a:ea typeface="+mj-ea"/>
              <a:cs typeface="+mj-cs"/>
              <a:sym typeface="Helvetica Neue"/>
            </a:endParaRPr>
          </a:p>
          <a:p>
            <a:pPr defTabSz="825500">
              <a:lnSpc>
                <a:spcPct val="100000"/>
              </a:lnSpc>
              <a:spcBef>
                <a:spcPts val="0"/>
              </a:spcBef>
              <a:defRPr sz="2000">
                <a:solidFill>
                  <a:srgbClr val="56C1FF"/>
                </a:solidFill>
                <a:latin typeface="Verdana"/>
                <a:ea typeface="Verdana"/>
                <a:cs typeface="Verdana"/>
                <a:sym typeface="Verdana"/>
              </a:defRPr>
            </a:pPr>
            <a:r>
              <a:rPr dirty="0"/>
              <a:t>Kurdistan Accrediting Association for Education</a:t>
            </a:r>
          </a:p>
        </p:txBody>
      </p:sp>
      <p:pic>
        <p:nvPicPr>
          <p:cNvPr id="181" name="logo new.png" descr="logo new.png"/>
          <p:cNvPicPr>
            <a:picLocks noChangeAspect="1"/>
          </p:cNvPicPr>
          <p:nvPr/>
        </p:nvPicPr>
        <p:blipFill>
          <a:blip r:embed="rId3"/>
          <a:stretch>
            <a:fillRect/>
          </a:stretch>
        </p:blipFill>
        <p:spPr>
          <a:xfrm>
            <a:off x="194227" y="40102"/>
            <a:ext cx="952501" cy="95250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grpSp>
        <p:nvGrpSpPr>
          <p:cNvPr id="213" name="Group 2"/>
          <p:cNvGrpSpPr/>
          <p:nvPr/>
        </p:nvGrpSpPr>
        <p:grpSpPr>
          <a:xfrm>
            <a:off x="2801959" y="2524816"/>
            <a:ext cx="6588082" cy="3963893"/>
            <a:chOff x="0" y="0"/>
            <a:chExt cx="6406036" cy="3728570"/>
          </a:xfrm>
        </p:grpSpPr>
        <p:grpSp>
          <p:nvGrpSpPr>
            <p:cNvPr id="200" name="Flowchart: Alternate Process 9"/>
            <p:cNvGrpSpPr/>
            <p:nvPr/>
          </p:nvGrpSpPr>
          <p:grpSpPr>
            <a:xfrm>
              <a:off x="0" y="64459"/>
              <a:ext cx="3024337" cy="1080123"/>
              <a:chOff x="0" y="-1"/>
              <a:chExt cx="3024336" cy="1080122"/>
            </a:xfrm>
          </p:grpSpPr>
          <p:sp>
            <p:nvSpPr>
              <p:cNvPr id="198" name="Shape"/>
              <p:cNvSpPr/>
              <p:nvPr/>
            </p:nvSpPr>
            <p:spPr>
              <a:xfrm>
                <a:off x="0" y="-1"/>
                <a:ext cx="3024336" cy="1080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76" y="0"/>
                      <a:pt x="1286" y="0"/>
                    </a:cubicBezTo>
                    <a:lnTo>
                      <a:pt x="20314" y="0"/>
                    </a:lnTo>
                    <a:cubicBezTo>
                      <a:pt x="21024" y="0"/>
                      <a:pt x="21600" y="1612"/>
                      <a:pt x="21600" y="3600"/>
                    </a:cubicBezTo>
                    <a:lnTo>
                      <a:pt x="21600" y="18000"/>
                    </a:lnTo>
                    <a:cubicBezTo>
                      <a:pt x="21600" y="19988"/>
                      <a:pt x="21024" y="21600"/>
                      <a:pt x="20314" y="21600"/>
                    </a:cubicBezTo>
                    <a:lnTo>
                      <a:pt x="1286" y="21600"/>
                    </a:lnTo>
                    <a:cubicBezTo>
                      <a:pt x="576" y="21600"/>
                      <a:pt x="0" y="19988"/>
                      <a:pt x="0" y="1800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199" name="Building on what students already know"/>
              <p:cNvSpPr txBox="1"/>
              <p:nvPr/>
            </p:nvSpPr>
            <p:spPr>
              <a:xfrm>
                <a:off x="140492" y="37139"/>
                <a:ext cx="2743352" cy="1005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2000">
                    <a:solidFill>
                      <a:srgbClr val="292929"/>
                    </a:solidFill>
                    <a:latin typeface="Verdana"/>
                    <a:ea typeface="Verdana"/>
                    <a:cs typeface="Verdana"/>
                    <a:sym typeface="Verdana"/>
                  </a:defRPr>
                </a:lvl1pPr>
              </a:lstStyle>
              <a:p>
                <a:r>
                  <a:t>Building on what students already know</a:t>
                </a:r>
              </a:p>
            </p:txBody>
          </p:sp>
        </p:grpSp>
        <p:grpSp>
          <p:nvGrpSpPr>
            <p:cNvPr id="203" name="Flowchart: Alternate Process 11"/>
            <p:cNvGrpSpPr/>
            <p:nvPr/>
          </p:nvGrpSpPr>
          <p:grpSpPr>
            <a:xfrm>
              <a:off x="3381699" y="0"/>
              <a:ext cx="3024337" cy="1209042"/>
              <a:chOff x="0" y="0"/>
              <a:chExt cx="3024336" cy="1209041"/>
            </a:xfrm>
          </p:grpSpPr>
          <p:sp>
            <p:nvSpPr>
              <p:cNvPr id="201" name="Shape"/>
              <p:cNvSpPr/>
              <p:nvPr/>
            </p:nvSpPr>
            <p:spPr>
              <a:xfrm>
                <a:off x="0" y="64460"/>
                <a:ext cx="3024336" cy="108012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76" y="0"/>
                      <a:pt x="1286" y="0"/>
                    </a:cubicBezTo>
                    <a:lnTo>
                      <a:pt x="20314" y="0"/>
                    </a:lnTo>
                    <a:cubicBezTo>
                      <a:pt x="21024" y="0"/>
                      <a:pt x="21600" y="1612"/>
                      <a:pt x="21600" y="3600"/>
                    </a:cubicBezTo>
                    <a:lnTo>
                      <a:pt x="21600" y="18000"/>
                    </a:lnTo>
                    <a:cubicBezTo>
                      <a:pt x="21600" y="19988"/>
                      <a:pt x="21024" y="21600"/>
                      <a:pt x="20314" y="21600"/>
                    </a:cubicBezTo>
                    <a:lnTo>
                      <a:pt x="1286" y="21600"/>
                    </a:lnTo>
                    <a:cubicBezTo>
                      <a:pt x="576" y="21600"/>
                      <a:pt x="0" y="19988"/>
                      <a:pt x="0" y="1800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202" name="Is an active process and needs active involvement of students"/>
              <p:cNvSpPr txBox="1"/>
              <p:nvPr/>
            </p:nvSpPr>
            <p:spPr>
              <a:xfrm>
                <a:off x="140492" y="0"/>
                <a:ext cx="2743352" cy="1209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rPr dirty="0">
                    <a:solidFill>
                      <a:schemeClr val="tx1"/>
                    </a:solidFill>
                  </a:rPr>
                  <a:t>Is an active process and needs active involvement of students</a:t>
                </a:r>
              </a:p>
            </p:txBody>
          </p:sp>
        </p:grpSp>
        <p:grpSp>
          <p:nvGrpSpPr>
            <p:cNvPr id="206" name="Flowchart: Alternate Process 13"/>
            <p:cNvGrpSpPr/>
            <p:nvPr/>
          </p:nvGrpSpPr>
          <p:grpSpPr>
            <a:xfrm>
              <a:off x="0" y="1383543"/>
              <a:ext cx="3024337" cy="1080124"/>
              <a:chOff x="0" y="-1"/>
              <a:chExt cx="3024336" cy="1080122"/>
            </a:xfrm>
          </p:grpSpPr>
          <p:sp>
            <p:nvSpPr>
              <p:cNvPr id="204" name="Shape"/>
              <p:cNvSpPr/>
              <p:nvPr/>
            </p:nvSpPr>
            <p:spPr>
              <a:xfrm>
                <a:off x="0" y="-1"/>
                <a:ext cx="3024336" cy="1080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76" y="0"/>
                      <a:pt x="1286" y="0"/>
                    </a:cubicBezTo>
                    <a:lnTo>
                      <a:pt x="20314" y="0"/>
                    </a:lnTo>
                    <a:cubicBezTo>
                      <a:pt x="21024" y="0"/>
                      <a:pt x="21600" y="1612"/>
                      <a:pt x="21600" y="3600"/>
                    </a:cubicBezTo>
                    <a:lnTo>
                      <a:pt x="21600" y="18000"/>
                    </a:lnTo>
                    <a:cubicBezTo>
                      <a:pt x="21600" y="19988"/>
                      <a:pt x="21024" y="21600"/>
                      <a:pt x="20314" y="21600"/>
                    </a:cubicBezTo>
                    <a:lnTo>
                      <a:pt x="1286" y="21600"/>
                    </a:lnTo>
                    <a:cubicBezTo>
                      <a:pt x="576" y="21600"/>
                      <a:pt x="0" y="19988"/>
                      <a:pt x="0" y="1800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205" name="Better performance when learning expectations are clear"/>
              <p:cNvSpPr txBox="1"/>
              <p:nvPr/>
            </p:nvSpPr>
            <p:spPr>
              <a:xfrm>
                <a:off x="140492" y="75239"/>
                <a:ext cx="2743352"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Better performance when learning expectations are clear</a:t>
                </a:r>
              </a:p>
            </p:txBody>
          </p:sp>
        </p:grpSp>
        <p:grpSp>
          <p:nvGrpSpPr>
            <p:cNvPr id="209" name="Flowchart: Alternate Process 15"/>
            <p:cNvGrpSpPr/>
            <p:nvPr/>
          </p:nvGrpSpPr>
          <p:grpSpPr>
            <a:xfrm>
              <a:off x="3318982" y="1383543"/>
              <a:ext cx="3024337" cy="1080124"/>
              <a:chOff x="0" y="-1"/>
              <a:chExt cx="3024336" cy="1080122"/>
            </a:xfrm>
          </p:grpSpPr>
          <p:sp>
            <p:nvSpPr>
              <p:cNvPr id="207" name="Shape"/>
              <p:cNvSpPr/>
              <p:nvPr/>
            </p:nvSpPr>
            <p:spPr>
              <a:xfrm>
                <a:off x="0" y="-1"/>
                <a:ext cx="3024336" cy="1080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76" y="0"/>
                      <a:pt x="1286" y="0"/>
                    </a:cubicBezTo>
                    <a:lnTo>
                      <a:pt x="20314" y="0"/>
                    </a:lnTo>
                    <a:cubicBezTo>
                      <a:pt x="21024" y="0"/>
                      <a:pt x="21600" y="1612"/>
                      <a:pt x="21600" y="3600"/>
                    </a:cubicBezTo>
                    <a:lnTo>
                      <a:pt x="21600" y="18000"/>
                    </a:lnTo>
                    <a:cubicBezTo>
                      <a:pt x="21600" y="19988"/>
                      <a:pt x="21024" y="21600"/>
                      <a:pt x="20314" y="21600"/>
                    </a:cubicBezTo>
                    <a:lnTo>
                      <a:pt x="1286" y="21600"/>
                    </a:lnTo>
                    <a:cubicBezTo>
                      <a:pt x="576" y="21600"/>
                      <a:pt x="0" y="19988"/>
                      <a:pt x="0" y="1800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208" name="Better performance when feedback is provided"/>
              <p:cNvSpPr txBox="1"/>
              <p:nvPr/>
            </p:nvSpPr>
            <p:spPr>
              <a:xfrm>
                <a:off x="140492" y="37139"/>
                <a:ext cx="2743352" cy="1005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2000">
                    <a:solidFill>
                      <a:srgbClr val="292929"/>
                    </a:solidFill>
                    <a:latin typeface="Verdana"/>
                    <a:ea typeface="Verdana"/>
                    <a:cs typeface="Verdana"/>
                    <a:sym typeface="Verdana"/>
                  </a:defRPr>
                </a:lvl1pPr>
              </a:lstStyle>
              <a:p>
                <a:r>
                  <a:t>Better performance when feedback is provided</a:t>
                </a:r>
              </a:p>
            </p:txBody>
          </p:sp>
        </p:grpSp>
        <p:grpSp>
          <p:nvGrpSpPr>
            <p:cNvPr id="212" name="Flowchart: Alternate Process 17"/>
            <p:cNvGrpSpPr/>
            <p:nvPr/>
          </p:nvGrpSpPr>
          <p:grpSpPr>
            <a:xfrm>
              <a:off x="1479312" y="2618913"/>
              <a:ext cx="3449639" cy="1109657"/>
              <a:chOff x="-265814" y="11297"/>
              <a:chExt cx="3449638" cy="1109655"/>
            </a:xfrm>
          </p:grpSpPr>
          <p:sp>
            <p:nvSpPr>
              <p:cNvPr id="210" name="Shape"/>
              <p:cNvSpPr/>
              <p:nvPr/>
            </p:nvSpPr>
            <p:spPr>
              <a:xfrm>
                <a:off x="-265814" y="11297"/>
                <a:ext cx="3449638" cy="110965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76" y="0"/>
                      <a:pt x="1286" y="0"/>
                    </a:cubicBezTo>
                    <a:lnTo>
                      <a:pt x="20314" y="0"/>
                    </a:lnTo>
                    <a:cubicBezTo>
                      <a:pt x="21024" y="0"/>
                      <a:pt x="21600" y="1612"/>
                      <a:pt x="21600" y="3600"/>
                    </a:cubicBezTo>
                    <a:lnTo>
                      <a:pt x="21600" y="18000"/>
                    </a:lnTo>
                    <a:cubicBezTo>
                      <a:pt x="21600" y="19988"/>
                      <a:pt x="21024" y="21600"/>
                      <a:pt x="20314" y="21600"/>
                    </a:cubicBezTo>
                    <a:lnTo>
                      <a:pt x="1286" y="21600"/>
                    </a:lnTo>
                    <a:cubicBezTo>
                      <a:pt x="576" y="21600"/>
                      <a:pt x="0" y="19988"/>
                      <a:pt x="0" y="1800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211" name="Better performance with relevancy of materials to the future career"/>
              <p:cNvSpPr txBox="1"/>
              <p:nvPr/>
            </p:nvSpPr>
            <p:spPr>
              <a:xfrm>
                <a:off x="-78066" y="119230"/>
                <a:ext cx="3062328" cy="92332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Better performance with relevancy of materials to the future career</a:t>
                </a:r>
              </a:p>
            </p:txBody>
          </p:sp>
        </p:grpSp>
      </p:grpSp>
      <p:sp>
        <p:nvSpPr>
          <p:cNvPr id="214" name="Rectangle 2"/>
          <p:cNvSpPr txBox="1"/>
          <p:nvPr/>
        </p:nvSpPr>
        <p:spPr>
          <a:xfrm>
            <a:off x="744218" y="46569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rPr dirty="0"/>
              <a:t>Assessment Principles</a:t>
            </a:r>
          </a:p>
        </p:txBody>
      </p:sp>
      <p:sp>
        <p:nvSpPr>
          <p:cNvPr id="215" name="TextBox 12"/>
          <p:cNvSpPr txBox="1"/>
          <p:nvPr/>
        </p:nvSpPr>
        <p:spPr>
          <a:xfrm>
            <a:off x="1972721" y="1397131"/>
            <a:ext cx="8044799" cy="9541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defTabSz="914400">
              <a:lnSpc>
                <a:spcPct val="100000"/>
              </a:lnSpc>
              <a:spcBef>
                <a:spcPts val="600"/>
              </a:spcBef>
              <a:defRPr sz="2800">
                <a:solidFill>
                  <a:srgbClr val="292929"/>
                </a:solidFill>
                <a:latin typeface="Verdana"/>
                <a:ea typeface="Verdana"/>
                <a:cs typeface="Verdana"/>
                <a:sym typeface="Verdana"/>
              </a:defRPr>
            </a:lvl1pPr>
          </a:lstStyle>
          <a:p>
            <a:r>
              <a:rPr dirty="0"/>
              <a:t>Best practices should be consistent with PRINCIPLES OF LEARNING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1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218" name="TextBox 7"/>
          <p:cNvSpPr txBox="1"/>
          <p:nvPr/>
        </p:nvSpPr>
        <p:spPr>
          <a:xfrm>
            <a:off x="696893" y="1101763"/>
            <a:ext cx="10377311" cy="29509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342900" indent="-342900" defTabSz="9144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rPr dirty="0"/>
              <a:t>Student learning is cumulative over time</a:t>
            </a:r>
          </a:p>
          <a:p>
            <a:pPr marL="342900" indent="-342900" defTabSz="9144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rPr dirty="0"/>
              <a:t>What students learn in one course, they use, practice, develop and get feedback in other courses.</a:t>
            </a:r>
          </a:p>
          <a:p>
            <a:pPr defTabSz="2438337">
              <a:defRPr sz="2800">
                <a:latin typeface="Verdana"/>
                <a:ea typeface="Verdana"/>
                <a:cs typeface="Verdana"/>
                <a:sym typeface="Verdana"/>
              </a:defRPr>
            </a:pPr>
            <a:endParaRPr dirty="0"/>
          </a:p>
        </p:txBody>
      </p:sp>
      <p:grpSp>
        <p:nvGrpSpPr>
          <p:cNvPr id="221" name="Flowchart: Terminator 2"/>
          <p:cNvGrpSpPr/>
          <p:nvPr/>
        </p:nvGrpSpPr>
        <p:grpSpPr>
          <a:xfrm>
            <a:off x="3598334" y="3513667"/>
            <a:ext cx="4401724" cy="1109859"/>
            <a:chOff x="-163784" y="136467"/>
            <a:chExt cx="3652070" cy="936105"/>
          </a:xfrm>
        </p:grpSpPr>
        <p:sp>
          <p:nvSpPr>
            <p:cNvPr id="219" name="Shape"/>
            <p:cNvSpPr/>
            <p:nvPr/>
          </p:nvSpPr>
          <p:spPr>
            <a:xfrm>
              <a:off x="0" y="136467"/>
              <a:ext cx="3384376" cy="93610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220" name="Focus: Cumulative Effect of Student Learning"/>
            <p:cNvSpPr txBox="1"/>
            <p:nvPr/>
          </p:nvSpPr>
          <p:spPr>
            <a:xfrm>
              <a:off x="-163784" y="250579"/>
              <a:ext cx="3652070" cy="70788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rPr sz="2000"/>
                <a:t>Focus: Cumulative Effect of Student Learning</a:t>
              </a:r>
              <a:endParaRPr lang="en-US" sz="2000"/>
            </a:p>
          </p:txBody>
        </p:sp>
      </p:grpSp>
      <p:grpSp>
        <p:nvGrpSpPr>
          <p:cNvPr id="224" name="Flowchart: Alternate Process 5"/>
          <p:cNvGrpSpPr/>
          <p:nvPr/>
        </p:nvGrpSpPr>
        <p:grpSpPr>
          <a:xfrm>
            <a:off x="2294088" y="4766722"/>
            <a:ext cx="2333601" cy="989514"/>
            <a:chOff x="0" y="0"/>
            <a:chExt cx="1800200" cy="1005839"/>
          </a:xfrm>
        </p:grpSpPr>
        <p:sp>
          <p:nvSpPr>
            <p:cNvPr id="222" name="Shape"/>
            <p:cNvSpPr/>
            <p:nvPr/>
          </p:nvSpPr>
          <p:spPr>
            <a:xfrm>
              <a:off x="0" y="37662"/>
              <a:ext cx="1800201" cy="93051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33" y="0"/>
                    <a:pt x="1861" y="0"/>
                  </a:cubicBezTo>
                  <a:lnTo>
                    <a:pt x="19739" y="0"/>
                  </a:lnTo>
                  <a:cubicBezTo>
                    <a:pt x="20767" y="0"/>
                    <a:pt x="21600" y="1612"/>
                    <a:pt x="21600" y="3600"/>
                  </a:cubicBezTo>
                  <a:lnTo>
                    <a:pt x="21600" y="18000"/>
                  </a:lnTo>
                  <a:cubicBezTo>
                    <a:pt x="21600" y="19988"/>
                    <a:pt x="20767" y="21600"/>
                    <a:pt x="19739" y="21600"/>
                  </a:cubicBezTo>
                  <a:lnTo>
                    <a:pt x="1861" y="21600"/>
                  </a:lnTo>
                  <a:cubicBezTo>
                    <a:pt x="833" y="21600"/>
                    <a:pt x="0" y="19988"/>
                    <a:pt x="0" y="1800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223" name="When to collect data"/>
            <p:cNvSpPr txBox="1"/>
            <p:nvPr/>
          </p:nvSpPr>
          <p:spPr>
            <a:xfrm>
              <a:off x="128025" y="-1"/>
              <a:ext cx="1544150" cy="1005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2000">
                  <a:solidFill>
                    <a:srgbClr val="292929"/>
                  </a:solidFill>
                  <a:latin typeface="Verdana"/>
                  <a:ea typeface="Verdana"/>
                  <a:cs typeface="Verdana"/>
                  <a:sym typeface="Verdana"/>
                </a:defRPr>
              </a:lvl1pPr>
            </a:lstStyle>
            <a:p>
              <a:r>
                <a:rPr dirty="0"/>
                <a:t>When to collect data</a:t>
              </a:r>
            </a:p>
          </p:txBody>
        </p:sp>
      </p:grpSp>
      <p:grpSp>
        <p:nvGrpSpPr>
          <p:cNvPr id="227" name="Flowchart: Alternate Process 9"/>
          <p:cNvGrpSpPr/>
          <p:nvPr/>
        </p:nvGrpSpPr>
        <p:grpSpPr>
          <a:xfrm>
            <a:off x="4882145" y="4788057"/>
            <a:ext cx="2325320" cy="957730"/>
            <a:chOff x="-2604" y="179177"/>
            <a:chExt cx="2325319" cy="957729"/>
          </a:xfrm>
        </p:grpSpPr>
        <p:sp>
          <p:nvSpPr>
            <p:cNvPr id="225" name="Shape"/>
            <p:cNvSpPr/>
            <p:nvPr/>
          </p:nvSpPr>
          <p:spPr>
            <a:xfrm>
              <a:off x="0" y="179177"/>
              <a:ext cx="2322715" cy="957729"/>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33" y="0"/>
                    <a:pt x="1861" y="0"/>
                  </a:cubicBezTo>
                  <a:lnTo>
                    <a:pt x="19739" y="0"/>
                  </a:lnTo>
                  <a:cubicBezTo>
                    <a:pt x="20767" y="0"/>
                    <a:pt x="21600" y="1612"/>
                    <a:pt x="21600" y="3600"/>
                  </a:cubicBezTo>
                  <a:lnTo>
                    <a:pt x="21600" y="18000"/>
                  </a:lnTo>
                  <a:cubicBezTo>
                    <a:pt x="21600" y="19988"/>
                    <a:pt x="20767" y="21600"/>
                    <a:pt x="19739" y="21600"/>
                  </a:cubicBezTo>
                  <a:lnTo>
                    <a:pt x="1861" y="21600"/>
                  </a:lnTo>
                  <a:cubicBezTo>
                    <a:pt x="833" y="21600"/>
                    <a:pt x="0" y="19988"/>
                    <a:pt x="0" y="1800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226" name="From whom to collect data"/>
            <p:cNvSpPr txBox="1"/>
            <p:nvPr/>
          </p:nvSpPr>
          <p:spPr>
            <a:xfrm>
              <a:off x="-2604" y="293214"/>
              <a:ext cx="2289821" cy="70788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2000">
                  <a:solidFill>
                    <a:srgbClr val="292929"/>
                  </a:solidFill>
                  <a:latin typeface="Verdana"/>
                  <a:ea typeface="Verdana"/>
                  <a:cs typeface="Verdana"/>
                  <a:sym typeface="Verdana"/>
                </a:defRPr>
              </a:lvl1pPr>
            </a:lstStyle>
            <a:p>
              <a:r>
                <a:t>From whom to collect data</a:t>
              </a:r>
            </a:p>
          </p:txBody>
        </p:sp>
      </p:grpSp>
      <p:grpSp>
        <p:nvGrpSpPr>
          <p:cNvPr id="230" name="Flowchart: Alternate Process 11"/>
          <p:cNvGrpSpPr/>
          <p:nvPr/>
        </p:nvGrpSpPr>
        <p:grpSpPr>
          <a:xfrm>
            <a:off x="7475410" y="4782398"/>
            <a:ext cx="2127936" cy="957943"/>
            <a:chOff x="0" y="0"/>
            <a:chExt cx="1883006" cy="952500"/>
          </a:xfrm>
        </p:grpSpPr>
        <p:sp>
          <p:nvSpPr>
            <p:cNvPr id="228" name="Shape"/>
            <p:cNvSpPr/>
            <p:nvPr/>
          </p:nvSpPr>
          <p:spPr>
            <a:xfrm>
              <a:off x="0" y="0"/>
              <a:ext cx="1883007" cy="9525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15" y="0"/>
                    <a:pt x="1821" y="0"/>
                  </a:cubicBezTo>
                  <a:lnTo>
                    <a:pt x="19779" y="0"/>
                  </a:lnTo>
                  <a:cubicBezTo>
                    <a:pt x="20785" y="0"/>
                    <a:pt x="21600" y="1612"/>
                    <a:pt x="21600" y="3600"/>
                  </a:cubicBezTo>
                  <a:lnTo>
                    <a:pt x="21600" y="18000"/>
                  </a:lnTo>
                  <a:cubicBezTo>
                    <a:pt x="21600" y="19988"/>
                    <a:pt x="20785" y="21600"/>
                    <a:pt x="19779" y="21600"/>
                  </a:cubicBezTo>
                  <a:lnTo>
                    <a:pt x="1821" y="21600"/>
                  </a:lnTo>
                  <a:cubicBezTo>
                    <a:pt x="815" y="21600"/>
                    <a:pt x="0" y="19988"/>
                    <a:pt x="0" y="18000"/>
                  </a:cubicBezTo>
                  <a:close/>
                </a:path>
              </a:pathLst>
            </a:custGeom>
            <a:solidFill>
              <a:srgbClr val="FFFFFF"/>
            </a:solidFill>
            <a:ln w="25400" cap="flat">
              <a:solidFill>
                <a:schemeClr val="accent1"/>
              </a:solidFill>
              <a:prstDash val="solid"/>
              <a:round/>
            </a:ln>
            <a:effectLst/>
          </p:spPr>
          <p:txBody>
            <a:bodyPr wrap="square" lIns="50800" tIns="50800" rIns="50800" bIns="50800" numCol="1" anchor="ctr">
              <a:noAutofit/>
            </a:bodyPr>
            <a:lstStyle/>
            <a:p>
              <a:endParaRPr/>
            </a:p>
          </p:txBody>
        </p:sp>
        <p:sp>
          <p:nvSpPr>
            <p:cNvPr id="229" name="Interpretation of the results"/>
            <p:cNvSpPr txBox="1"/>
            <p:nvPr/>
          </p:nvSpPr>
          <p:spPr>
            <a:xfrm>
              <a:off x="129857" y="11430"/>
              <a:ext cx="1623293"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Interpretation of the results</a:t>
              </a:r>
            </a:p>
          </p:txBody>
        </p:sp>
      </p:grpSp>
      <p:sp>
        <p:nvSpPr>
          <p:cNvPr id="231" name="Rectangle 2"/>
          <p:cNvSpPr txBox="1"/>
          <p:nvPr/>
        </p:nvSpPr>
        <p:spPr>
          <a:xfrm>
            <a:off x="744218" y="46569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rPr dirty="0"/>
              <a:t>Assessment Principles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24"/>
                                        </p:tgtEl>
                                        <p:attrNameLst>
                                          <p:attrName>style.visibility</p:attrName>
                                        </p:attrNameLst>
                                      </p:cBhvr>
                                      <p:to>
                                        <p:strVal val="visible"/>
                                      </p:to>
                                    </p:set>
                                    <p:animEffect transition="in" filter="fade">
                                      <p:cBhvr>
                                        <p:cTn id="12" dur="500"/>
                                        <p:tgtEl>
                                          <p:spTgt spid="2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27"/>
                                        </p:tgtEl>
                                        <p:attrNameLst>
                                          <p:attrName>style.visibility</p:attrName>
                                        </p:attrNameLst>
                                      </p:cBhvr>
                                      <p:to>
                                        <p:strVal val="visible"/>
                                      </p:to>
                                    </p:set>
                                    <p:animEffect transition="in" filter="fade">
                                      <p:cBhvr>
                                        <p:cTn id="17" dur="500"/>
                                        <p:tgtEl>
                                          <p:spTgt spid="2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230"/>
                                        </p:tgtEl>
                                        <p:attrNameLst>
                                          <p:attrName>style.visibility</p:attrName>
                                        </p:attrNameLst>
                                      </p:cBhvr>
                                      <p:to>
                                        <p:strVal val="visible"/>
                                      </p:to>
                                    </p:set>
                                    <p:animEffect transition="in" filter="fade">
                                      <p:cBhvr>
                                        <p:cTn id="2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advAuto="0"/>
      <p:bldP spid="224" grpId="0" animBg="1" advAuto="0"/>
      <p:bldP spid="227" grpId="0" animBg="1" advAuto="0"/>
      <p:bldP spid="230"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54"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455" name="Rectangle 2"/>
          <p:cNvSpPr txBox="1"/>
          <p:nvPr/>
        </p:nvSpPr>
        <p:spPr>
          <a:xfrm>
            <a:off x="744218" y="46569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graphicFrame>
        <p:nvGraphicFramePr>
          <p:cNvPr id="3" name="Diagram 2">
            <a:extLst>
              <a:ext uri="{FF2B5EF4-FFF2-40B4-BE49-F238E27FC236}">
                <a16:creationId xmlns:a16="http://schemas.microsoft.com/office/drawing/2014/main" id="{4619711F-D2A5-CF9F-15BD-7D14E01040D3}"/>
              </a:ext>
            </a:extLst>
          </p:cNvPr>
          <p:cNvGraphicFramePr/>
          <p:nvPr>
            <p:extLst>
              <p:ext uri="{D42A27DB-BD31-4B8C-83A1-F6EECF244321}">
                <p14:modId xmlns:p14="http://schemas.microsoft.com/office/powerpoint/2010/main" val="4262426580"/>
              </p:ext>
            </p:extLst>
          </p:nvPr>
        </p:nvGraphicFramePr>
        <p:xfrm>
          <a:off x="2552095" y="1327273"/>
          <a:ext cx="7416025" cy="4961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2252B09D-2FAF-3D63-5C4E-CCE192CBBCA6}"/>
              </a:ext>
            </a:extLst>
          </p:cNvPr>
          <p:cNvSpPr txBox="1"/>
          <p:nvPr/>
        </p:nvSpPr>
        <p:spPr>
          <a:xfrm>
            <a:off x="5458918" y="2001463"/>
            <a:ext cx="1846217" cy="71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219168" rtl="0" fontAlgn="auto" latinLnBrk="0" hangingPunct="0">
              <a:lnSpc>
                <a:spcPct val="90000"/>
              </a:lnSpc>
              <a:spcBef>
                <a:spcPts val="2200"/>
              </a:spcBef>
              <a:spcAft>
                <a:spcPts val="0"/>
              </a:spcAft>
              <a:buClrTx/>
              <a:buSzTx/>
              <a:buFontTx/>
              <a:buNone/>
              <a:tabLst/>
            </a:pPr>
            <a:r>
              <a:rPr kumimoji="0" lang="en-US"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rPr>
              <a:t>Advanced</a:t>
            </a:r>
            <a:endParaRPr kumimoji="0" lang="en-US" sz="2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endParaRPr>
          </a:p>
        </p:txBody>
      </p:sp>
      <p:cxnSp>
        <p:nvCxnSpPr>
          <p:cNvPr id="6" name="Straight Arrow Connector 5">
            <a:extLst>
              <a:ext uri="{FF2B5EF4-FFF2-40B4-BE49-F238E27FC236}">
                <a16:creationId xmlns:a16="http://schemas.microsoft.com/office/drawing/2014/main" id="{7B21F0C6-DAFE-3B01-8A18-863399E6A9B2}"/>
              </a:ext>
            </a:extLst>
          </p:cNvPr>
          <p:cNvCxnSpPr/>
          <p:nvPr/>
        </p:nvCxnSpPr>
        <p:spPr>
          <a:xfrm flipH="1">
            <a:off x="2029097" y="928403"/>
            <a:ext cx="4066903" cy="5360338"/>
          </a:xfrm>
          <a:prstGeom prst="straightConnector1">
            <a:avLst/>
          </a:prstGeom>
          <a:ln>
            <a:solidFill>
              <a:srgbClr val="002060"/>
            </a:solidFill>
            <a:headEnd type="triangle"/>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7DEF1BA-7A8A-4234-5461-6B27EB03A492}"/>
              </a:ext>
            </a:extLst>
          </p:cNvPr>
          <p:cNvSpPr txBox="1"/>
          <p:nvPr/>
        </p:nvSpPr>
        <p:spPr>
          <a:xfrm rot="18409129">
            <a:off x="984491" y="4385224"/>
            <a:ext cx="3276600" cy="6617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219168" rtl="0" fontAlgn="auto" latinLnBrk="0" hangingPunct="0">
              <a:lnSpc>
                <a:spcPct val="90000"/>
              </a:lnSpc>
              <a:spcBef>
                <a:spcPts val="220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rPr>
              <a:t>Lower Order Skills</a:t>
            </a:r>
          </a:p>
        </p:txBody>
      </p:sp>
      <p:sp>
        <p:nvSpPr>
          <p:cNvPr id="8" name="TextBox 7">
            <a:extLst>
              <a:ext uri="{FF2B5EF4-FFF2-40B4-BE49-F238E27FC236}">
                <a16:creationId xmlns:a16="http://schemas.microsoft.com/office/drawing/2014/main" id="{D5233EFB-152C-9878-A6FD-F05194AD9207}"/>
              </a:ext>
            </a:extLst>
          </p:cNvPr>
          <p:cNvSpPr txBox="1"/>
          <p:nvPr/>
        </p:nvSpPr>
        <p:spPr>
          <a:xfrm rot="18409129">
            <a:off x="2985819" y="1670604"/>
            <a:ext cx="3276600" cy="6617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219168" rtl="0" fontAlgn="auto" latinLnBrk="0" hangingPunct="0">
              <a:lnSpc>
                <a:spcPct val="90000"/>
              </a:lnSpc>
              <a:spcBef>
                <a:spcPts val="220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rPr>
              <a:t>Higher Order Skills</a:t>
            </a:r>
          </a:p>
        </p:txBody>
      </p:sp>
      <p:grpSp>
        <p:nvGrpSpPr>
          <p:cNvPr id="9" name="Flowchart: Alternate Process 39">
            <a:extLst>
              <a:ext uri="{FF2B5EF4-FFF2-40B4-BE49-F238E27FC236}">
                <a16:creationId xmlns:a16="http://schemas.microsoft.com/office/drawing/2014/main" id="{8EAE8EB8-78D5-58C8-4C66-16A4A85F3BC5}"/>
              </a:ext>
            </a:extLst>
          </p:cNvPr>
          <p:cNvGrpSpPr/>
          <p:nvPr/>
        </p:nvGrpSpPr>
        <p:grpSpPr>
          <a:xfrm>
            <a:off x="8003724" y="5094177"/>
            <a:ext cx="2355831" cy="1069154"/>
            <a:chOff x="0" y="-1"/>
            <a:chExt cx="2002263" cy="694987"/>
          </a:xfrm>
        </p:grpSpPr>
        <p:sp>
          <p:nvSpPr>
            <p:cNvPr id="10" name="Shape">
              <a:extLst>
                <a:ext uri="{FF2B5EF4-FFF2-40B4-BE49-F238E27FC236}">
                  <a16:creationId xmlns:a16="http://schemas.microsoft.com/office/drawing/2014/main" id="{B53F9231-F798-599D-6660-7DE66F1D5069}"/>
                </a:ext>
              </a:extLst>
            </p:cNvPr>
            <p:cNvSpPr/>
            <p:nvPr/>
          </p:nvSpPr>
          <p:spPr>
            <a:xfrm>
              <a:off x="0" y="-1"/>
              <a:ext cx="1661250" cy="694987"/>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74" y="0"/>
                    <a:pt x="1506" y="0"/>
                  </a:cubicBezTo>
                  <a:lnTo>
                    <a:pt x="20094" y="0"/>
                  </a:lnTo>
                  <a:cubicBezTo>
                    <a:pt x="20926" y="0"/>
                    <a:pt x="21600" y="1612"/>
                    <a:pt x="21600" y="3600"/>
                  </a:cubicBezTo>
                  <a:lnTo>
                    <a:pt x="21600" y="18000"/>
                  </a:lnTo>
                  <a:cubicBezTo>
                    <a:pt x="21600" y="19988"/>
                    <a:pt x="20926" y="21600"/>
                    <a:pt x="20094" y="21600"/>
                  </a:cubicBezTo>
                  <a:lnTo>
                    <a:pt x="1506" y="21600"/>
                  </a:lnTo>
                  <a:cubicBezTo>
                    <a:pt x="674"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defRPr sz="2000">
                  <a:latin typeface="Verdana"/>
                  <a:ea typeface="Verdana"/>
                  <a:cs typeface="Verdana"/>
                  <a:sym typeface="Verdana"/>
                </a:defRPr>
              </a:pPr>
              <a:endParaRPr/>
            </a:p>
          </p:txBody>
        </p:sp>
        <p:sp>
          <p:nvSpPr>
            <p:cNvPr id="11" name="Student Outcomes">
              <a:extLst>
                <a:ext uri="{FF2B5EF4-FFF2-40B4-BE49-F238E27FC236}">
                  <a16:creationId xmlns:a16="http://schemas.microsoft.com/office/drawing/2014/main" id="{2AD708C5-EC99-3404-B845-10685FB89B9E}"/>
                </a:ext>
              </a:extLst>
            </p:cNvPr>
            <p:cNvSpPr txBox="1"/>
            <p:nvPr/>
          </p:nvSpPr>
          <p:spPr>
            <a:xfrm>
              <a:off x="139983" y="63734"/>
              <a:ext cx="1862280" cy="56751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pPr algn="l"/>
              <a:r>
                <a:rPr lang="en-US" sz="1800" dirty="0"/>
                <a:t>2. Understand</a:t>
              </a:r>
            </a:p>
            <a:p>
              <a:pPr algn="l"/>
              <a:r>
                <a:rPr lang="en-US" sz="1800" dirty="0"/>
                <a:t>1. Remember</a:t>
              </a:r>
              <a:endParaRPr sz="1800" dirty="0"/>
            </a:p>
          </p:txBody>
        </p:sp>
      </p:grpSp>
      <p:grpSp>
        <p:nvGrpSpPr>
          <p:cNvPr id="12" name="Flowchart: Alternate Process 39">
            <a:extLst>
              <a:ext uri="{FF2B5EF4-FFF2-40B4-BE49-F238E27FC236}">
                <a16:creationId xmlns:a16="http://schemas.microsoft.com/office/drawing/2014/main" id="{D80446CE-3CE2-2DA0-DEA7-AE6A008B5D5A}"/>
              </a:ext>
            </a:extLst>
          </p:cNvPr>
          <p:cNvGrpSpPr/>
          <p:nvPr/>
        </p:nvGrpSpPr>
        <p:grpSpPr>
          <a:xfrm>
            <a:off x="8003723" y="3465607"/>
            <a:ext cx="2355833" cy="1069154"/>
            <a:chOff x="0" y="-1"/>
            <a:chExt cx="2002265" cy="694987"/>
          </a:xfrm>
        </p:grpSpPr>
        <p:sp>
          <p:nvSpPr>
            <p:cNvPr id="13" name="Shape">
              <a:extLst>
                <a:ext uri="{FF2B5EF4-FFF2-40B4-BE49-F238E27FC236}">
                  <a16:creationId xmlns:a16="http://schemas.microsoft.com/office/drawing/2014/main" id="{3306A39D-CC09-3C06-03F3-D3E68FB01212}"/>
                </a:ext>
              </a:extLst>
            </p:cNvPr>
            <p:cNvSpPr/>
            <p:nvPr/>
          </p:nvSpPr>
          <p:spPr>
            <a:xfrm>
              <a:off x="0" y="-1"/>
              <a:ext cx="1661250" cy="694987"/>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74" y="0"/>
                    <a:pt x="1506" y="0"/>
                  </a:cubicBezTo>
                  <a:lnTo>
                    <a:pt x="20094" y="0"/>
                  </a:lnTo>
                  <a:cubicBezTo>
                    <a:pt x="20926" y="0"/>
                    <a:pt x="21600" y="1612"/>
                    <a:pt x="21600" y="3600"/>
                  </a:cubicBezTo>
                  <a:lnTo>
                    <a:pt x="21600" y="18000"/>
                  </a:lnTo>
                  <a:cubicBezTo>
                    <a:pt x="21600" y="19988"/>
                    <a:pt x="20926" y="21600"/>
                    <a:pt x="20094" y="21600"/>
                  </a:cubicBezTo>
                  <a:lnTo>
                    <a:pt x="1506" y="21600"/>
                  </a:lnTo>
                  <a:cubicBezTo>
                    <a:pt x="674"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defRPr sz="2000">
                  <a:latin typeface="Verdana"/>
                  <a:ea typeface="Verdana"/>
                  <a:cs typeface="Verdana"/>
                  <a:sym typeface="Verdana"/>
                </a:defRPr>
              </a:pPr>
              <a:endParaRPr/>
            </a:p>
          </p:txBody>
        </p:sp>
        <p:sp>
          <p:nvSpPr>
            <p:cNvPr id="14" name="Student Outcomes">
              <a:extLst>
                <a:ext uri="{FF2B5EF4-FFF2-40B4-BE49-F238E27FC236}">
                  <a16:creationId xmlns:a16="http://schemas.microsoft.com/office/drawing/2014/main" id="{48783937-4B52-121F-3235-7A046F1DAC92}"/>
                </a:ext>
              </a:extLst>
            </p:cNvPr>
            <p:cNvSpPr txBox="1"/>
            <p:nvPr/>
          </p:nvSpPr>
          <p:spPr>
            <a:xfrm>
              <a:off x="139985" y="80060"/>
              <a:ext cx="1862280" cy="56751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pPr algn="l"/>
              <a:r>
                <a:rPr lang="en-US" sz="1800" dirty="0"/>
                <a:t>4. Analysis</a:t>
              </a:r>
            </a:p>
            <a:p>
              <a:pPr algn="l"/>
              <a:r>
                <a:rPr lang="en-US" sz="1800" dirty="0"/>
                <a:t>3. Application</a:t>
              </a:r>
              <a:endParaRPr sz="1800" dirty="0"/>
            </a:p>
          </p:txBody>
        </p:sp>
      </p:grpSp>
      <p:grpSp>
        <p:nvGrpSpPr>
          <p:cNvPr id="15" name="Flowchart: Alternate Process 39">
            <a:extLst>
              <a:ext uri="{FF2B5EF4-FFF2-40B4-BE49-F238E27FC236}">
                <a16:creationId xmlns:a16="http://schemas.microsoft.com/office/drawing/2014/main" id="{5DE48F2A-0070-F9F0-6568-0D2A891D3919}"/>
              </a:ext>
            </a:extLst>
          </p:cNvPr>
          <p:cNvGrpSpPr/>
          <p:nvPr/>
        </p:nvGrpSpPr>
        <p:grpSpPr>
          <a:xfrm>
            <a:off x="8003722" y="1861863"/>
            <a:ext cx="2355833" cy="1069154"/>
            <a:chOff x="0" y="-1"/>
            <a:chExt cx="2002265" cy="694987"/>
          </a:xfrm>
        </p:grpSpPr>
        <p:sp>
          <p:nvSpPr>
            <p:cNvPr id="16" name="Shape">
              <a:extLst>
                <a:ext uri="{FF2B5EF4-FFF2-40B4-BE49-F238E27FC236}">
                  <a16:creationId xmlns:a16="http://schemas.microsoft.com/office/drawing/2014/main" id="{018856EA-6065-12D5-01BA-4EFF8C95FA6F}"/>
                </a:ext>
              </a:extLst>
            </p:cNvPr>
            <p:cNvSpPr/>
            <p:nvPr/>
          </p:nvSpPr>
          <p:spPr>
            <a:xfrm>
              <a:off x="0" y="-1"/>
              <a:ext cx="1661250" cy="694987"/>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74" y="0"/>
                    <a:pt x="1506" y="0"/>
                  </a:cubicBezTo>
                  <a:lnTo>
                    <a:pt x="20094" y="0"/>
                  </a:lnTo>
                  <a:cubicBezTo>
                    <a:pt x="20926" y="0"/>
                    <a:pt x="21600" y="1612"/>
                    <a:pt x="21600" y="3600"/>
                  </a:cubicBezTo>
                  <a:lnTo>
                    <a:pt x="21600" y="18000"/>
                  </a:lnTo>
                  <a:cubicBezTo>
                    <a:pt x="21600" y="19988"/>
                    <a:pt x="20926" y="21600"/>
                    <a:pt x="20094" y="21600"/>
                  </a:cubicBezTo>
                  <a:lnTo>
                    <a:pt x="1506" y="21600"/>
                  </a:lnTo>
                  <a:cubicBezTo>
                    <a:pt x="674"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defRPr sz="2000">
                  <a:latin typeface="Verdana"/>
                  <a:ea typeface="Verdana"/>
                  <a:cs typeface="Verdana"/>
                  <a:sym typeface="Verdana"/>
                </a:defRPr>
              </a:pPr>
              <a:endParaRPr/>
            </a:p>
          </p:txBody>
        </p:sp>
        <p:sp>
          <p:nvSpPr>
            <p:cNvPr id="17" name="Student Outcomes">
              <a:extLst>
                <a:ext uri="{FF2B5EF4-FFF2-40B4-BE49-F238E27FC236}">
                  <a16:creationId xmlns:a16="http://schemas.microsoft.com/office/drawing/2014/main" id="{8E33EF78-7E13-A893-3696-7AEC7AC1FBF4}"/>
                </a:ext>
              </a:extLst>
            </p:cNvPr>
            <p:cNvSpPr txBox="1"/>
            <p:nvPr/>
          </p:nvSpPr>
          <p:spPr>
            <a:xfrm>
              <a:off x="139985" y="80060"/>
              <a:ext cx="1862280" cy="56751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pPr algn="l"/>
              <a:r>
                <a:rPr lang="en-US" sz="1800" dirty="0"/>
                <a:t>6. Create</a:t>
              </a:r>
            </a:p>
            <a:p>
              <a:pPr algn="l"/>
              <a:r>
                <a:rPr lang="en-US" sz="1800" dirty="0"/>
                <a:t>5. Evaluate</a:t>
              </a:r>
              <a:endParaRPr sz="1800" dirty="0"/>
            </a:p>
          </p:txBody>
        </p:sp>
      </p:grpSp>
      <p:sp>
        <p:nvSpPr>
          <p:cNvPr id="18" name="TextBox 17">
            <a:extLst>
              <a:ext uri="{FF2B5EF4-FFF2-40B4-BE49-F238E27FC236}">
                <a16:creationId xmlns:a16="http://schemas.microsoft.com/office/drawing/2014/main" id="{0BF8B629-831B-75A1-E000-695BB3ACA47D}"/>
              </a:ext>
            </a:extLst>
          </p:cNvPr>
          <p:cNvSpPr txBox="1"/>
          <p:nvPr/>
        </p:nvSpPr>
        <p:spPr>
          <a:xfrm>
            <a:off x="5283638" y="3508876"/>
            <a:ext cx="2493353" cy="71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219168" rtl="0" fontAlgn="auto" latinLnBrk="0" hangingPunct="0">
              <a:lnSpc>
                <a:spcPct val="90000"/>
              </a:lnSpc>
              <a:spcBef>
                <a:spcPts val="2200"/>
              </a:spcBef>
              <a:spcAft>
                <a:spcPts val="0"/>
              </a:spcAft>
              <a:buClrTx/>
              <a:buSzTx/>
              <a:buFontTx/>
              <a:buNone/>
              <a:tabLst/>
            </a:pPr>
            <a:r>
              <a:rPr kumimoji="0" lang="en-US"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rPr>
              <a:t>Intermediate</a:t>
            </a:r>
            <a:endParaRPr kumimoji="0" lang="en-US" sz="2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endParaRPr>
          </a:p>
        </p:txBody>
      </p:sp>
      <p:sp>
        <p:nvSpPr>
          <p:cNvPr id="19" name="TextBox 18">
            <a:extLst>
              <a:ext uri="{FF2B5EF4-FFF2-40B4-BE49-F238E27FC236}">
                <a16:creationId xmlns:a16="http://schemas.microsoft.com/office/drawing/2014/main" id="{312AAC59-7D45-529E-976E-D400AFD2E77D}"/>
              </a:ext>
            </a:extLst>
          </p:cNvPr>
          <p:cNvSpPr txBox="1"/>
          <p:nvPr/>
        </p:nvSpPr>
        <p:spPr>
          <a:xfrm>
            <a:off x="5675073" y="5119293"/>
            <a:ext cx="2493353" cy="71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219168" rtl="0" fontAlgn="auto" latinLnBrk="0" hangingPunct="0">
              <a:lnSpc>
                <a:spcPct val="90000"/>
              </a:lnSpc>
              <a:spcBef>
                <a:spcPts val="2200"/>
              </a:spcBef>
              <a:spcAft>
                <a:spcPts val="0"/>
              </a:spcAft>
              <a:buClrTx/>
              <a:buSzTx/>
              <a:buFontTx/>
              <a:buNone/>
              <a:tabLst/>
            </a:pPr>
            <a:r>
              <a:rPr kumimoji="0" lang="en-US"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rPr>
              <a:t>Novice</a:t>
            </a:r>
            <a:endParaRPr kumimoji="0" lang="en-US" sz="2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84"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285" name="Rectangle 2"/>
          <p:cNvSpPr txBox="1"/>
          <p:nvPr/>
        </p:nvSpPr>
        <p:spPr>
          <a:xfrm>
            <a:off x="744218" y="46569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sp>
        <p:nvSpPr>
          <p:cNvPr id="286" name="TextBox 3"/>
          <p:cNvSpPr txBox="1"/>
          <p:nvPr/>
        </p:nvSpPr>
        <p:spPr>
          <a:xfrm>
            <a:off x="1017224" y="1379585"/>
            <a:ext cx="8858120" cy="5105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a:defRPr sz="2200" b="1">
                <a:latin typeface="Verdana"/>
                <a:ea typeface="Verdana"/>
                <a:cs typeface="Verdana"/>
                <a:sym typeface="Verdana"/>
              </a:defRPr>
            </a:pPr>
            <a:r>
              <a:rPr dirty="0"/>
              <a:t>Program Educational Objectives</a:t>
            </a:r>
          </a:p>
          <a:p>
            <a:pPr marL="342265" lvl="8" indent="-342265">
              <a:buSzPct val="100000"/>
              <a:buChar char="▪"/>
              <a:defRPr sz="1900">
                <a:latin typeface="Verdana"/>
                <a:ea typeface="Verdana"/>
                <a:cs typeface="Verdana"/>
                <a:sym typeface="Verdana"/>
              </a:defRPr>
            </a:pPr>
            <a:r>
              <a:rPr dirty="0"/>
              <a:t>Broad statements that describe what graduates are expected to attain within a few years of graduation.</a:t>
            </a:r>
          </a:p>
          <a:p>
            <a:pPr marL="342265" lvl="8" indent="-342265">
              <a:buSzPct val="100000"/>
              <a:buChar char="▪"/>
              <a:defRPr sz="1900">
                <a:latin typeface="Verdana"/>
                <a:ea typeface="Verdana"/>
                <a:cs typeface="Verdana"/>
                <a:sym typeface="Verdana"/>
              </a:defRPr>
            </a:pPr>
            <a:r>
              <a:rPr dirty="0"/>
              <a:t>Based on the needs of constituents.</a:t>
            </a:r>
          </a:p>
          <a:p>
            <a:pPr>
              <a:defRPr sz="2200" b="1">
                <a:latin typeface="Verdana"/>
                <a:ea typeface="Verdana"/>
                <a:cs typeface="Verdana"/>
                <a:sym typeface="Verdana"/>
              </a:defRPr>
            </a:pPr>
            <a:r>
              <a:rPr dirty="0"/>
              <a:t>Student Outcomes</a:t>
            </a:r>
          </a:p>
          <a:p>
            <a:pPr marL="342265" lvl="1" indent="-342265">
              <a:buSzPct val="100000"/>
              <a:buFont typeface="Arial"/>
              <a:buChar char="•"/>
              <a:defRPr sz="1900">
                <a:latin typeface="Verdana"/>
                <a:ea typeface="Verdana"/>
                <a:cs typeface="Verdana"/>
                <a:sym typeface="Verdana"/>
              </a:defRPr>
            </a:pPr>
            <a:r>
              <a:rPr dirty="0"/>
              <a:t>Describe what students are expected to know and be able to do by the time of graduation.</a:t>
            </a:r>
          </a:p>
          <a:p>
            <a:pPr marL="342265" lvl="1" indent="-342265">
              <a:buSzPct val="100000"/>
              <a:buFont typeface="Arial"/>
              <a:buChar char="•"/>
              <a:defRPr sz="1900">
                <a:latin typeface="Verdana"/>
                <a:ea typeface="Verdana"/>
                <a:cs typeface="Verdana"/>
                <a:sym typeface="Verdana"/>
              </a:defRPr>
            </a:pPr>
            <a:r>
              <a:rPr dirty="0"/>
              <a:t>Skills, Knowledge and </a:t>
            </a:r>
            <a:r>
              <a:rPr lang="en-US" dirty="0"/>
              <a:t>Behaviors</a:t>
            </a:r>
            <a:endParaRPr dirty="0"/>
          </a:p>
          <a:p>
            <a:pPr>
              <a:defRPr sz="2200" b="1">
                <a:latin typeface="Verdana"/>
                <a:ea typeface="Verdana"/>
                <a:cs typeface="Verdana"/>
                <a:sym typeface="Verdana"/>
              </a:defRPr>
            </a:pPr>
            <a:r>
              <a:rPr dirty="0"/>
              <a:t>Performance Indicators</a:t>
            </a:r>
          </a:p>
          <a:p>
            <a:pPr marL="342265" lvl="1" indent="-342265">
              <a:buSzPct val="100000"/>
              <a:buFont typeface="Arial"/>
              <a:buChar char="•"/>
              <a:defRPr sz="1900">
                <a:latin typeface="Verdana"/>
                <a:ea typeface="Verdana"/>
                <a:cs typeface="Verdana"/>
                <a:sym typeface="Verdana"/>
              </a:defRPr>
            </a:pPr>
            <a:r>
              <a:rPr dirty="0"/>
              <a:t>Specific, MEASURABLE statements identifying student performances required to meet outcome, confirmable through evidence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88"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289" name="Rectangle 2"/>
          <p:cNvSpPr txBox="1"/>
          <p:nvPr/>
        </p:nvSpPr>
        <p:spPr>
          <a:xfrm>
            <a:off x="744218" y="46569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grpSp>
        <p:nvGrpSpPr>
          <p:cNvPr id="292" name="Flowchart: Alternate Process 26"/>
          <p:cNvGrpSpPr/>
          <p:nvPr/>
        </p:nvGrpSpPr>
        <p:grpSpPr>
          <a:xfrm>
            <a:off x="2263394" y="3646959"/>
            <a:ext cx="2019607" cy="763624"/>
            <a:chOff x="-1" y="0"/>
            <a:chExt cx="2019606" cy="763622"/>
          </a:xfrm>
        </p:grpSpPr>
        <p:sp>
          <p:nvSpPr>
            <p:cNvPr id="290" name="Shape"/>
            <p:cNvSpPr/>
            <p:nvPr/>
          </p:nvSpPr>
          <p:spPr>
            <a:xfrm>
              <a:off x="-1" y="0"/>
              <a:ext cx="2019606" cy="7636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09" y="0"/>
                    <a:pt x="1361" y="0"/>
                  </a:cubicBezTo>
                  <a:lnTo>
                    <a:pt x="20239" y="0"/>
                  </a:lnTo>
                  <a:cubicBezTo>
                    <a:pt x="20991" y="0"/>
                    <a:pt x="21600" y="1612"/>
                    <a:pt x="21600" y="3600"/>
                  </a:cubicBezTo>
                  <a:lnTo>
                    <a:pt x="21600" y="18000"/>
                  </a:lnTo>
                  <a:cubicBezTo>
                    <a:pt x="21600" y="19988"/>
                    <a:pt x="20991" y="21600"/>
                    <a:pt x="20239" y="21600"/>
                  </a:cubicBezTo>
                  <a:lnTo>
                    <a:pt x="1361" y="21600"/>
                  </a:lnTo>
                  <a:cubicBezTo>
                    <a:pt x="609"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endParaRPr/>
            </a:p>
          </p:txBody>
        </p:sp>
        <p:sp>
          <p:nvSpPr>
            <p:cNvPr id="291" name="Constituents"/>
            <p:cNvSpPr txBox="1"/>
            <p:nvPr/>
          </p:nvSpPr>
          <p:spPr>
            <a:xfrm>
              <a:off x="114117" y="183691"/>
              <a:ext cx="1791370" cy="396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Constituents</a:t>
              </a:r>
            </a:p>
          </p:txBody>
        </p:sp>
      </p:grpSp>
      <p:grpSp>
        <p:nvGrpSpPr>
          <p:cNvPr id="295" name="Flowchart: Alternate Process 30"/>
          <p:cNvGrpSpPr/>
          <p:nvPr/>
        </p:nvGrpSpPr>
        <p:grpSpPr>
          <a:xfrm>
            <a:off x="4587516" y="4505121"/>
            <a:ext cx="1793947" cy="867039"/>
            <a:chOff x="0" y="0"/>
            <a:chExt cx="1793945" cy="867037"/>
          </a:xfrm>
        </p:grpSpPr>
        <p:sp>
          <p:nvSpPr>
            <p:cNvPr id="293" name="Shape"/>
            <p:cNvSpPr/>
            <p:nvPr/>
          </p:nvSpPr>
          <p:spPr>
            <a:xfrm>
              <a:off x="0" y="0"/>
              <a:ext cx="1793945" cy="867037"/>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79" y="0"/>
                    <a:pt x="1740" y="0"/>
                  </a:cubicBezTo>
                  <a:lnTo>
                    <a:pt x="19860" y="0"/>
                  </a:lnTo>
                  <a:cubicBezTo>
                    <a:pt x="20821" y="0"/>
                    <a:pt x="21600" y="1612"/>
                    <a:pt x="21600" y="3600"/>
                  </a:cubicBezTo>
                  <a:lnTo>
                    <a:pt x="21600" y="18000"/>
                  </a:lnTo>
                  <a:cubicBezTo>
                    <a:pt x="21600" y="19988"/>
                    <a:pt x="20821" y="21600"/>
                    <a:pt x="19860" y="21600"/>
                  </a:cubicBezTo>
                  <a:lnTo>
                    <a:pt x="1740" y="21600"/>
                  </a:lnTo>
                  <a:cubicBezTo>
                    <a:pt x="779"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endParaRPr/>
            </a:p>
          </p:txBody>
        </p:sp>
        <p:sp>
          <p:nvSpPr>
            <p:cNvPr id="294" name="Evaluation"/>
            <p:cNvSpPr txBox="1"/>
            <p:nvPr/>
          </p:nvSpPr>
          <p:spPr>
            <a:xfrm>
              <a:off x="122735" y="235398"/>
              <a:ext cx="1548475" cy="396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Evaluation</a:t>
              </a:r>
            </a:p>
          </p:txBody>
        </p:sp>
      </p:grpSp>
      <p:grpSp>
        <p:nvGrpSpPr>
          <p:cNvPr id="298" name="Flowchart: Alternate Process 32"/>
          <p:cNvGrpSpPr/>
          <p:nvPr/>
        </p:nvGrpSpPr>
        <p:grpSpPr>
          <a:xfrm>
            <a:off x="6648501" y="5161835"/>
            <a:ext cx="2611328" cy="1297897"/>
            <a:chOff x="0" y="-1"/>
            <a:chExt cx="2611326" cy="1297896"/>
          </a:xfrm>
        </p:grpSpPr>
        <p:sp>
          <p:nvSpPr>
            <p:cNvPr id="296" name="Shape"/>
            <p:cNvSpPr/>
            <p:nvPr/>
          </p:nvSpPr>
          <p:spPr>
            <a:xfrm>
              <a:off x="0" y="-1"/>
              <a:ext cx="2611326" cy="129789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1" y="0"/>
                    <a:pt x="1789" y="0"/>
                  </a:cubicBezTo>
                  <a:lnTo>
                    <a:pt x="19811" y="0"/>
                  </a:lnTo>
                  <a:cubicBezTo>
                    <a:pt x="20799" y="0"/>
                    <a:pt x="21600" y="1612"/>
                    <a:pt x="21600" y="3600"/>
                  </a:cubicBezTo>
                  <a:lnTo>
                    <a:pt x="21600" y="18000"/>
                  </a:lnTo>
                  <a:cubicBezTo>
                    <a:pt x="21600" y="19988"/>
                    <a:pt x="20799" y="21600"/>
                    <a:pt x="19811" y="21600"/>
                  </a:cubicBezTo>
                  <a:lnTo>
                    <a:pt x="1789" y="21600"/>
                  </a:lnTo>
                  <a:cubicBezTo>
                    <a:pt x="801"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endParaRPr/>
            </a:p>
          </p:txBody>
        </p:sp>
        <p:sp>
          <p:nvSpPr>
            <p:cNvPr id="297" name="Educational Practices and Strategies"/>
            <p:cNvSpPr txBox="1"/>
            <p:nvPr/>
          </p:nvSpPr>
          <p:spPr>
            <a:xfrm>
              <a:off x="158640" y="176506"/>
              <a:ext cx="2294045" cy="9448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Educational Practices and Strategies</a:t>
              </a:r>
            </a:p>
          </p:txBody>
        </p:sp>
      </p:grpSp>
      <p:grpSp>
        <p:nvGrpSpPr>
          <p:cNvPr id="301" name="Flowchart: Alternate Process 36"/>
          <p:cNvGrpSpPr/>
          <p:nvPr/>
        </p:nvGrpSpPr>
        <p:grpSpPr>
          <a:xfrm>
            <a:off x="2905749" y="4748133"/>
            <a:ext cx="1543706" cy="709197"/>
            <a:chOff x="-1" y="-1"/>
            <a:chExt cx="1543705" cy="709196"/>
          </a:xfrm>
        </p:grpSpPr>
        <p:sp>
          <p:nvSpPr>
            <p:cNvPr id="299" name="Shape"/>
            <p:cNvSpPr/>
            <p:nvPr/>
          </p:nvSpPr>
          <p:spPr>
            <a:xfrm>
              <a:off x="-1" y="-1"/>
              <a:ext cx="1543705" cy="70919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40" y="0"/>
                    <a:pt x="1654" y="0"/>
                  </a:cubicBezTo>
                  <a:lnTo>
                    <a:pt x="19946" y="0"/>
                  </a:lnTo>
                  <a:cubicBezTo>
                    <a:pt x="20860" y="0"/>
                    <a:pt x="21600" y="1612"/>
                    <a:pt x="21600" y="3600"/>
                  </a:cubicBezTo>
                  <a:lnTo>
                    <a:pt x="21600" y="18000"/>
                  </a:lnTo>
                  <a:cubicBezTo>
                    <a:pt x="21600" y="19988"/>
                    <a:pt x="20860" y="21600"/>
                    <a:pt x="19946" y="21600"/>
                  </a:cubicBezTo>
                  <a:lnTo>
                    <a:pt x="1654" y="21600"/>
                  </a:lnTo>
                  <a:cubicBezTo>
                    <a:pt x="740"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endParaRPr/>
            </a:p>
          </p:txBody>
        </p:sp>
        <p:sp>
          <p:nvSpPr>
            <p:cNvPr id="300" name="Rubrics"/>
            <p:cNvSpPr txBox="1"/>
            <p:nvPr/>
          </p:nvSpPr>
          <p:spPr>
            <a:xfrm>
              <a:off x="109582" y="156477"/>
              <a:ext cx="1324540" cy="396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Rubrics</a:t>
              </a:r>
            </a:p>
          </p:txBody>
        </p:sp>
      </p:grpSp>
      <p:grpSp>
        <p:nvGrpSpPr>
          <p:cNvPr id="304" name="Flowchart: Alternate Process 38"/>
          <p:cNvGrpSpPr/>
          <p:nvPr/>
        </p:nvGrpSpPr>
        <p:grpSpPr>
          <a:xfrm>
            <a:off x="1455967" y="2220756"/>
            <a:ext cx="2761921" cy="1090100"/>
            <a:chOff x="-1" y="-1"/>
            <a:chExt cx="2761919" cy="1090099"/>
          </a:xfrm>
        </p:grpSpPr>
        <p:sp>
          <p:nvSpPr>
            <p:cNvPr id="302" name="Shape"/>
            <p:cNvSpPr/>
            <p:nvPr/>
          </p:nvSpPr>
          <p:spPr>
            <a:xfrm>
              <a:off x="-1" y="-1"/>
              <a:ext cx="2761919" cy="1090099"/>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36" y="0"/>
                    <a:pt x="1421" y="0"/>
                  </a:cubicBezTo>
                  <a:lnTo>
                    <a:pt x="20179" y="0"/>
                  </a:lnTo>
                  <a:cubicBezTo>
                    <a:pt x="20964" y="0"/>
                    <a:pt x="21600" y="1612"/>
                    <a:pt x="21600" y="3600"/>
                  </a:cubicBezTo>
                  <a:lnTo>
                    <a:pt x="21600" y="18000"/>
                  </a:lnTo>
                  <a:cubicBezTo>
                    <a:pt x="21600" y="19988"/>
                    <a:pt x="20964" y="21600"/>
                    <a:pt x="20179" y="21600"/>
                  </a:cubicBezTo>
                  <a:lnTo>
                    <a:pt x="1421" y="21600"/>
                  </a:lnTo>
                  <a:cubicBezTo>
                    <a:pt x="636"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defRPr sz="2000">
                  <a:latin typeface="Verdana"/>
                  <a:ea typeface="Verdana"/>
                  <a:cs typeface="Verdana"/>
                  <a:sym typeface="Verdana"/>
                </a:defRPr>
              </a:pPr>
              <a:endParaRPr/>
            </a:p>
          </p:txBody>
        </p:sp>
        <p:sp>
          <p:nvSpPr>
            <p:cNvPr id="303" name="Feedback (Closing the Loop)"/>
            <p:cNvSpPr txBox="1"/>
            <p:nvPr/>
          </p:nvSpPr>
          <p:spPr>
            <a:xfrm>
              <a:off x="141323" y="209768"/>
              <a:ext cx="2479271" cy="6705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defRPr sz="2000">
                  <a:latin typeface="Verdana"/>
                  <a:ea typeface="Verdana"/>
                  <a:cs typeface="Verdana"/>
                  <a:sym typeface="Verdana"/>
                </a:defRPr>
              </a:pPr>
              <a:r>
                <a:t>Feedback</a:t>
              </a:r>
              <a:br/>
              <a:r>
                <a:t>(Closing the Loop)</a:t>
              </a:r>
            </a:p>
          </p:txBody>
        </p:sp>
      </p:grpSp>
      <p:grpSp>
        <p:nvGrpSpPr>
          <p:cNvPr id="307" name="Flowchart: Alternate Process 39"/>
          <p:cNvGrpSpPr/>
          <p:nvPr/>
        </p:nvGrpSpPr>
        <p:grpSpPr>
          <a:xfrm>
            <a:off x="4435497" y="2964010"/>
            <a:ext cx="1661252" cy="694988"/>
            <a:chOff x="0" y="-1"/>
            <a:chExt cx="1661250" cy="694987"/>
          </a:xfrm>
        </p:grpSpPr>
        <p:sp>
          <p:nvSpPr>
            <p:cNvPr id="305" name="Shape"/>
            <p:cNvSpPr/>
            <p:nvPr/>
          </p:nvSpPr>
          <p:spPr>
            <a:xfrm>
              <a:off x="0" y="-1"/>
              <a:ext cx="1661250" cy="694987"/>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74" y="0"/>
                    <a:pt x="1506" y="0"/>
                  </a:cubicBezTo>
                  <a:lnTo>
                    <a:pt x="20094" y="0"/>
                  </a:lnTo>
                  <a:cubicBezTo>
                    <a:pt x="20926" y="0"/>
                    <a:pt x="21600" y="1612"/>
                    <a:pt x="21600" y="3600"/>
                  </a:cubicBezTo>
                  <a:lnTo>
                    <a:pt x="21600" y="18000"/>
                  </a:lnTo>
                  <a:cubicBezTo>
                    <a:pt x="21600" y="19988"/>
                    <a:pt x="20926" y="21600"/>
                    <a:pt x="20094" y="21600"/>
                  </a:cubicBezTo>
                  <a:lnTo>
                    <a:pt x="1506" y="21600"/>
                  </a:lnTo>
                  <a:cubicBezTo>
                    <a:pt x="674"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defRPr sz="2000">
                  <a:latin typeface="Verdana"/>
                  <a:ea typeface="Verdana"/>
                  <a:cs typeface="Verdana"/>
                  <a:sym typeface="Verdana"/>
                </a:defRPr>
              </a:pPr>
              <a:endParaRPr/>
            </a:p>
          </p:txBody>
        </p:sp>
        <p:sp>
          <p:nvSpPr>
            <p:cNvPr id="306" name="Student Outcomes"/>
            <p:cNvSpPr txBox="1"/>
            <p:nvPr/>
          </p:nvSpPr>
          <p:spPr>
            <a:xfrm>
              <a:off x="108397" y="12212"/>
              <a:ext cx="1444456" cy="6705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Student Outcomes</a:t>
              </a:r>
            </a:p>
          </p:txBody>
        </p:sp>
      </p:grpSp>
      <p:grpSp>
        <p:nvGrpSpPr>
          <p:cNvPr id="310" name="Flowchart: Alternate Process 40"/>
          <p:cNvGrpSpPr/>
          <p:nvPr/>
        </p:nvGrpSpPr>
        <p:grpSpPr>
          <a:xfrm>
            <a:off x="5012275" y="1407343"/>
            <a:ext cx="2752513" cy="1108913"/>
            <a:chOff x="-1" y="0"/>
            <a:chExt cx="2752511" cy="1108912"/>
          </a:xfrm>
        </p:grpSpPr>
        <p:sp>
          <p:nvSpPr>
            <p:cNvPr id="308" name="Shape"/>
            <p:cNvSpPr/>
            <p:nvPr/>
          </p:nvSpPr>
          <p:spPr>
            <a:xfrm>
              <a:off x="-1" y="0"/>
              <a:ext cx="2752511" cy="110891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49" y="0"/>
                    <a:pt x="1450" y="0"/>
                  </a:cubicBezTo>
                  <a:lnTo>
                    <a:pt x="20150" y="0"/>
                  </a:lnTo>
                  <a:cubicBezTo>
                    <a:pt x="20951" y="0"/>
                    <a:pt x="21600" y="1612"/>
                    <a:pt x="21600" y="3600"/>
                  </a:cubicBezTo>
                  <a:lnTo>
                    <a:pt x="21600" y="18000"/>
                  </a:lnTo>
                  <a:cubicBezTo>
                    <a:pt x="21600" y="19988"/>
                    <a:pt x="20951" y="21600"/>
                    <a:pt x="20150" y="21600"/>
                  </a:cubicBezTo>
                  <a:lnTo>
                    <a:pt x="1450" y="21600"/>
                  </a:lnTo>
                  <a:cubicBezTo>
                    <a:pt x="649"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defRPr sz="2000">
                  <a:latin typeface="Verdana"/>
                  <a:ea typeface="Verdana"/>
                  <a:cs typeface="Verdana"/>
                  <a:sym typeface="Verdana"/>
                </a:defRPr>
              </a:pPr>
              <a:endParaRPr/>
            </a:p>
          </p:txBody>
        </p:sp>
        <p:sp>
          <p:nvSpPr>
            <p:cNvPr id="309" name="Performance Indicators"/>
            <p:cNvSpPr txBox="1"/>
            <p:nvPr/>
          </p:nvSpPr>
          <p:spPr>
            <a:xfrm>
              <a:off x="142891" y="219175"/>
              <a:ext cx="2466727" cy="6705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Performance Indicators</a:t>
              </a:r>
            </a:p>
          </p:txBody>
        </p:sp>
      </p:grpSp>
      <p:grpSp>
        <p:nvGrpSpPr>
          <p:cNvPr id="313" name="Flowchart: Alternate Process 41"/>
          <p:cNvGrpSpPr/>
          <p:nvPr/>
        </p:nvGrpSpPr>
        <p:grpSpPr>
          <a:xfrm>
            <a:off x="7651218" y="2536107"/>
            <a:ext cx="2347994" cy="1090100"/>
            <a:chOff x="0" y="-1"/>
            <a:chExt cx="2347992" cy="1090099"/>
          </a:xfrm>
        </p:grpSpPr>
        <p:sp>
          <p:nvSpPr>
            <p:cNvPr id="311" name="Shape"/>
            <p:cNvSpPr/>
            <p:nvPr/>
          </p:nvSpPr>
          <p:spPr>
            <a:xfrm>
              <a:off x="0" y="-1"/>
              <a:ext cx="2347992" cy="1090099"/>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48" y="0"/>
                    <a:pt x="1671" y="0"/>
                  </a:cubicBezTo>
                  <a:lnTo>
                    <a:pt x="19929" y="0"/>
                  </a:lnTo>
                  <a:cubicBezTo>
                    <a:pt x="20852" y="0"/>
                    <a:pt x="21600" y="1612"/>
                    <a:pt x="21600" y="3600"/>
                  </a:cubicBezTo>
                  <a:lnTo>
                    <a:pt x="21600" y="18000"/>
                  </a:lnTo>
                  <a:cubicBezTo>
                    <a:pt x="21600" y="19988"/>
                    <a:pt x="20852" y="21600"/>
                    <a:pt x="19929" y="21600"/>
                  </a:cubicBezTo>
                  <a:lnTo>
                    <a:pt x="1671" y="21600"/>
                  </a:lnTo>
                  <a:cubicBezTo>
                    <a:pt x="748"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endParaRPr/>
            </a:p>
          </p:txBody>
        </p:sp>
        <p:sp>
          <p:nvSpPr>
            <p:cNvPr id="312" name="Program Educational Objectives"/>
            <p:cNvSpPr txBox="1"/>
            <p:nvPr/>
          </p:nvSpPr>
          <p:spPr>
            <a:xfrm>
              <a:off x="141323" y="72608"/>
              <a:ext cx="2065346" cy="9448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Program Educational Objectives</a:t>
              </a:r>
            </a:p>
          </p:txBody>
        </p:sp>
      </p:grpSp>
      <p:grpSp>
        <p:nvGrpSpPr>
          <p:cNvPr id="316" name="Flowchart: Alternate Process 42"/>
          <p:cNvGrpSpPr/>
          <p:nvPr/>
        </p:nvGrpSpPr>
        <p:grpSpPr>
          <a:xfrm>
            <a:off x="4604829" y="3762632"/>
            <a:ext cx="1491922" cy="647953"/>
            <a:chOff x="-1" y="-1"/>
            <a:chExt cx="1491921" cy="647952"/>
          </a:xfrm>
        </p:grpSpPr>
        <p:sp>
          <p:nvSpPr>
            <p:cNvPr id="314" name="Shape"/>
            <p:cNvSpPr/>
            <p:nvPr/>
          </p:nvSpPr>
          <p:spPr>
            <a:xfrm>
              <a:off x="-1" y="-1"/>
              <a:ext cx="1491921" cy="64795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00" y="0"/>
                    <a:pt x="1564" y="0"/>
                  </a:cubicBezTo>
                  <a:lnTo>
                    <a:pt x="20036" y="0"/>
                  </a:lnTo>
                  <a:cubicBezTo>
                    <a:pt x="20900" y="0"/>
                    <a:pt x="21600" y="1612"/>
                    <a:pt x="21600" y="3600"/>
                  </a:cubicBezTo>
                  <a:lnTo>
                    <a:pt x="21600" y="18000"/>
                  </a:lnTo>
                  <a:cubicBezTo>
                    <a:pt x="21600" y="19988"/>
                    <a:pt x="20900" y="21600"/>
                    <a:pt x="20036" y="21600"/>
                  </a:cubicBezTo>
                  <a:lnTo>
                    <a:pt x="1564" y="21600"/>
                  </a:lnTo>
                  <a:cubicBezTo>
                    <a:pt x="700"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endParaRPr/>
            </a:p>
          </p:txBody>
        </p:sp>
        <p:sp>
          <p:nvSpPr>
            <p:cNvPr id="315" name="Review"/>
            <p:cNvSpPr txBox="1"/>
            <p:nvPr/>
          </p:nvSpPr>
          <p:spPr>
            <a:xfrm>
              <a:off x="104478" y="125854"/>
              <a:ext cx="1282962" cy="396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Review</a:t>
              </a:r>
            </a:p>
          </p:txBody>
        </p:sp>
      </p:grpSp>
      <p:grpSp>
        <p:nvGrpSpPr>
          <p:cNvPr id="319" name="Flowchart: Alternate Process 43"/>
          <p:cNvGrpSpPr/>
          <p:nvPr/>
        </p:nvGrpSpPr>
        <p:grpSpPr>
          <a:xfrm>
            <a:off x="6458424" y="3955549"/>
            <a:ext cx="1924662" cy="1005436"/>
            <a:chOff x="-1" y="-1"/>
            <a:chExt cx="1924661" cy="1005435"/>
          </a:xfrm>
        </p:grpSpPr>
        <p:sp>
          <p:nvSpPr>
            <p:cNvPr id="317" name="Shape"/>
            <p:cNvSpPr/>
            <p:nvPr/>
          </p:nvSpPr>
          <p:spPr>
            <a:xfrm>
              <a:off x="-1" y="-1"/>
              <a:ext cx="1924661" cy="100543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42" y="0"/>
                    <a:pt x="1881" y="0"/>
                  </a:cubicBezTo>
                  <a:lnTo>
                    <a:pt x="19719" y="0"/>
                  </a:lnTo>
                  <a:cubicBezTo>
                    <a:pt x="20758" y="0"/>
                    <a:pt x="21600" y="1612"/>
                    <a:pt x="21600" y="3600"/>
                  </a:cubicBezTo>
                  <a:lnTo>
                    <a:pt x="21600" y="18000"/>
                  </a:lnTo>
                  <a:cubicBezTo>
                    <a:pt x="21600" y="19988"/>
                    <a:pt x="20758" y="21600"/>
                    <a:pt x="19719" y="21600"/>
                  </a:cubicBezTo>
                  <a:lnTo>
                    <a:pt x="1881" y="21600"/>
                  </a:lnTo>
                  <a:cubicBezTo>
                    <a:pt x="842"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endParaRPr/>
            </a:p>
          </p:txBody>
        </p:sp>
        <p:sp>
          <p:nvSpPr>
            <p:cNvPr id="318" name="Institutional Mission"/>
            <p:cNvSpPr txBox="1"/>
            <p:nvPr/>
          </p:nvSpPr>
          <p:spPr>
            <a:xfrm>
              <a:off x="134268" y="167436"/>
              <a:ext cx="1656123" cy="6705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Institutional Mission</a:t>
              </a:r>
            </a:p>
          </p:txBody>
        </p:sp>
      </p:grpSp>
      <p:grpSp>
        <p:nvGrpSpPr>
          <p:cNvPr id="322" name="Flowchart: Alternate Process 44"/>
          <p:cNvGrpSpPr/>
          <p:nvPr/>
        </p:nvGrpSpPr>
        <p:grpSpPr>
          <a:xfrm>
            <a:off x="8501311" y="3890840"/>
            <a:ext cx="2244514" cy="1043065"/>
            <a:chOff x="-1" y="-1"/>
            <a:chExt cx="2244513" cy="1043064"/>
          </a:xfrm>
        </p:grpSpPr>
        <p:sp>
          <p:nvSpPr>
            <p:cNvPr id="320" name="Shape"/>
            <p:cNvSpPr/>
            <p:nvPr/>
          </p:nvSpPr>
          <p:spPr>
            <a:xfrm>
              <a:off x="-1" y="-1"/>
              <a:ext cx="2244513" cy="1043064"/>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49" y="0"/>
                    <a:pt x="1673" y="0"/>
                  </a:cubicBezTo>
                  <a:lnTo>
                    <a:pt x="19927" y="0"/>
                  </a:lnTo>
                  <a:cubicBezTo>
                    <a:pt x="20851" y="0"/>
                    <a:pt x="21600" y="1612"/>
                    <a:pt x="21600" y="3600"/>
                  </a:cubicBezTo>
                  <a:lnTo>
                    <a:pt x="21600" y="18000"/>
                  </a:lnTo>
                  <a:cubicBezTo>
                    <a:pt x="21600" y="19988"/>
                    <a:pt x="20851" y="21600"/>
                    <a:pt x="19927" y="21600"/>
                  </a:cubicBezTo>
                  <a:lnTo>
                    <a:pt x="1673" y="21600"/>
                  </a:lnTo>
                  <a:cubicBezTo>
                    <a:pt x="749"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endParaRPr/>
            </a:p>
          </p:txBody>
        </p:sp>
        <p:sp>
          <p:nvSpPr>
            <p:cNvPr id="321" name="Assessment"/>
            <p:cNvSpPr txBox="1"/>
            <p:nvPr/>
          </p:nvSpPr>
          <p:spPr>
            <a:xfrm>
              <a:off x="137404" y="323410"/>
              <a:ext cx="1969702" cy="396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defRPr sz="2000">
                  <a:latin typeface="Verdana"/>
                  <a:ea typeface="Verdana"/>
                  <a:cs typeface="Verdana"/>
                  <a:sym typeface="Verdana"/>
                </a:defRPr>
              </a:lvl1pPr>
            </a:lstStyle>
            <a:p>
              <a:r>
                <a:t>Assessment</a:t>
              </a: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4" name="Rectangle 2"/>
          <p:cNvSpPr txBox="1"/>
          <p:nvPr/>
        </p:nvSpPr>
        <p:spPr>
          <a:xfrm>
            <a:off x="756243" y="485771"/>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pic>
        <p:nvPicPr>
          <p:cNvPr id="325"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grpSp>
        <p:nvGrpSpPr>
          <p:cNvPr id="328" name="Flowchart: Alternate Process 32"/>
          <p:cNvGrpSpPr/>
          <p:nvPr/>
        </p:nvGrpSpPr>
        <p:grpSpPr>
          <a:xfrm>
            <a:off x="4696782" y="1231444"/>
            <a:ext cx="1579557" cy="808124"/>
            <a:chOff x="-1" y="0"/>
            <a:chExt cx="1579556" cy="808122"/>
          </a:xfrm>
        </p:grpSpPr>
        <p:sp>
          <p:nvSpPr>
            <p:cNvPr id="326" name="Shape"/>
            <p:cNvSpPr/>
            <p:nvPr/>
          </p:nvSpPr>
          <p:spPr>
            <a:xfrm>
              <a:off x="-1" y="0"/>
              <a:ext cx="1579556" cy="808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25" y="0"/>
                    <a:pt x="1842" y="0"/>
                  </a:cubicBezTo>
                  <a:lnTo>
                    <a:pt x="19758" y="0"/>
                  </a:lnTo>
                  <a:cubicBezTo>
                    <a:pt x="20775" y="0"/>
                    <a:pt x="21600" y="1612"/>
                    <a:pt x="21600" y="3600"/>
                  </a:cubicBezTo>
                  <a:lnTo>
                    <a:pt x="21600" y="18000"/>
                  </a:lnTo>
                  <a:cubicBezTo>
                    <a:pt x="21600" y="19988"/>
                    <a:pt x="20775" y="21600"/>
                    <a:pt x="19758" y="21600"/>
                  </a:cubicBezTo>
                  <a:lnTo>
                    <a:pt x="1842" y="21600"/>
                  </a:lnTo>
                  <a:cubicBezTo>
                    <a:pt x="825"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600">
                  <a:solidFill>
                    <a:srgbClr val="292929"/>
                  </a:solidFill>
                  <a:latin typeface="Verdana"/>
                  <a:ea typeface="Verdana"/>
                  <a:cs typeface="Verdana"/>
                  <a:sym typeface="Verdana"/>
                </a:defRPr>
              </a:pPr>
              <a:endParaRPr/>
            </a:p>
          </p:txBody>
        </p:sp>
        <p:sp>
          <p:nvSpPr>
            <p:cNvPr id="327" name="Institutional Mission"/>
            <p:cNvSpPr txBox="1"/>
            <p:nvPr/>
          </p:nvSpPr>
          <p:spPr>
            <a:xfrm>
              <a:off x="117826" y="117041"/>
              <a:ext cx="1343903"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Institutional Mission</a:t>
              </a:r>
            </a:p>
          </p:txBody>
        </p:sp>
      </p:grpSp>
      <p:grpSp>
        <p:nvGrpSpPr>
          <p:cNvPr id="331" name="Flowchart: Alternate Process 33"/>
          <p:cNvGrpSpPr/>
          <p:nvPr/>
        </p:nvGrpSpPr>
        <p:grpSpPr>
          <a:xfrm>
            <a:off x="4796172" y="2291405"/>
            <a:ext cx="1579557" cy="808124"/>
            <a:chOff x="-1" y="0"/>
            <a:chExt cx="1579556" cy="808122"/>
          </a:xfrm>
        </p:grpSpPr>
        <p:sp>
          <p:nvSpPr>
            <p:cNvPr id="329" name="Shape"/>
            <p:cNvSpPr/>
            <p:nvPr/>
          </p:nvSpPr>
          <p:spPr>
            <a:xfrm>
              <a:off x="-1" y="0"/>
              <a:ext cx="1579556" cy="808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25" y="0"/>
                    <a:pt x="1842" y="0"/>
                  </a:cubicBezTo>
                  <a:lnTo>
                    <a:pt x="19758" y="0"/>
                  </a:lnTo>
                  <a:cubicBezTo>
                    <a:pt x="20775" y="0"/>
                    <a:pt x="21600" y="1612"/>
                    <a:pt x="21600" y="3600"/>
                  </a:cubicBezTo>
                  <a:lnTo>
                    <a:pt x="21600" y="18000"/>
                  </a:lnTo>
                  <a:cubicBezTo>
                    <a:pt x="21600" y="19988"/>
                    <a:pt x="20775" y="21600"/>
                    <a:pt x="19758" y="21600"/>
                  </a:cubicBezTo>
                  <a:lnTo>
                    <a:pt x="1842" y="21600"/>
                  </a:lnTo>
                  <a:cubicBezTo>
                    <a:pt x="825"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30" name="Student Outcomes"/>
            <p:cNvSpPr txBox="1"/>
            <p:nvPr/>
          </p:nvSpPr>
          <p:spPr>
            <a:xfrm>
              <a:off x="117826" y="78941"/>
              <a:ext cx="1343903" cy="650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Student Outcomes</a:t>
              </a:r>
            </a:p>
          </p:txBody>
        </p:sp>
      </p:grpSp>
      <p:grpSp>
        <p:nvGrpSpPr>
          <p:cNvPr id="334" name="Flowchart: Alternate Process 34"/>
          <p:cNvGrpSpPr/>
          <p:nvPr/>
        </p:nvGrpSpPr>
        <p:grpSpPr>
          <a:xfrm>
            <a:off x="7060879" y="2235716"/>
            <a:ext cx="1737513" cy="808124"/>
            <a:chOff x="-1" y="0"/>
            <a:chExt cx="1737512" cy="808122"/>
          </a:xfrm>
        </p:grpSpPr>
        <p:sp>
          <p:nvSpPr>
            <p:cNvPr id="332" name="Shape"/>
            <p:cNvSpPr/>
            <p:nvPr/>
          </p:nvSpPr>
          <p:spPr>
            <a:xfrm>
              <a:off x="-1" y="0"/>
              <a:ext cx="1737512" cy="808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50" y="0"/>
                    <a:pt x="1674" y="0"/>
                  </a:cubicBezTo>
                  <a:lnTo>
                    <a:pt x="19926" y="0"/>
                  </a:lnTo>
                  <a:cubicBezTo>
                    <a:pt x="20850" y="0"/>
                    <a:pt x="21600" y="1612"/>
                    <a:pt x="21600" y="3600"/>
                  </a:cubicBezTo>
                  <a:lnTo>
                    <a:pt x="21600" y="18000"/>
                  </a:lnTo>
                  <a:cubicBezTo>
                    <a:pt x="21600" y="19988"/>
                    <a:pt x="20850" y="21600"/>
                    <a:pt x="19926" y="21600"/>
                  </a:cubicBezTo>
                  <a:lnTo>
                    <a:pt x="1674" y="21600"/>
                  </a:lnTo>
                  <a:cubicBezTo>
                    <a:pt x="750"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33" name="Performance Indicators"/>
            <p:cNvSpPr txBox="1"/>
            <p:nvPr/>
          </p:nvSpPr>
          <p:spPr>
            <a:xfrm>
              <a:off x="96648" y="108037"/>
              <a:ext cx="1619685" cy="650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rPr dirty="0"/>
                <a:t>Performance Indicators</a:t>
              </a:r>
            </a:p>
          </p:txBody>
        </p:sp>
      </p:grpSp>
      <p:grpSp>
        <p:nvGrpSpPr>
          <p:cNvPr id="337" name="Flowchart: Alternate Process 35"/>
          <p:cNvGrpSpPr/>
          <p:nvPr/>
        </p:nvGrpSpPr>
        <p:grpSpPr>
          <a:xfrm>
            <a:off x="2490854" y="1847539"/>
            <a:ext cx="1771513" cy="984922"/>
            <a:chOff x="-1" y="-1"/>
            <a:chExt cx="1771512" cy="984921"/>
          </a:xfrm>
        </p:grpSpPr>
        <p:sp>
          <p:nvSpPr>
            <p:cNvPr id="335" name="Shape"/>
            <p:cNvSpPr/>
            <p:nvPr/>
          </p:nvSpPr>
          <p:spPr>
            <a:xfrm>
              <a:off x="-1" y="-1"/>
              <a:ext cx="1771512" cy="98492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96" y="0"/>
                    <a:pt x="2002" y="0"/>
                  </a:cubicBezTo>
                  <a:lnTo>
                    <a:pt x="19598" y="0"/>
                  </a:lnTo>
                  <a:cubicBezTo>
                    <a:pt x="20704" y="0"/>
                    <a:pt x="21600" y="1612"/>
                    <a:pt x="21600" y="3600"/>
                  </a:cubicBezTo>
                  <a:lnTo>
                    <a:pt x="21600" y="18000"/>
                  </a:lnTo>
                  <a:cubicBezTo>
                    <a:pt x="21600" y="19988"/>
                    <a:pt x="20704" y="21600"/>
                    <a:pt x="19598" y="21600"/>
                  </a:cubicBezTo>
                  <a:lnTo>
                    <a:pt x="2002" y="21600"/>
                  </a:lnTo>
                  <a:cubicBezTo>
                    <a:pt x="896"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36" name="Program Educational Objectives"/>
            <p:cNvSpPr txBox="1"/>
            <p:nvPr/>
          </p:nvSpPr>
          <p:spPr>
            <a:xfrm>
              <a:off x="132559" y="27639"/>
              <a:ext cx="1506392"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Program Educational Objectives</a:t>
              </a:r>
            </a:p>
          </p:txBody>
        </p:sp>
      </p:grpSp>
      <p:grpSp>
        <p:nvGrpSpPr>
          <p:cNvPr id="340" name="Flowchart: Alternate Process 36"/>
          <p:cNvGrpSpPr/>
          <p:nvPr/>
        </p:nvGrpSpPr>
        <p:grpSpPr>
          <a:xfrm>
            <a:off x="2603833" y="3233565"/>
            <a:ext cx="1579557" cy="808124"/>
            <a:chOff x="-1" y="0"/>
            <a:chExt cx="1579556" cy="808122"/>
          </a:xfrm>
        </p:grpSpPr>
        <p:sp>
          <p:nvSpPr>
            <p:cNvPr id="338" name="Shape"/>
            <p:cNvSpPr/>
            <p:nvPr/>
          </p:nvSpPr>
          <p:spPr>
            <a:xfrm>
              <a:off x="-1" y="0"/>
              <a:ext cx="1579556" cy="808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25" y="0"/>
                    <a:pt x="1842" y="0"/>
                  </a:cubicBezTo>
                  <a:lnTo>
                    <a:pt x="19758" y="0"/>
                  </a:lnTo>
                  <a:cubicBezTo>
                    <a:pt x="20775" y="0"/>
                    <a:pt x="21600" y="1612"/>
                    <a:pt x="21600" y="3600"/>
                  </a:cubicBezTo>
                  <a:lnTo>
                    <a:pt x="21600" y="18000"/>
                  </a:lnTo>
                  <a:cubicBezTo>
                    <a:pt x="21600" y="19988"/>
                    <a:pt x="20775" y="21600"/>
                    <a:pt x="19758" y="21600"/>
                  </a:cubicBezTo>
                  <a:lnTo>
                    <a:pt x="1842" y="21600"/>
                  </a:lnTo>
                  <a:cubicBezTo>
                    <a:pt x="825"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39" name="Review"/>
            <p:cNvSpPr txBox="1"/>
            <p:nvPr/>
          </p:nvSpPr>
          <p:spPr>
            <a:xfrm>
              <a:off x="117826" y="218641"/>
              <a:ext cx="1343903"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Review</a:t>
              </a:r>
            </a:p>
          </p:txBody>
        </p:sp>
      </p:grpSp>
      <p:grpSp>
        <p:nvGrpSpPr>
          <p:cNvPr id="343" name="Flowchart: Alternate Process 37"/>
          <p:cNvGrpSpPr/>
          <p:nvPr/>
        </p:nvGrpSpPr>
        <p:grpSpPr>
          <a:xfrm>
            <a:off x="2524855" y="4357377"/>
            <a:ext cx="1737513" cy="808124"/>
            <a:chOff x="-1" y="0"/>
            <a:chExt cx="1737512" cy="808122"/>
          </a:xfrm>
        </p:grpSpPr>
        <p:sp>
          <p:nvSpPr>
            <p:cNvPr id="341" name="Shape"/>
            <p:cNvSpPr/>
            <p:nvPr/>
          </p:nvSpPr>
          <p:spPr>
            <a:xfrm>
              <a:off x="-1" y="0"/>
              <a:ext cx="1737512" cy="808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50" y="0"/>
                    <a:pt x="1674" y="0"/>
                  </a:cubicBezTo>
                  <a:lnTo>
                    <a:pt x="19926" y="0"/>
                  </a:lnTo>
                  <a:cubicBezTo>
                    <a:pt x="20850" y="0"/>
                    <a:pt x="21600" y="1612"/>
                    <a:pt x="21600" y="3600"/>
                  </a:cubicBezTo>
                  <a:lnTo>
                    <a:pt x="21600" y="18000"/>
                  </a:lnTo>
                  <a:cubicBezTo>
                    <a:pt x="21600" y="19988"/>
                    <a:pt x="20850" y="21600"/>
                    <a:pt x="19926" y="21600"/>
                  </a:cubicBezTo>
                  <a:lnTo>
                    <a:pt x="1674" y="21600"/>
                  </a:lnTo>
                  <a:cubicBezTo>
                    <a:pt x="750"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42" name="Constituents"/>
            <p:cNvSpPr txBox="1"/>
            <p:nvPr/>
          </p:nvSpPr>
          <p:spPr>
            <a:xfrm>
              <a:off x="117825" y="219396"/>
              <a:ext cx="1570828" cy="36932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rPr dirty="0"/>
                <a:t>Constituents</a:t>
              </a:r>
            </a:p>
          </p:txBody>
        </p:sp>
      </p:grpSp>
      <p:grpSp>
        <p:nvGrpSpPr>
          <p:cNvPr id="346" name="Flowchart: Alternate Process 38"/>
          <p:cNvGrpSpPr/>
          <p:nvPr/>
        </p:nvGrpSpPr>
        <p:grpSpPr>
          <a:xfrm>
            <a:off x="6882684" y="4728686"/>
            <a:ext cx="1737513" cy="808124"/>
            <a:chOff x="-1" y="0"/>
            <a:chExt cx="1737512" cy="808122"/>
          </a:xfrm>
        </p:grpSpPr>
        <p:sp>
          <p:nvSpPr>
            <p:cNvPr id="344" name="Shape"/>
            <p:cNvSpPr/>
            <p:nvPr/>
          </p:nvSpPr>
          <p:spPr>
            <a:xfrm>
              <a:off x="-1" y="0"/>
              <a:ext cx="1737512" cy="808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50" y="0"/>
                    <a:pt x="1674" y="0"/>
                  </a:cubicBezTo>
                  <a:lnTo>
                    <a:pt x="19926" y="0"/>
                  </a:lnTo>
                  <a:cubicBezTo>
                    <a:pt x="20850" y="0"/>
                    <a:pt x="21600" y="1612"/>
                    <a:pt x="21600" y="3600"/>
                  </a:cubicBezTo>
                  <a:lnTo>
                    <a:pt x="21600" y="18000"/>
                  </a:lnTo>
                  <a:cubicBezTo>
                    <a:pt x="21600" y="19988"/>
                    <a:pt x="20850" y="21600"/>
                    <a:pt x="19926" y="21600"/>
                  </a:cubicBezTo>
                  <a:lnTo>
                    <a:pt x="1674" y="21600"/>
                  </a:lnTo>
                  <a:cubicBezTo>
                    <a:pt x="750"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45" name="Assessment"/>
            <p:cNvSpPr txBox="1"/>
            <p:nvPr/>
          </p:nvSpPr>
          <p:spPr>
            <a:xfrm>
              <a:off x="117826" y="218641"/>
              <a:ext cx="1501859"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Assessment</a:t>
              </a:r>
            </a:p>
          </p:txBody>
        </p:sp>
      </p:grpSp>
      <p:grpSp>
        <p:nvGrpSpPr>
          <p:cNvPr id="349" name="Flowchart: Alternate Process 39"/>
          <p:cNvGrpSpPr/>
          <p:nvPr/>
        </p:nvGrpSpPr>
        <p:grpSpPr>
          <a:xfrm>
            <a:off x="4635243" y="5004370"/>
            <a:ext cx="1579558" cy="808124"/>
            <a:chOff x="-1" y="0"/>
            <a:chExt cx="1579556" cy="808122"/>
          </a:xfrm>
        </p:grpSpPr>
        <p:sp>
          <p:nvSpPr>
            <p:cNvPr id="347" name="Shape"/>
            <p:cNvSpPr/>
            <p:nvPr/>
          </p:nvSpPr>
          <p:spPr>
            <a:xfrm>
              <a:off x="-1" y="0"/>
              <a:ext cx="1579556" cy="8081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25" y="0"/>
                    <a:pt x="1842" y="0"/>
                  </a:cubicBezTo>
                  <a:lnTo>
                    <a:pt x="19758" y="0"/>
                  </a:lnTo>
                  <a:cubicBezTo>
                    <a:pt x="20775" y="0"/>
                    <a:pt x="21600" y="1612"/>
                    <a:pt x="21600" y="3600"/>
                  </a:cubicBezTo>
                  <a:lnTo>
                    <a:pt x="21600" y="18000"/>
                  </a:lnTo>
                  <a:cubicBezTo>
                    <a:pt x="21600" y="19988"/>
                    <a:pt x="20775" y="21600"/>
                    <a:pt x="19758" y="21600"/>
                  </a:cubicBezTo>
                  <a:lnTo>
                    <a:pt x="1842" y="21600"/>
                  </a:lnTo>
                  <a:cubicBezTo>
                    <a:pt x="825"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600">
                  <a:solidFill>
                    <a:srgbClr val="292929"/>
                  </a:solidFill>
                  <a:latin typeface="Verdana"/>
                  <a:ea typeface="Verdana"/>
                  <a:cs typeface="Verdana"/>
                  <a:sym typeface="Verdana"/>
                </a:defRPr>
              </a:pPr>
              <a:endParaRPr/>
            </a:p>
          </p:txBody>
        </p:sp>
        <p:sp>
          <p:nvSpPr>
            <p:cNvPr id="348" name="Evaluation"/>
            <p:cNvSpPr txBox="1"/>
            <p:nvPr/>
          </p:nvSpPr>
          <p:spPr>
            <a:xfrm>
              <a:off x="117826" y="237691"/>
              <a:ext cx="1343903"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Evaluation</a:t>
              </a:r>
            </a:p>
          </p:txBody>
        </p:sp>
      </p:grpSp>
      <p:grpSp>
        <p:nvGrpSpPr>
          <p:cNvPr id="352" name="Flowchart: Alternate Process 40"/>
          <p:cNvGrpSpPr/>
          <p:nvPr/>
        </p:nvGrpSpPr>
        <p:grpSpPr>
          <a:xfrm>
            <a:off x="7199780" y="3285084"/>
            <a:ext cx="1980567" cy="998461"/>
            <a:chOff x="0" y="-1"/>
            <a:chExt cx="1980565" cy="998460"/>
          </a:xfrm>
        </p:grpSpPr>
        <p:sp>
          <p:nvSpPr>
            <p:cNvPr id="350" name="Shape"/>
            <p:cNvSpPr/>
            <p:nvPr/>
          </p:nvSpPr>
          <p:spPr>
            <a:xfrm>
              <a:off x="0" y="-1"/>
              <a:ext cx="1980565" cy="99846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13" y="0"/>
                    <a:pt x="1815" y="0"/>
                  </a:cubicBezTo>
                  <a:lnTo>
                    <a:pt x="19785" y="0"/>
                  </a:lnTo>
                  <a:cubicBezTo>
                    <a:pt x="20787" y="0"/>
                    <a:pt x="21600" y="1612"/>
                    <a:pt x="21600" y="3600"/>
                  </a:cubicBezTo>
                  <a:lnTo>
                    <a:pt x="21600" y="18000"/>
                  </a:lnTo>
                  <a:cubicBezTo>
                    <a:pt x="21600" y="19988"/>
                    <a:pt x="20787" y="21600"/>
                    <a:pt x="19785" y="21600"/>
                  </a:cubicBezTo>
                  <a:lnTo>
                    <a:pt x="1815" y="21600"/>
                  </a:lnTo>
                  <a:cubicBezTo>
                    <a:pt x="813"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51" name="Educational Practices and Strategies"/>
            <p:cNvSpPr txBox="1"/>
            <p:nvPr/>
          </p:nvSpPr>
          <p:spPr>
            <a:xfrm>
              <a:off x="133687" y="34409"/>
              <a:ext cx="1713191"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Educational Practices and Strategies</a:t>
              </a:r>
            </a:p>
          </p:txBody>
        </p:sp>
      </p:grpSp>
      <p:grpSp>
        <p:nvGrpSpPr>
          <p:cNvPr id="355" name="Flowchart: Alternate Process 41"/>
          <p:cNvGrpSpPr/>
          <p:nvPr/>
        </p:nvGrpSpPr>
        <p:grpSpPr>
          <a:xfrm>
            <a:off x="5000418" y="3390850"/>
            <a:ext cx="1579558" cy="1070423"/>
            <a:chOff x="-1" y="-1"/>
            <a:chExt cx="1579556" cy="1070422"/>
          </a:xfrm>
        </p:grpSpPr>
        <p:sp>
          <p:nvSpPr>
            <p:cNvPr id="353" name="Shape"/>
            <p:cNvSpPr/>
            <p:nvPr/>
          </p:nvSpPr>
          <p:spPr>
            <a:xfrm>
              <a:off x="-1" y="-1"/>
              <a:ext cx="1579556" cy="107042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1092" y="0"/>
                    <a:pt x="2440" y="0"/>
                  </a:cubicBezTo>
                  <a:lnTo>
                    <a:pt x="19160" y="0"/>
                  </a:lnTo>
                  <a:cubicBezTo>
                    <a:pt x="20508" y="0"/>
                    <a:pt x="21600" y="1612"/>
                    <a:pt x="21600" y="3600"/>
                  </a:cubicBezTo>
                  <a:lnTo>
                    <a:pt x="21600" y="18000"/>
                  </a:lnTo>
                  <a:cubicBezTo>
                    <a:pt x="21600" y="19988"/>
                    <a:pt x="20508" y="21600"/>
                    <a:pt x="19160" y="21600"/>
                  </a:cubicBezTo>
                  <a:lnTo>
                    <a:pt x="2440" y="21600"/>
                  </a:lnTo>
                  <a:cubicBezTo>
                    <a:pt x="1092"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54" name="Feedback…"/>
            <p:cNvSpPr txBox="1"/>
            <p:nvPr/>
          </p:nvSpPr>
          <p:spPr>
            <a:xfrm>
              <a:off x="139684" y="70389"/>
              <a:ext cx="1300186"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800">
                  <a:solidFill>
                    <a:srgbClr val="292929"/>
                  </a:solidFill>
                  <a:latin typeface="Verdana"/>
                  <a:ea typeface="Verdana"/>
                  <a:cs typeface="Verdana"/>
                  <a:sym typeface="Verdana"/>
                </a:defRPr>
              </a:pPr>
              <a:r>
                <a:t>Feedback</a:t>
              </a:r>
            </a:p>
            <a:p>
              <a:pPr algn="ctr" defTabSz="914400">
                <a:lnSpc>
                  <a:spcPct val="100000"/>
                </a:lnSpc>
                <a:spcBef>
                  <a:spcPts val="0"/>
                </a:spcBef>
                <a:defRPr sz="1800">
                  <a:solidFill>
                    <a:srgbClr val="292929"/>
                  </a:solidFill>
                  <a:latin typeface="Verdana"/>
                  <a:ea typeface="Verdana"/>
                  <a:cs typeface="Verdana"/>
                  <a:sym typeface="Verdana"/>
                </a:defRPr>
              </a:pPr>
              <a:r>
                <a:t>(Closing the Loop)</a:t>
              </a:r>
            </a:p>
          </p:txBody>
        </p:sp>
      </p:grpSp>
      <p:grpSp>
        <p:nvGrpSpPr>
          <p:cNvPr id="358" name="Flowchart: Alternate Process 42"/>
          <p:cNvGrpSpPr/>
          <p:nvPr/>
        </p:nvGrpSpPr>
        <p:grpSpPr>
          <a:xfrm>
            <a:off x="7142236" y="1203453"/>
            <a:ext cx="1269276" cy="637092"/>
            <a:chOff x="-1" y="0"/>
            <a:chExt cx="1269275" cy="637090"/>
          </a:xfrm>
        </p:grpSpPr>
        <p:sp>
          <p:nvSpPr>
            <p:cNvPr id="356" name="Shape"/>
            <p:cNvSpPr/>
            <p:nvPr/>
          </p:nvSpPr>
          <p:spPr>
            <a:xfrm>
              <a:off x="-1" y="0"/>
              <a:ext cx="1269275" cy="63709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9" y="0"/>
                    <a:pt x="1807" y="0"/>
                  </a:cubicBezTo>
                  <a:lnTo>
                    <a:pt x="19793" y="0"/>
                  </a:lnTo>
                  <a:cubicBezTo>
                    <a:pt x="20791" y="0"/>
                    <a:pt x="21600" y="1612"/>
                    <a:pt x="21600" y="3600"/>
                  </a:cubicBezTo>
                  <a:lnTo>
                    <a:pt x="21600" y="18000"/>
                  </a:lnTo>
                  <a:cubicBezTo>
                    <a:pt x="21600" y="19988"/>
                    <a:pt x="20791" y="21600"/>
                    <a:pt x="19793" y="21600"/>
                  </a:cubicBezTo>
                  <a:lnTo>
                    <a:pt x="1807" y="21600"/>
                  </a:lnTo>
                  <a:cubicBezTo>
                    <a:pt x="809"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357" name="Rubrics"/>
            <p:cNvSpPr txBox="1"/>
            <p:nvPr/>
          </p:nvSpPr>
          <p:spPr>
            <a:xfrm>
              <a:off x="103573" y="133124"/>
              <a:ext cx="106212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Rubrics</a:t>
              </a:r>
            </a:p>
          </p:txBody>
        </p:sp>
      </p:grpSp>
      <p:sp>
        <p:nvSpPr>
          <p:cNvPr id="359" name="Down Arrow 1"/>
          <p:cNvSpPr/>
          <p:nvPr/>
        </p:nvSpPr>
        <p:spPr>
          <a:xfrm>
            <a:off x="5407545" y="2039568"/>
            <a:ext cx="129162" cy="245121"/>
          </a:xfrm>
          <a:custGeom>
            <a:avLst/>
            <a:gdLst/>
            <a:ahLst/>
            <a:cxnLst>
              <a:cxn ang="0">
                <a:pos x="wd2" y="hd2"/>
              </a:cxn>
              <a:cxn ang="5400000">
                <a:pos x="wd2" y="hd2"/>
              </a:cxn>
              <a:cxn ang="10800000">
                <a:pos x="wd2" y="hd2"/>
              </a:cxn>
              <a:cxn ang="16200000">
                <a:pos x="wd2" y="hd2"/>
              </a:cxn>
            </a:cxnLst>
            <a:rect l="0" t="0" r="r" b="b"/>
            <a:pathLst>
              <a:path w="21600" h="21600" extrusionOk="0">
                <a:moveTo>
                  <a:pt x="0" y="15909"/>
                </a:moveTo>
                <a:lnTo>
                  <a:pt x="5400" y="15909"/>
                </a:lnTo>
                <a:lnTo>
                  <a:pt x="5400" y="0"/>
                </a:lnTo>
                <a:lnTo>
                  <a:pt x="16200" y="0"/>
                </a:lnTo>
                <a:lnTo>
                  <a:pt x="16200" y="15909"/>
                </a:lnTo>
                <a:lnTo>
                  <a:pt x="21600" y="15909"/>
                </a:lnTo>
                <a:lnTo>
                  <a:pt x="10800" y="21600"/>
                </a:lnTo>
                <a:close/>
              </a:path>
            </a:pathLst>
          </a:cu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0" name="Left Arrow 2"/>
          <p:cNvSpPr/>
          <p:nvPr/>
        </p:nvSpPr>
        <p:spPr>
          <a:xfrm rot="19326449">
            <a:off x="4196881" y="1797723"/>
            <a:ext cx="555426" cy="136510"/>
          </a:xfrm>
          <a:prstGeom prst="leftArrow">
            <a:avLst>
              <a:gd name="adj1" fmla="val 50000"/>
              <a:gd name="adj2" fmla="val 50000"/>
            </a:avLst>
          </a:pr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1" name="Down Arrow 4"/>
          <p:cNvSpPr/>
          <p:nvPr/>
        </p:nvSpPr>
        <p:spPr>
          <a:xfrm rot="17701906">
            <a:off x="4451032" y="2320828"/>
            <a:ext cx="175510" cy="517875"/>
          </a:xfrm>
          <a:custGeom>
            <a:avLst/>
            <a:gdLst/>
            <a:ahLst/>
            <a:cxnLst>
              <a:cxn ang="0">
                <a:pos x="wd2" y="hd2"/>
              </a:cxn>
              <a:cxn ang="5400000">
                <a:pos x="wd2" y="hd2"/>
              </a:cxn>
              <a:cxn ang="10800000">
                <a:pos x="wd2" y="hd2"/>
              </a:cxn>
              <a:cxn ang="16200000">
                <a:pos x="wd2" y="hd2"/>
              </a:cxn>
            </a:cxnLst>
            <a:rect l="0" t="0" r="r" b="b"/>
            <a:pathLst>
              <a:path w="21600" h="21600" extrusionOk="0">
                <a:moveTo>
                  <a:pt x="0" y="17940"/>
                </a:moveTo>
                <a:lnTo>
                  <a:pt x="5400" y="17940"/>
                </a:lnTo>
                <a:lnTo>
                  <a:pt x="5400" y="0"/>
                </a:lnTo>
                <a:lnTo>
                  <a:pt x="16200" y="0"/>
                </a:lnTo>
                <a:lnTo>
                  <a:pt x="16200" y="17940"/>
                </a:lnTo>
                <a:lnTo>
                  <a:pt x="21600" y="17940"/>
                </a:lnTo>
                <a:lnTo>
                  <a:pt x="10800" y="21600"/>
                </a:lnTo>
                <a:close/>
              </a:path>
            </a:pathLst>
          </a:cu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2" name="Up Arrow 6"/>
          <p:cNvSpPr/>
          <p:nvPr/>
        </p:nvSpPr>
        <p:spPr>
          <a:xfrm>
            <a:off x="3297632" y="2826483"/>
            <a:ext cx="135468" cy="407082"/>
          </a:xfrm>
          <a:custGeom>
            <a:avLst/>
            <a:gdLst/>
            <a:ahLst/>
            <a:cxnLst>
              <a:cxn ang="0">
                <a:pos x="wd2" y="hd2"/>
              </a:cxn>
              <a:cxn ang="5400000">
                <a:pos x="wd2" y="hd2"/>
              </a:cxn>
              <a:cxn ang="10800000">
                <a:pos x="wd2" y="hd2"/>
              </a:cxn>
              <a:cxn ang="16200000">
                <a:pos x="wd2" y="hd2"/>
              </a:cxn>
            </a:cxnLst>
            <a:rect l="0" t="0" r="r" b="b"/>
            <a:pathLst>
              <a:path w="21600" h="21600" extrusionOk="0">
                <a:moveTo>
                  <a:pt x="0" y="3594"/>
                </a:moveTo>
                <a:lnTo>
                  <a:pt x="10800" y="0"/>
                </a:lnTo>
                <a:lnTo>
                  <a:pt x="21600" y="3594"/>
                </a:lnTo>
                <a:lnTo>
                  <a:pt x="16200" y="3594"/>
                </a:lnTo>
                <a:lnTo>
                  <a:pt x="16200" y="21600"/>
                </a:lnTo>
                <a:lnTo>
                  <a:pt x="5400" y="21600"/>
                </a:lnTo>
                <a:lnTo>
                  <a:pt x="5400" y="3594"/>
                </a:lnTo>
                <a:close/>
              </a:path>
            </a:pathLst>
          </a:cu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3" name="Down Arrow 8"/>
          <p:cNvSpPr/>
          <p:nvPr/>
        </p:nvSpPr>
        <p:spPr>
          <a:xfrm>
            <a:off x="3314524" y="4018472"/>
            <a:ext cx="118468" cy="315691"/>
          </a:xfrm>
          <a:custGeom>
            <a:avLst/>
            <a:gdLst/>
            <a:ahLst/>
            <a:cxnLst>
              <a:cxn ang="0">
                <a:pos x="wd2" y="hd2"/>
              </a:cxn>
              <a:cxn ang="5400000">
                <a:pos x="wd2" y="hd2"/>
              </a:cxn>
              <a:cxn ang="10800000">
                <a:pos x="wd2" y="hd2"/>
              </a:cxn>
              <a:cxn ang="16200000">
                <a:pos x="wd2" y="hd2"/>
              </a:cxn>
            </a:cxnLst>
            <a:rect l="0" t="0" r="r" b="b"/>
            <a:pathLst>
              <a:path w="21600" h="21600" extrusionOk="0">
                <a:moveTo>
                  <a:pt x="0" y="17547"/>
                </a:moveTo>
                <a:lnTo>
                  <a:pt x="5400" y="17547"/>
                </a:lnTo>
                <a:lnTo>
                  <a:pt x="5400" y="0"/>
                </a:lnTo>
                <a:lnTo>
                  <a:pt x="16200" y="0"/>
                </a:lnTo>
                <a:lnTo>
                  <a:pt x="16200" y="17547"/>
                </a:lnTo>
                <a:lnTo>
                  <a:pt x="21600" y="17547"/>
                </a:lnTo>
                <a:lnTo>
                  <a:pt x="10800" y="21600"/>
                </a:lnTo>
                <a:close/>
              </a:path>
            </a:pathLst>
          </a:cu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4" name="Up Arrow 20"/>
          <p:cNvSpPr/>
          <p:nvPr/>
        </p:nvSpPr>
        <p:spPr>
          <a:xfrm rot="1350815">
            <a:off x="5275898" y="4404519"/>
            <a:ext cx="159953" cy="611942"/>
          </a:xfrm>
          <a:custGeom>
            <a:avLst/>
            <a:gdLst/>
            <a:ahLst/>
            <a:cxnLst>
              <a:cxn ang="0">
                <a:pos x="wd2" y="hd2"/>
              </a:cxn>
              <a:cxn ang="5400000">
                <a:pos x="wd2" y="hd2"/>
              </a:cxn>
              <a:cxn ang="10800000">
                <a:pos x="wd2" y="hd2"/>
              </a:cxn>
              <a:cxn ang="16200000">
                <a:pos x="wd2" y="hd2"/>
              </a:cxn>
            </a:cxnLst>
            <a:rect l="0" t="0" r="r" b="b"/>
            <a:pathLst>
              <a:path w="21600" h="21600" extrusionOk="0">
                <a:moveTo>
                  <a:pt x="0" y="2823"/>
                </a:moveTo>
                <a:lnTo>
                  <a:pt x="10800" y="0"/>
                </a:lnTo>
                <a:lnTo>
                  <a:pt x="21600" y="2823"/>
                </a:lnTo>
                <a:lnTo>
                  <a:pt x="16200" y="2823"/>
                </a:lnTo>
                <a:lnTo>
                  <a:pt x="16200" y="21600"/>
                </a:lnTo>
                <a:lnTo>
                  <a:pt x="5400" y="21600"/>
                </a:lnTo>
                <a:lnTo>
                  <a:pt x="5400" y="2823"/>
                </a:lnTo>
                <a:close/>
              </a:path>
            </a:pathLst>
          </a:cu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5" name="Right Arrow 22"/>
          <p:cNvSpPr/>
          <p:nvPr/>
        </p:nvSpPr>
        <p:spPr>
          <a:xfrm>
            <a:off x="6375727" y="2584687"/>
            <a:ext cx="710761" cy="161625"/>
          </a:xfrm>
          <a:prstGeom prst="rightArrow">
            <a:avLst>
              <a:gd name="adj1" fmla="val 50000"/>
              <a:gd name="adj2" fmla="val 50000"/>
            </a:avLst>
          </a:pr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6" name="Down Arrow 23"/>
          <p:cNvSpPr/>
          <p:nvPr/>
        </p:nvSpPr>
        <p:spPr>
          <a:xfrm>
            <a:off x="8092785" y="3071198"/>
            <a:ext cx="157956" cy="213888"/>
          </a:xfrm>
          <a:custGeom>
            <a:avLst/>
            <a:gdLst/>
            <a:ahLst/>
            <a:cxnLst>
              <a:cxn ang="0">
                <a:pos x="wd2" y="hd2"/>
              </a:cxn>
              <a:cxn ang="5400000">
                <a:pos x="wd2" y="hd2"/>
              </a:cxn>
              <a:cxn ang="10800000">
                <a:pos x="wd2" y="hd2"/>
              </a:cxn>
              <a:cxn ang="16200000">
                <a:pos x="wd2" y="hd2"/>
              </a:cxn>
            </a:cxnLst>
            <a:rect l="0" t="0" r="r" b="b"/>
            <a:pathLst>
              <a:path w="21600" h="21600" extrusionOk="0">
                <a:moveTo>
                  <a:pt x="0" y="13624"/>
                </a:moveTo>
                <a:lnTo>
                  <a:pt x="5400" y="13624"/>
                </a:lnTo>
                <a:lnTo>
                  <a:pt x="5400" y="0"/>
                </a:lnTo>
                <a:lnTo>
                  <a:pt x="16200" y="0"/>
                </a:lnTo>
                <a:lnTo>
                  <a:pt x="16200" y="13624"/>
                </a:lnTo>
                <a:lnTo>
                  <a:pt x="21600" y="13624"/>
                </a:lnTo>
                <a:lnTo>
                  <a:pt x="10800" y="21600"/>
                </a:lnTo>
                <a:close/>
              </a:path>
            </a:pathLst>
          </a:cu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7" name="Down Arrow 24"/>
          <p:cNvSpPr/>
          <p:nvPr/>
        </p:nvSpPr>
        <p:spPr>
          <a:xfrm rot="1631656">
            <a:off x="7820280" y="4278888"/>
            <a:ext cx="162950" cy="448802"/>
          </a:xfrm>
          <a:custGeom>
            <a:avLst/>
            <a:gdLst/>
            <a:ahLst/>
            <a:cxnLst>
              <a:cxn ang="0">
                <a:pos x="wd2" y="hd2"/>
              </a:cxn>
              <a:cxn ang="5400000">
                <a:pos x="wd2" y="hd2"/>
              </a:cxn>
              <a:cxn ang="10800000">
                <a:pos x="wd2" y="hd2"/>
              </a:cxn>
              <a:cxn ang="16200000">
                <a:pos x="wd2" y="hd2"/>
              </a:cxn>
            </a:cxnLst>
            <a:rect l="0" t="0" r="r" b="b"/>
            <a:pathLst>
              <a:path w="21600" h="21600" extrusionOk="0">
                <a:moveTo>
                  <a:pt x="0" y="17679"/>
                </a:moveTo>
                <a:lnTo>
                  <a:pt x="5400" y="17679"/>
                </a:lnTo>
                <a:lnTo>
                  <a:pt x="5400" y="0"/>
                </a:lnTo>
                <a:lnTo>
                  <a:pt x="16200" y="0"/>
                </a:lnTo>
                <a:lnTo>
                  <a:pt x="16200" y="17679"/>
                </a:lnTo>
                <a:lnTo>
                  <a:pt x="21600" y="17679"/>
                </a:lnTo>
                <a:lnTo>
                  <a:pt x="10800" y="21600"/>
                </a:lnTo>
                <a:close/>
              </a:path>
            </a:pathLst>
          </a:cu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8" name="Left Arrow 25"/>
          <p:cNvSpPr/>
          <p:nvPr/>
        </p:nvSpPr>
        <p:spPr>
          <a:xfrm rot="19688370">
            <a:off x="6192260" y="5219441"/>
            <a:ext cx="695485" cy="196584"/>
          </a:xfrm>
          <a:prstGeom prst="leftArrow">
            <a:avLst>
              <a:gd name="adj1" fmla="val 50000"/>
              <a:gd name="adj2" fmla="val 50000"/>
            </a:avLst>
          </a:pr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69" name="Down Arrow 26"/>
          <p:cNvSpPr/>
          <p:nvPr/>
        </p:nvSpPr>
        <p:spPr>
          <a:xfrm>
            <a:off x="7726733" y="1840545"/>
            <a:ext cx="125429" cy="422532"/>
          </a:xfrm>
          <a:custGeom>
            <a:avLst/>
            <a:gdLst/>
            <a:ahLst/>
            <a:cxnLst>
              <a:cxn ang="0">
                <a:pos x="wd2" y="hd2"/>
              </a:cxn>
              <a:cxn ang="5400000">
                <a:pos x="wd2" y="hd2"/>
              </a:cxn>
              <a:cxn ang="10800000">
                <a:pos x="wd2" y="hd2"/>
              </a:cxn>
              <a:cxn ang="16200000">
                <a:pos x="wd2" y="hd2"/>
              </a:cxn>
            </a:cxnLst>
            <a:rect l="0" t="0" r="r" b="b"/>
            <a:pathLst>
              <a:path w="21600" h="21600" extrusionOk="0">
                <a:moveTo>
                  <a:pt x="0" y="18394"/>
                </a:moveTo>
                <a:lnTo>
                  <a:pt x="5400" y="18394"/>
                </a:lnTo>
                <a:lnTo>
                  <a:pt x="5400" y="0"/>
                </a:lnTo>
                <a:lnTo>
                  <a:pt x="16200" y="0"/>
                </a:lnTo>
                <a:lnTo>
                  <a:pt x="16200" y="18394"/>
                </a:lnTo>
                <a:lnTo>
                  <a:pt x="21600" y="18394"/>
                </a:lnTo>
                <a:lnTo>
                  <a:pt x="10800" y="21600"/>
                </a:lnTo>
                <a:close/>
              </a:path>
            </a:pathLst>
          </a:cu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70" name="Left Arrow 27"/>
          <p:cNvSpPr/>
          <p:nvPr/>
        </p:nvSpPr>
        <p:spPr>
          <a:xfrm rot="2657968">
            <a:off x="3852024" y="3212733"/>
            <a:ext cx="1373527" cy="144697"/>
          </a:xfrm>
          <a:prstGeom prst="leftArrow">
            <a:avLst>
              <a:gd name="adj1" fmla="val 50000"/>
              <a:gd name="adj2" fmla="val 50000"/>
            </a:avLst>
          </a:prstGeom>
          <a:solidFill>
            <a:srgbClr val="3075FF"/>
          </a:solidFill>
          <a:ln w="25400">
            <a:solidFill>
              <a:srgbClr val="3075FF"/>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71" name="Left Arrow 30"/>
          <p:cNvSpPr/>
          <p:nvPr/>
        </p:nvSpPr>
        <p:spPr>
          <a:xfrm rot="18966035">
            <a:off x="4113422" y="4349646"/>
            <a:ext cx="1034559" cy="164027"/>
          </a:xfrm>
          <a:prstGeom prst="leftArrow">
            <a:avLst>
              <a:gd name="adj1" fmla="val 50000"/>
              <a:gd name="adj2" fmla="val 50000"/>
            </a:avLst>
          </a:prstGeom>
          <a:solidFill>
            <a:srgbClr val="3075FF"/>
          </a:solidFill>
          <a:ln w="25400">
            <a:solidFill>
              <a:srgbClr val="3075FF"/>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72" name="Left Arrow 31"/>
          <p:cNvSpPr/>
          <p:nvPr/>
        </p:nvSpPr>
        <p:spPr>
          <a:xfrm rot="7760177">
            <a:off x="6422159" y="3334165"/>
            <a:ext cx="882250" cy="154985"/>
          </a:xfrm>
          <a:prstGeom prst="leftArrow">
            <a:avLst>
              <a:gd name="adj1" fmla="val 50000"/>
              <a:gd name="adj2" fmla="val 50000"/>
            </a:avLst>
          </a:prstGeom>
          <a:solidFill>
            <a:srgbClr val="3075FF"/>
          </a:solidFill>
          <a:ln w="25400">
            <a:solidFill>
              <a:srgbClr val="3075FF"/>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73" name="Left Arrow 33"/>
          <p:cNvSpPr/>
          <p:nvPr/>
        </p:nvSpPr>
        <p:spPr>
          <a:xfrm rot="10800000">
            <a:off x="6579974" y="3898624"/>
            <a:ext cx="611021" cy="184754"/>
          </a:xfrm>
          <a:prstGeom prst="leftArrow">
            <a:avLst>
              <a:gd name="adj1" fmla="val 50000"/>
              <a:gd name="adj2" fmla="val 50000"/>
            </a:avLst>
          </a:prstGeom>
          <a:solidFill>
            <a:srgbClr val="3075FF"/>
          </a:solidFill>
          <a:ln w="25400">
            <a:solidFill>
              <a:srgbClr val="3075FF"/>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74" name="Left Arrow 35"/>
          <p:cNvSpPr/>
          <p:nvPr/>
        </p:nvSpPr>
        <p:spPr>
          <a:xfrm rot="3514001">
            <a:off x="5478564" y="3160243"/>
            <a:ext cx="299882" cy="166768"/>
          </a:xfrm>
          <a:prstGeom prst="leftArrow">
            <a:avLst>
              <a:gd name="adj1" fmla="val 49340"/>
              <a:gd name="adj2" fmla="val 50000"/>
            </a:avLst>
          </a:prstGeom>
          <a:solidFill>
            <a:srgbClr val="3075FF"/>
          </a:solidFill>
          <a:ln w="25400">
            <a:solidFill>
              <a:srgbClr val="3075FF"/>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75" name="Left Arrow 36"/>
          <p:cNvSpPr/>
          <p:nvPr/>
        </p:nvSpPr>
        <p:spPr>
          <a:xfrm rot="17747933">
            <a:off x="5443880" y="4653255"/>
            <a:ext cx="577885" cy="145921"/>
          </a:xfrm>
          <a:prstGeom prst="leftArrow">
            <a:avLst>
              <a:gd name="adj1" fmla="val 50000"/>
              <a:gd name="adj2" fmla="val 50000"/>
            </a:avLst>
          </a:prstGeom>
          <a:solidFill>
            <a:srgbClr val="3075FF"/>
          </a:solidFill>
          <a:ln w="25400">
            <a:solidFill>
              <a:srgbClr val="3075FF"/>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
        <p:nvSpPr>
          <p:cNvPr id="376" name="Left Arrow 37"/>
          <p:cNvSpPr/>
          <p:nvPr/>
        </p:nvSpPr>
        <p:spPr>
          <a:xfrm rot="12976430">
            <a:off x="6435028" y="4480766"/>
            <a:ext cx="554082" cy="178750"/>
          </a:xfrm>
          <a:prstGeom prst="leftArrow">
            <a:avLst>
              <a:gd name="adj1" fmla="val 50000"/>
              <a:gd name="adj2" fmla="val 50000"/>
            </a:avLst>
          </a:prstGeom>
          <a:solidFill>
            <a:srgbClr val="3075FF"/>
          </a:solidFill>
          <a:ln w="25400">
            <a:solidFill>
              <a:srgbClr val="3075FF"/>
            </a:solidFill>
          </a:ln>
        </p:spPr>
        <p:txBody>
          <a:bodyPr lIns="50800" tIns="50800" rIns="50800" bIns="50800" anchor="ctr"/>
          <a:lstStyle/>
          <a:p>
            <a:pPr algn="ctr" defTabSz="914400">
              <a:lnSpc>
                <a:spcPct val="100000"/>
              </a:lnSpc>
              <a:spcBef>
                <a:spcPts val="0"/>
              </a:spcBef>
              <a:defRPr sz="1800">
                <a:solidFill>
                  <a:srgbClr val="FFFFFF"/>
                </a:solidFill>
                <a:latin typeface="Arial"/>
                <a:ea typeface="Arial"/>
                <a:cs typeface="Arial"/>
                <a:sym typeface="Aria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370"/>
                                        </p:tgtEl>
                                        <p:attrNameLst>
                                          <p:attrName>style.visibility</p:attrName>
                                        </p:attrNameLst>
                                      </p:cBhvr>
                                      <p:to>
                                        <p:strVal val="visible"/>
                                      </p:to>
                                    </p:set>
                                    <p:animEffect transition="in" filter="wipe(down)">
                                      <p:cBhvr>
                                        <p:cTn id="7" dur="500"/>
                                        <p:tgtEl>
                                          <p:spTgt spid="3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374"/>
                                        </p:tgtEl>
                                        <p:attrNameLst>
                                          <p:attrName>style.visibility</p:attrName>
                                        </p:attrNameLst>
                                      </p:cBhvr>
                                      <p:to>
                                        <p:strVal val="visible"/>
                                      </p:to>
                                    </p:set>
                                    <p:animEffect transition="in" filter="wipe(down)">
                                      <p:cBhvr>
                                        <p:cTn id="12" dur="500"/>
                                        <p:tgtEl>
                                          <p:spTgt spid="3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p:tmAbs val="0"/>
                                  </p:iterate>
                                  <p:childTnLst>
                                    <p:set>
                                      <p:cBhvr>
                                        <p:cTn id="16" fill="hold"/>
                                        <p:tgtEl>
                                          <p:spTgt spid="372"/>
                                        </p:tgtEl>
                                        <p:attrNameLst>
                                          <p:attrName>style.visibility</p:attrName>
                                        </p:attrNameLst>
                                      </p:cBhvr>
                                      <p:to>
                                        <p:strVal val="visible"/>
                                      </p:to>
                                    </p:set>
                                    <p:animEffect transition="in" filter="wipe(down)">
                                      <p:cBhvr>
                                        <p:cTn id="17" dur="500"/>
                                        <p:tgtEl>
                                          <p:spTgt spid="3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p:tmAbs val="0"/>
                                  </p:iterate>
                                  <p:childTnLst>
                                    <p:set>
                                      <p:cBhvr>
                                        <p:cTn id="21" fill="hold"/>
                                        <p:tgtEl>
                                          <p:spTgt spid="373"/>
                                        </p:tgtEl>
                                        <p:attrNameLst>
                                          <p:attrName>style.visibility</p:attrName>
                                        </p:attrNameLst>
                                      </p:cBhvr>
                                      <p:to>
                                        <p:strVal val="visible"/>
                                      </p:to>
                                    </p:set>
                                    <p:animEffect transition="in" filter="wipe(down)">
                                      <p:cBhvr>
                                        <p:cTn id="22" dur="500"/>
                                        <p:tgtEl>
                                          <p:spTgt spid="3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iterate>
                                    <p:tmAbs val="0"/>
                                  </p:iterate>
                                  <p:childTnLst>
                                    <p:set>
                                      <p:cBhvr>
                                        <p:cTn id="26" fill="hold"/>
                                        <p:tgtEl>
                                          <p:spTgt spid="376"/>
                                        </p:tgtEl>
                                        <p:attrNameLst>
                                          <p:attrName>style.visibility</p:attrName>
                                        </p:attrNameLst>
                                      </p:cBhvr>
                                      <p:to>
                                        <p:strVal val="visible"/>
                                      </p:to>
                                    </p:set>
                                    <p:animEffect transition="in" filter="wipe(down)">
                                      <p:cBhvr>
                                        <p:cTn id="27" dur="500"/>
                                        <p:tgtEl>
                                          <p:spTgt spid="3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p:tmAbs val="0"/>
                                  </p:iterate>
                                  <p:childTnLst>
                                    <p:set>
                                      <p:cBhvr>
                                        <p:cTn id="31" fill="hold"/>
                                        <p:tgtEl>
                                          <p:spTgt spid="375"/>
                                        </p:tgtEl>
                                        <p:attrNameLst>
                                          <p:attrName>style.visibility</p:attrName>
                                        </p:attrNameLst>
                                      </p:cBhvr>
                                      <p:to>
                                        <p:strVal val="visible"/>
                                      </p:to>
                                    </p:set>
                                    <p:animEffect transition="in" filter="wipe(up)">
                                      <p:cBhvr>
                                        <p:cTn id="32" dur="500"/>
                                        <p:tgtEl>
                                          <p:spTgt spid="3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p:tmAbs val="0"/>
                                  </p:iterate>
                                  <p:childTnLst>
                                    <p:set>
                                      <p:cBhvr>
                                        <p:cTn id="36" fill="hold"/>
                                        <p:tgtEl>
                                          <p:spTgt spid="371"/>
                                        </p:tgtEl>
                                        <p:attrNameLst>
                                          <p:attrName>style.visibility</p:attrName>
                                        </p:attrNameLst>
                                      </p:cBhvr>
                                      <p:to>
                                        <p:strVal val="visible"/>
                                      </p:to>
                                    </p:set>
                                    <p:animEffect transition="in" filter="wipe(up)">
                                      <p:cBhvr>
                                        <p:cTn id="37"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advAuto="0"/>
      <p:bldP spid="371" grpId="0" animBg="1" advAuto="0"/>
      <p:bldP spid="372" grpId="0" animBg="1" advAuto="0"/>
      <p:bldP spid="373" grpId="0" animBg="1" advAuto="0"/>
      <p:bldP spid="374" grpId="0" animBg="1" advAuto="0"/>
      <p:bldP spid="375" grpId="0" animBg="1" advAuto="0"/>
      <p:bldP spid="37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428" name="Group 9"/>
          <p:cNvGrpSpPr/>
          <p:nvPr/>
        </p:nvGrpSpPr>
        <p:grpSpPr>
          <a:xfrm>
            <a:off x="2212927" y="1747714"/>
            <a:ext cx="7329897" cy="4432320"/>
            <a:chOff x="-810985" y="-1"/>
            <a:chExt cx="7329895" cy="4432319"/>
          </a:xfrm>
        </p:grpSpPr>
        <p:grpSp>
          <p:nvGrpSpPr>
            <p:cNvPr id="417" name="Diagram 10"/>
            <p:cNvGrpSpPr/>
            <p:nvPr/>
          </p:nvGrpSpPr>
          <p:grpSpPr>
            <a:xfrm>
              <a:off x="66881" y="725910"/>
              <a:ext cx="6192334" cy="3046570"/>
              <a:chOff x="-271721" y="10886"/>
              <a:chExt cx="6192333" cy="3046568"/>
            </a:xfrm>
          </p:grpSpPr>
          <p:sp>
            <p:nvSpPr>
              <p:cNvPr id="404" name="Shape"/>
              <p:cNvSpPr/>
              <p:nvPr/>
            </p:nvSpPr>
            <p:spPr>
              <a:xfrm>
                <a:off x="1074160" y="137595"/>
                <a:ext cx="3618062" cy="2919859"/>
              </a:xfrm>
              <a:custGeom>
                <a:avLst/>
                <a:gdLst/>
                <a:ahLst/>
                <a:cxnLst>
                  <a:cxn ang="0">
                    <a:pos x="wd2" y="hd2"/>
                  </a:cxn>
                  <a:cxn ang="5400000">
                    <a:pos x="wd2" y="hd2"/>
                  </a:cxn>
                  <a:cxn ang="10800000">
                    <a:pos x="wd2" y="hd2"/>
                  </a:cxn>
                  <a:cxn ang="16200000">
                    <a:pos x="wd2" y="hd2"/>
                  </a:cxn>
                </a:cxnLst>
                <a:rect l="0" t="0" r="r" b="b"/>
                <a:pathLst>
                  <a:path w="18932" h="20106" extrusionOk="0">
                    <a:moveTo>
                      <a:pt x="13655" y="0"/>
                    </a:moveTo>
                    <a:lnTo>
                      <a:pt x="13655" y="0"/>
                    </a:lnTo>
                    <a:cubicBezTo>
                      <a:pt x="18342" y="2591"/>
                      <a:pt x="20266" y="8946"/>
                      <a:pt x="17953" y="14196"/>
                    </a:cubicBezTo>
                    <a:cubicBezTo>
                      <a:pt x="15639" y="19445"/>
                      <a:pt x="9964" y="21600"/>
                      <a:pt x="5277" y="19009"/>
                    </a:cubicBezTo>
                    <a:cubicBezTo>
                      <a:pt x="590" y="16418"/>
                      <a:pt x="-1334" y="10063"/>
                      <a:pt x="979" y="4814"/>
                    </a:cubicBezTo>
                    <a:cubicBezTo>
                      <a:pt x="1292" y="4104"/>
                      <a:pt x="1674" y="3437"/>
                      <a:pt x="2119" y="2823"/>
                    </a:cubicBezTo>
                    <a:lnTo>
                      <a:pt x="1788" y="2470"/>
                    </a:lnTo>
                    <a:lnTo>
                      <a:pt x="2920" y="2530"/>
                    </a:lnTo>
                    <a:lnTo>
                      <a:pt x="3066" y="3831"/>
                    </a:lnTo>
                    <a:lnTo>
                      <a:pt x="2735" y="3478"/>
                    </a:lnTo>
                    <a:lnTo>
                      <a:pt x="2735" y="3478"/>
                    </a:lnTo>
                    <a:cubicBezTo>
                      <a:pt x="-285" y="7575"/>
                      <a:pt x="280" y="13594"/>
                      <a:pt x="3998" y="16923"/>
                    </a:cubicBezTo>
                    <a:cubicBezTo>
                      <a:pt x="7715" y="20251"/>
                      <a:pt x="13177" y="19628"/>
                      <a:pt x="16197" y="15531"/>
                    </a:cubicBezTo>
                    <a:cubicBezTo>
                      <a:pt x="19217" y="11434"/>
                      <a:pt x="18652" y="5415"/>
                      <a:pt x="14934" y="2087"/>
                    </a:cubicBezTo>
                    <a:cubicBezTo>
                      <a:pt x="14417" y="1624"/>
                      <a:pt x="13854" y="1228"/>
                      <a:pt x="13255" y="908"/>
                    </a:cubicBezTo>
                    <a:close/>
                  </a:path>
                </a:pathLst>
              </a:custGeom>
              <a:solidFill>
                <a:srgbClr val="CACBD1"/>
              </a:solidFill>
              <a:ln w="12700" cap="flat">
                <a:noFill/>
                <a:miter lim="400000"/>
              </a:ln>
              <a:effectLst/>
            </p:spPr>
            <p:txBody>
              <a:bodyPr wrap="square" lIns="50800" tIns="50800" rIns="50800" bIns="50800" numCol="1" anchor="t">
                <a:noAutofit/>
              </a:bodyPr>
              <a:lstStyle/>
              <a:p>
                <a:endParaRPr/>
              </a:p>
            </p:txBody>
          </p:sp>
          <p:grpSp>
            <p:nvGrpSpPr>
              <p:cNvPr id="407" name="Group"/>
              <p:cNvGrpSpPr/>
              <p:nvPr/>
            </p:nvGrpSpPr>
            <p:grpSpPr>
              <a:xfrm>
                <a:off x="1636652" y="10886"/>
                <a:ext cx="2067325" cy="1017087"/>
                <a:chOff x="-201386" y="10886"/>
                <a:chExt cx="2067323" cy="1017086"/>
              </a:xfrm>
            </p:grpSpPr>
            <p:sp>
              <p:nvSpPr>
                <p:cNvPr id="405" name="Rounded Rectangle"/>
                <p:cNvSpPr/>
                <p:nvPr/>
              </p:nvSpPr>
              <p:spPr>
                <a:xfrm>
                  <a:off x="-201386" y="10886"/>
                  <a:ext cx="2067323" cy="1017086"/>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622300">
                    <a:spcBef>
                      <a:spcPts val="1000"/>
                    </a:spcBef>
                  </a:pPr>
                  <a:endParaRPr/>
                </a:p>
              </p:txBody>
            </p:sp>
            <p:sp>
              <p:nvSpPr>
                <p:cNvPr id="406" name="Review of results by faculty including alignment with student outcomes"/>
                <p:cNvSpPr txBox="1"/>
                <p:nvPr/>
              </p:nvSpPr>
              <p:spPr>
                <a:xfrm>
                  <a:off x="-142928" y="104773"/>
                  <a:ext cx="1972179" cy="9055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3339" tIns="53339" rIns="53339" bIns="53339" numCol="1" anchor="ctr">
                  <a:spAutoFit/>
                </a:bodyPr>
                <a:lstStyle>
                  <a:lvl1pPr algn="ctr" defTabSz="622300">
                    <a:spcBef>
                      <a:spcPts val="500"/>
                    </a:spcBef>
                    <a:defRPr sz="1400">
                      <a:solidFill>
                        <a:srgbClr val="292929"/>
                      </a:solidFill>
                      <a:latin typeface="Verdana"/>
                      <a:ea typeface="Verdana"/>
                      <a:cs typeface="Verdana"/>
                      <a:sym typeface="Verdana"/>
                    </a:defRPr>
                  </a:lvl1pPr>
                </a:lstStyle>
                <a:p>
                  <a:r>
                    <a:rPr dirty="0"/>
                    <a:t>Review of results by faculty including alignment with student outcomes</a:t>
                  </a:r>
                </a:p>
              </p:txBody>
            </p:sp>
          </p:grpSp>
          <p:grpSp>
            <p:nvGrpSpPr>
              <p:cNvPr id="410" name="Group"/>
              <p:cNvGrpSpPr/>
              <p:nvPr/>
            </p:nvGrpSpPr>
            <p:grpSpPr>
              <a:xfrm>
                <a:off x="3971556" y="1045091"/>
                <a:ext cx="1949056" cy="1017088"/>
                <a:chOff x="177209" y="-82698"/>
                <a:chExt cx="1949055" cy="1017086"/>
              </a:xfrm>
            </p:grpSpPr>
            <p:sp>
              <p:nvSpPr>
                <p:cNvPr id="408" name="Rounded Rectangle"/>
                <p:cNvSpPr/>
                <p:nvPr/>
              </p:nvSpPr>
              <p:spPr>
                <a:xfrm>
                  <a:off x="177209" y="-82698"/>
                  <a:ext cx="1949055" cy="1017086"/>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666750">
                    <a:spcBef>
                      <a:spcPts val="1000"/>
                    </a:spcBef>
                  </a:pPr>
                  <a:endParaRPr/>
                </a:p>
              </p:txBody>
            </p:sp>
            <p:sp>
              <p:nvSpPr>
                <p:cNvPr id="409" name="Recommended Program Educational Objectives"/>
                <p:cNvSpPr txBox="1"/>
                <p:nvPr/>
              </p:nvSpPr>
              <p:spPr>
                <a:xfrm>
                  <a:off x="224781" y="-54216"/>
                  <a:ext cx="1853910" cy="96012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7150" tIns="57150" rIns="57150" bIns="57150" numCol="1" anchor="ctr">
                  <a:spAutoFit/>
                </a:bodyPr>
                <a:lstStyle>
                  <a:lvl1pPr algn="ctr" defTabSz="666750">
                    <a:spcBef>
                      <a:spcPts val="600"/>
                    </a:spcBef>
                    <a:defRPr sz="1500">
                      <a:solidFill>
                        <a:srgbClr val="292929"/>
                      </a:solidFill>
                      <a:latin typeface="Verdana"/>
                      <a:ea typeface="Verdana"/>
                      <a:cs typeface="Verdana"/>
                      <a:sym typeface="Verdana"/>
                    </a:defRPr>
                  </a:lvl1pPr>
                </a:lstStyle>
                <a:p>
                  <a:r>
                    <a:rPr dirty="0"/>
                    <a:t>Recommended Program Educational Objectives</a:t>
                  </a:r>
                </a:p>
              </p:txBody>
            </p:sp>
          </p:grpSp>
          <p:grpSp>
            <p:nvGrpSpPr>
              <p:cNvPr id="413" name="Group"/>
              <p:cNvGrpSpPr/>
              <p:nvPr/>
            </p:nvGrpSpPr>
            <p:grpSpPr>
              <a:xfrm>
                <a:off x="1660894" y="1996957"/>
                <a:ext cx="1949056" cy="1017087"/>
                <a:chOff x="-236279" y="-330789"/>
                <a:chExt cx="1949055" cy="1017086"/>
              </a:xfrm>
            </p:grpSpPr>
            <p:sp>
              <p:nvSpPr>
                <p:cNvPr id="411" name="Rounded Rectangle"/>
                <p:cNvSpPr/>
                <p:nvPr/>
              </p:nvSpPr>
              <p:spPr>
                <a:xfrm>
                  <a:off x="-236279" y="-330789"/>
                  <a:ext cx="1949055" cy="1017086"/>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755650">
                    <a:spcBef>
                      <a:spcPts val="1000"/>
                    </a:spcBef>
                  </a:pPr>
                  <a:endParaRPr/>
                </a:p>
              </p:txBody>
            </p:sp>
            <p:sp>
              <p:nvSpPr>
                <p:cNvPr id="412" name="Reviewed by Constituents"/>
                <p:cNvSpPr txBox="1"/>
                <p:nvPr/>
              </p:nvSpPr>
              <p:spPr>
                <a:xfrm>
                  <a:off x="-141451" y="-193546"/>
                  <a:ext cx="1853910" cy="63627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4769" tIns="64769" rIns="64769" bIns="64769" numCol="1" anchor="ctr">
                  <a:spAutoFit/>
                </a:bodyPr>
                <a:lstStyle>
                  <a:lvl1pPr algn="ctr" defTabSz="755650">
                    <a:spcBef>
                      <a:spcPts val="700"/>
                    </a:spcBef>
                    <a:defRPr sz="1700">
                      <a:solidFill>
                        <a:srgbClr val="292929"/>
                      </a:solidFill>
                      <a:latin typeface="Verdana"/>
                      <a:ea typeface="Verdana"/>
                      <a:cs typeface="Verdana"/>
                      <a:sym typeface="Verdana"/>
                    </a:defRPr>
                  </a:lvl1pPr>
                </a:lstStyle>
                <a:p>
                  <a:r>
                    <a:rPr dirty="0"/>
                    <a:t>Reviewed by Constituents</a:t>
                  </a:r>
                </a:p>
              </p:txBody>
            </p:sp>
          </p:grpSp>
          <p:grpSp>
            <p:nvGrpSpPr>
              <p:cNvPr id="416" name="Group"/>
              <p:cNvGrpSpPr/>
              <p:nvPr/>
            </p:nvGrpSpPr>
            <p:grpSpPr>
              <a:xfrm>
                <a:off x="-271721" y="986004"/>
                <a:ext cx="1949056" cy="1017088"/>
                <a:chOff x="-271721" y="-141767"/>
                <a:chExt cx="1949055" cy="1017086"/>
              </a:xfrm>
            </p:grpSpPr>
            <p:sp>
              <p:nvSpPr>
                <p:cNvPr id="414" name="Rounded Rectangle"/>
                <p:cNvSpPr/>
                <p:nvPr/>
              </p:nvSpPr>
              <p:spPr>
                <a:xfrm>
                  <a:off x="-271721" y="-141767"/>
                  <a:ext cx="1949055" cy="1017086"/>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755650">
                    <a:spcBef>
                      <a:spcPts val="1000"/>
                    </a:spcBef>
                  </a:pPr>
                  <a:endParaRPr/>
                </a:p>
              </p:txBody>
            </p:sp>
            <p:sp>
              <p:nvSpPr>
                <p:cNvPr id="415" name="Recommended Changes"/>
                <p:cNvSpPr txBox="1"/>
                <p:nvPr/>
              </p:nvSpPr>
              <p:spPr>
                <a:xfrm>
                  <a:off x="-224149" y="48640"/>
                  <a:ext cx="1853910" cy="63627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4769" tIns="64769" rIns="64769" bIns="64769" numCol="1" anchor="ctr">
                  <a:spAutoFit/>
                </a:bodyPr>
                <a:lstStyle>
                  <a:lvl1pPr algn="ctr" defTabSz="755650">
                    <a:spcBef>
                      <a:spcPts val="700"/>
                    </a:spcBef>
                    <a:defRPr sz="1700">
                      <a:solidFill>
                        <a:srgbClr val="292929"/>
                      </a:solidFill>
                      <a:latin typeface="Verdana"/>
                      <a:ea typeface="Verdana"/>
                      <a:cs typeface="Verdana"/>
                      <a:sym typeface="Verdana"/>
                    </a:defRPr>
                  </a:lvl1pPr>
                </a:lstStyle>
                <a:p>
                  <a:r>
                    <a:rPr dirty="0"/>
                    <a:t>Recommended Changes</a:t>
                  </a:r>
                </a:p>
              </p:txBody>
            </p:sp>
          </p:grpSp>
        </p:grpSp>
        <p:grpSp>
          <p:nvGrpSpPr>
            <p:cNvPr id="420" name="Flowchart: Alternate Process 11"/>
            <p:cNvGrpSpPr/>
            <p:nvPr/>
          </p:nvGrpSpPr>
          <p:grpSpPr>
            <a:xfrm>
              <a:off x="1541585" y="-1"/>
              <a:ext cx="2843991" cy="401109"/>
              <a:chOff x="-1" y="-1"/>
              <a:chExt cx="2843989" cy="401108"/>
            </a:xfrm>
          </p:grpSpPr>
          <p:sp>
            <p:nvSpPr>
              <p:cNvPr id="418" name="Shape"/>
              <p:cNvSpPr/>
              <p:nvPr/>
            </p:nvSpPr>
            <p:spPr>
              <a:xfrm>
                <a:off x="-1" y="-1"/>
                <a:ext cx="2843989" cy="40110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27" y="0"/>
                      <a:pt x="508" y="0"/>
                    </a:cubicBezTo>
                    <a:lnTo>
                      <a:pt x="21092" y="0"/>
                    </a:lnTo>
                    <a:cubicBezTo>
                      <a:pt x="21373" y="0"/>
                      <a:pt x="21600" y="1612"/>
                      <a:pt x="21600" y="3600"/>
                    </a:cubicBezTo>
                    <a:lnTo>
                      <a:pt x="21600" y="18000"/>
                    </a:lnTo>
                    <a:cubicBezTo>
                      <a:pt x="21600" y="19988"/>
                      <a:pt x="21373" y="21600"/>
                      <a:pt x="21092" y="21600"/>
                    </a:cubicBezTo>
                    <a:lnTo>
                      <a:pt x="508" y="21600"/>
                    </a:lnTo>
                    <a:cubicBezTo>
                      <a:pt x="227"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419" name="Input from Constituents"/>
              <p:cNvSpPr txBox="1"/>
              <p:nvPr/>
            </p:nvSpPr>
            <p:spPr>
              <a:xfrm>
                <a:off x="83908" y="34183"/>
                <a:ext cx="267617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rPr dirty="0"/>
                  <a:t>Input from Constituents</a:t>
                </a:r>
              </a:p>
            </p:txBody>
          </p:sp>
        </p:grpSp>
        <p:grpSp>
          <p:nvGrpSpPr>
            <p:cNvPr id="423" name="Flowchart: Alternate Process 12"/>
            <p:cNvGrpSpPr/>
            <p:nvPr/>
          </p:nvGrpSpPr>
          <p:grpSpPr>
            <a:xfrm>
              <a:off x="1145680" y="4031209"/>
              <a:ext cx="3766364" cy="401109"/>
              <a:chOff x="0" y="-1"/>
              <a:chExt cx="3766362" cy="401108"/>
            </a:xfrm>
          </p:grpSpPr>
          <p:sp>
            <p:nvSpPr>
              <p:cNvPr id="421" name="Shape"/>
              <p:cNvSpPr/>
              <p:nvPr/>
            </p:nvSpPr>
            <p:spPr>
              <a:xfrm>
                <a:off x="0" y="-1"/>
                <a:ext cx="3766362" cy="40110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172" y="0"/>
                      <a:pt x="383" y="0"/>
                    </a:cubicBezTo>
                    <a:lnTo>
                      <a:pt x="21217" y="0"/>
                    </a:lnTo>
                    <a:cubicBezTo>
                      <a:pt x="21428" y="0"/>
                      <a:pt x="21600" y="1612"/>
                      <a:pt x="21600" y="3600"/>
                    </a:cubicBezTo>
                    <a:lnTo>
                      <a:pt x="21600" y="18000"/>
                    </a:lnTo>
                    <a:cubicBezTo>
                      <a:pt x="21600" y="19988"/>
                      <a:pt x="21428" y="21600"/>
                      <a:pt x="21217" y="21600"/>
                    </a:cubicBezTo>
                    <a:lnTo>
                      <a:pt x="383" y="21600"/>
                    </a:lnTo>
                    <a:cubicBezTo>
                      <a:pt x="172" y="21600"/>
                      <a:pt x="0" y="19988"/>
                      <a:pt x="0" y="18000"/>
                    </a:cubicBez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422" name="Program Educational Objectives"/>
              <p:cNvSpPr txBox="1"/>
              <p:nvPr/>
            </p:nvSpPr>
            <p:spPr>
              <a:xfrm>
                <a:off x="83908" y="34183"/>
                <a:ext cx="3598547"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Program Educational Objectives</a:t>
                </a:r>
              </a:p>
            </p:txBody>
          </p:sp>
        </p:grpSp>
        <p:sp>
          <p:nvSpPr>
            <p:cNvPr id="424" name="Down Arrow 4"/>
            <p:cNvSpPr/>
            <p:nvPr/>
          </p:nvSpPr>
          <p:spPr>
            <a:xfrm>
              <a:off x="2886716" y="401106"/>
              <a:ext cx="153730" cy="313383"/>
            </a:xfrm>
            <a:custGeom>
              <a:avLst/>
              <a:gdLst/>
              <a:ahLst/>
              <a:cxnLst>
                <a:cxn ang="0">
                  <a:pos x="wd2" y="hd2"/>
                </a:cxn>
                <a:cxn ang="5400000">
                  <a:pos x="wd2" y="hd2"/>
                </a:cxn>
                <a:cxn ang="10800000">
                  <a:pos x="wd2" y="hd2"/>
                </a:cxn>
                <a:cxn ang="16200000">
                  <a:pos x="wd2" y="hd2"/>
                </a:cxn>
              </a:cxnLst>
              <a:rect l="0" t="0" r="r" b="b"/>
              <a:pathLst>
                <a:path w="21600" h="21600" extrusionOk="0">
                  <a:moveTo>
                    <a:pt x="0" y="16302"/>
                  </a:moveTo>
                  <a:lnTo>
                    <a:pt x="5400" y="16302"/>
                  </a:lnTo>
                  <a:lnTo>
                    <a:pt x="5400" y="0"/>
                  </a:lnTo>
                  <a:lnTo>
                    <a:pt x="16200" y="0"/>
                  </a:lnTo>
                  <a:lnTo>
                    <a:pt x="16200" y="16302"/>
                  </a:lnTo>
                  <a:lnTo>
                    <a:pt x="21600" y="16302"/>
                  </a:lnTo>
                  <a:lnTo>
                    <a:pt x="10800" y="21600"/>
                  </a:lnTo>
                  <a:close/>
                </a:path>
              </a:pathLst>
            </a:cu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600">
                  <a:solidFill>
                    <a:srgbClr val="FFFFFF"/>
                  </a:solidFill>
                  <a:latin typeface="Verdana"/>
                  <a:ea typeface="Verdana"/>
                  <a:cs typeface="Verdana"/>
                  <a:sym typeface="Verdana"/>
                </a:defRPr>
              </a:pPr>
              <a:endParaRPr/>
            </a:p>
          </p:txBody>
        </p:sp>
        <p:sp>
          <p:nvSpPr>
            <p:cNvPr id="425" name="Down Arrow 9"/>
            <p:cNvSpPr/>
            <p:nvPr/>
          </p:nvSpPr>
          <p:spPr>
            <a:xfrm>
              <a:off x="2928613" y="3714879"/>
              <a:ext cx="153730" cy="313383"/>
            </a:xfrm>
            <a:custGeom>
              <a:avLst/>
              <a:gdLst/>
              <a:ahLst/>
              <a:cxnLst>
                <a:cxn ang="0">
                  <a:pos x="wd2" y="hd2"/>
                </a:cxn>
                <a:cxn ang="5400000">
                  <a:pos x="wd2" y="hd2"/>
                </a:cxn>
                <a:cxn ang="10800000">
                  <a:pos x="wd2" y="hd2"/>
                </a:cxn>
                <a:cxn ang="16200000">
                  <a:pos x="wd2" y="hd2"/>
                </a:cxn>
              </a:cxnLst>
              <a:rect l="0" t="0" r="r" b="b"/>
              <a:pathLst>
                <a:path w="21600" h="21600" extrusionOk="0">
                  <a:moveTo>
                    <a:pt x="0" y="16302"/>
                  </a:moveTo>
                  <a:lnTo>
                    <a:pt x="5400" y="16302"/>
                  </a:lnTo>
                  <a:lnTo>
                    <a:pt x="5400" y="0"/>
                  </a:lnTo>
                  <a:lnTo>
                    <a:pt x="16200" y="0"/>
                  </a:lnTo>
                  <a:lnTo>
                    <a:pt x="16200" y="16302"/>
                  </a:lnTo>
                  <a:lnTo>
                    <a:pt x="21600" y="16302"/>
                  </a:lnTo>
                  <a:lnTo>
                    <a:pt x="10800" y="21600"/>
                  </a:lnTo>
                  <a:close/>
                </a:path>
              </a:pathLst>
            </a:cu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600">
                  <a:solidFill>
                    <a:srgbClr val="FFFFFF"/>
                  </a:solidFill>
                  <a:latin typeface="Verdana"/>
                  <a:ea typeface="Verdana"/>
                  <a:cs typeface="Verdana"/>
                  <a:sym typeface="Verdana"/>
                </a:defRPr>
              </a:pPr>
              <a:endParaRPr/>
            </a:p>
          </p:txBody>
        </p:sp>
        <p:sp>
          <p:nvSpPr>
            <p:cNvPr id="426" name="TextBox 15"/>
            <p:cNvSpPr txBox="1"/>
            <p:nvPr/>
          </p:nvSpPr>
          <p:spPr>
            <a:xfrm>
              <a:off x="4073820" y="3555304"/>
              <a:ext cx="2445090" cy="36933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0"/>
                </a:spcBef>
                <a:defRPr sz="1400">
                  <a:solidFill>
                    <a:srgbClr val="292929"/>
                  </a:solidFill>
                  <a:latin typeface="Verdana"/>
                  <a:ea typeface="Verdana"/>
                  <a:cs typeface="Verdana"/>
                  <a:sym typeface="Verdana"/>
                </a:defRPr>
              </a:lvl1pPr>
            </a:lstStyle>
            <a:p>
              <a:r>
                <a:rPr sz="1800"/>
                <a:t>No further changes</a:t>
              </a:r>
              <a:endParaRPr lang="en-US" sz="1800"/>
            </a:p>
          </p:txBody>
        </p:sp>
        <p:sp>
          <p:nvSpPr>
            <p:cNvPr id="427" name="TextBox 16"/>
            <p:cNvSpPr txBox="1"/>
            <p:nvPr/>
          </p:nvSpPr>
          <p:spPr>
            <a:xfrm>
              <a:off x="-810985" y="2981497"/>
              <a:ext cx="2419332" cy="64632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0"/>
                </a:spcBef>
                <a:defRPr sz="1400">
                  <a:solidFill>
                    <a:srgbClr val="292929"/>
                  </a:solidFill>
                  <a:latin typeface="Verdana"/>
                  <a:ea typeface="Verdana"/>
                  <a:cs typeface="Verdana"/>
                  <a:sym typeface="Verdana"/>
                </a:defRPr>
              </a:lvl1pPr>
            </a:lstStyle>
            <a:p>
              <a:pPr algn="r"/>
              <a:r>
                <a:rPr sz="1800" dirty="0"/>
                <a:t>Additional changes recommended</a:t>
              </a:r>
              <a:endParaRPr lang="en-US" sz="1800" dirty="0"/>
            </a:p>
          </p:txBody>
        </p:sp>
      </p:grpSp>
      <p:sp>
        <p:nvSpPr>
          <p:cNvPr id="429" name="Rectangle 3"/>
          <p:cNvSpPr txBox="1"/>
          <p:nvPr/>
        </p:nvSpPr>
        <p:spPr>
          <a:xfrm>
            <a:off x="2830949" y="1127929"/>
            <a:ext cx="6524352"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gn="ctr" defTabSz="914400">
              <a:lnSpc>
                <a:spcPct val="100000"/>
              </a:lnSpc>
              <a:spcBef>
                <a:spcPts val="500"/>
              </a:spcBef>
              <a:defRPr>
                <a:solidFill>
                  <a:srgbClr val="292929"/>
                </a:solidFill>
                <a:latin typeface="Verdana"/>
                <a:ea typeface="Verdana"/>
                <a:cs typeface="Verdana"/>
                <a:sym typeface="Verdana"/>
              </a:defRPr>
            </a:lvl1pPr>
          </a:lstStyle>
          <a:p>
            <a:r>
              <a:t>Reviewing and Revising PEOs</a:t>
            </a:r>
            <a:endParaRPr sz="3200"/>
          </a:p>
        </p:txBody>
      </p:sp>
      <p:sp>
        <p:nvSpPr>
          <p:cNvPr id="430" name="Rectangle 2"/>
          <p:cNvSpPr txBox="1"/>
          <p:nvPr/>
        </p:nvSpPr>
        <p:spPr>
          <a:xfrm>
            <a:off x="744218" y="46569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pic>
        <p:nvPicPr>
          <p:cNvPr id="431"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70"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471" name="Flowchart: Extract 25"/>
          <p:cNvSpPr/>
          <p:nvPr/>
        </p:nvSpPr>
        <p:spPr>
          <a:xfrm rot="16200000">
            <a:off x="4084022" y="902762"/>
            <a:ext cx="4489625" cy="6121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gradFill>
            <a:gsLst>
              <a:gs pos="0">
                <a:srgbClr val="B1B3CD"/>
              </a:gs>
              <a:gs pos="35000">
                <a:srgbClr val="C8CADB"/>
              </a:gs>
              <a:gs pos="100000">
                <a:srgbClr val="EAEBF2"/>
              </a:gs>
            </a:gsLst>
            <a:lin ang="16200000"/>
          </a:gradFill>
          <a:ln>
            <a:solidFill>
              <a:srgbClr val="001F5E"/>
            </a:solidFill>
          </a:ln>
          <a:effectLst>
            <a:outerShdw blurRad="38100" dist="20000" dir="5400000" rotWithShape="0">
              <a:srgbClr val="000000">
                <a:alpha val="38000"/>
              </a:srgbClr>
            </a:outerShdw>
          </a:effectLst>
        </p:spPr>
        <p:txBody>
          <a:bodyPr lIns="50800" tIns="50800" rIns="50800" bIns="50800" anchor="ctr"/>
          <a:lstStyle/>
          <a:p>
            <a:pPr algn="ctr" defTabSz="914400">
              <a:lnSpc>
                <a:spcPct val="100000"/>
              </a:lnSpc>
              <a:spcBef>
                <a:spcPts val="0"/>
              </a:spcBef>
              <a:defRPr sz="1800">
                <a:solidFill>
                  <a:srgbClr val="292929"/>
                </a:solidFill>
                <a:latin typeface="Arial"/>
                <a:ea typeface="Arial"/>
                <a:cs typeface="Arial"/>
                <a:sym typeface="Arial"/>
              </a:defRPr>
            </a:pPr>
            <a:endParaRPr/>
          </a:p>
        </p:txBody>
      </p:sp>
      <p:sp>
        <p:nvSpPr>
          <p:cNvPr id="472" name="Rectangle 3"/>
          <p:cNvSpPr txBox="1"/>
          <p:nvPr/>
        </p:nvSpPr>
        <p:spPr>
          <a:xfrm>
            <a:off x="3263605" y="1104264"/>
            <a:ext cx="6518911" cy="10138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rPr dirty="0"/>
              <a:t>Program Assessment</a:t>
            </a:r>
            <a:endParaRPr sz="3200" dirty="0"/>
          </a:p>
        </p:txBody>
      </p:sp>
      <p:sp>
        <p:nvSpPr>
          <p:cNvPr id="473" name="TextBox 27"/>
          <p:cNvSpPr txBox="1"/>
          <p:nvPr/>
        </p:nvSpPr>
        <p:spPr>
          <a:xfrm>
            <a:off x="3154127" y="2487122"/>
            <a:ext cx="2123228" cy="929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Program Educational Objectives</a:t>
            </a:r>
          </a:p>
        </p:txBody>
      </p:sp>
      <p:sp>
        <p:nvSpPr>
          <p:cNvPr id="474" name="TextBox 28"/>
          <p:cNvSpPr txBox="1"/>
          <p:nvPr/>
        </p:nvSpPr>
        <p:spPr>
          <a:xfrm>
            <a:off x="5159842" y="2079688"/>
            <a:ext cx="2041065" cy="6375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defTabSz="914400">
              <a:lnSpc>
                <a:spcPct val="100000"/>
              </a:lnSpc>
              <a:spcBef>
                <a:spcPts val="0"/>
              </a:spcBef>
              <a:defRPr sz="1800">
                <a:solidFill>
                  <a:srgbClr val="292929"/>
                </a:solidFill>
                <a:latin typeface="Arial"/>
                <a:ea typeface="Arial"/>
                <a:cs typeface="Arial"/>
                <a:sym typeface="Arial"/>
              </a:defRPr>
            </a:pPr>
            <a:r>
              <a:t>Student </a:t>
            </a:r>
            <a:r>
              <a:rPr>
                <a:latin typeface="Verdana"/>
                <a:ea typeface="Verdana"/>
                <a:cs typeface="Verdana"/>
                <a:sym typeface="Verdana"/>
              </a:rPr>
              <a:t>Outcomes</a:t>
            </a:r>
          </a:p>
        </p:txBody>
      </p:sp>
      <p:sp>
        <p:nvSpPr>
          <p:cNvPr id="475" name="TextBox 29"/>
          <p:cNvSpPr txBox="1"/>
          <p:nvPr/>
        </p:nvSpPr>
        <p:spPr>
          <a:xfrm>
            <a:off x="6933454" y="1402742"/>
            <a:ext cx="1996793" cy="650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Performance Indicators</a:t>
            </a:r>
          </a:p>
        </p:txBody>
      </p:sp>
      <p:grpSp>
        <p:nvGrpSpPr>
          <p:cNvPr id="491" name="Group 30"/>
          <p:cNvGrpSpPr/>
          <p:nvPr/>
        </p:nvGrpSpPr>
        <p:grpSpPr>
          <a:xfrm>
            <a:off x="3501266" y="2376130"/>
            <a:ext cx="5825591" cy="4385244"/>
            <a:chOff x="-1" y="44477"/>
            <a:chExt cx="5825589" cy="4385242"/>
          </a:xfrm>
        </p:grpSpPr>
        <p:sp>
          <p:nvSpPr>
            <p:cNvPr id="476" name="Flowchart: Extract 31"/>
            <p:cNvSpPr/>
            <p:nvPr/>
          </p:nvSpPr>
          <p:spPr>
            <a:xfrm rot="16200000">
              <a:off x="757217" y="-575972"/>
              <a:ext cx="4248473" cy="57629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Arial"/>
                  <a:ea typeface="Arial"/>
                  <a:cs typeface="Arial"/>
                  <a:sym typeface="Arial"/>
                </a:defRPr>
              </a:pPr>
              <a:endParaRPr/>
            </a:p>
          </p:txBody>
        </p:sp>
        <p:sp>
          <p:nvSpPr>
            <p:cNvPr id="477" name="TextBox 32"/>
            <p:cNvSpPr txBox="1"/>
            <p:nvPr/>
          </p:nvSpPr>
          <p:spPr>
            <a:xfrm>
              <a:off x="902223" y="1964714"/>
              <a:ext cx="1348721" cy="57404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defTabSz="914400">
                <a:lnSpc>
                  <a:spcPct val="100000"/>
                </a:lnSpc>
                <a:spcBef>
                  <a:spcPts val="0"/>
                </a:spcBef>
                <a:defRPr sz="1600">
                  <a:solidFill>
                    <a:srgbClr val="292929"/>
                  </a:solidFill>
                  <a:latin typeface="Verdana"/>
                  <a:ea typeface="Verdana"/>
                  <a:cs typeface="Verdana"/>
                  <a:sym typeface="Verdana"/>
                </a:defRPr>
              </a:lvl1pPr>
            </a:lstStyle>
            <a:p>
              <a:r>
                <a:t>Strength of Materials</a:t>
              </a:r>
            </a:p>
          </p:txBody>
        </p:sp>
        <p:sp>
          <p:nvSpPr>
            <p:cNvPr id="478" name="Straight Connector 33"/>
            <p:cNvSpPr/>
            <p:nvPr/>
          </p:nvSpPr>
          <p:spPr>
            <a:xfrm flipH="1">
              <a:off x="2204775" y="1394693"/>
              <a:ext cx="1" cy="1656185"/>
            </a:xfrm>
            <a:prstGeom prst="line">
              <a:avLst/>
            </a:prstGeom>
            <a:noFill/>
            <a:ln w="9525" cap="flat">
              <a:solidFill>
                <a:srgbClr val="001F5E"/>
              </a:solidFill>
              <a:prstDash val="solid"/>
              <a:round/>
            </a:ln>
            <a:effectLst/>
          </p:spPr>
          <p:txBody>
            <a:bodyPr wrap="square" lIns="45718" tIns="45718" rIns="45718" bIns="45718" numCol="1" anchor="t">
              <a:noAutofit/>
            </a:bodyPr>
            <a:lstStyle/>
            <a:p>
              <a:endParaRPr/>
            </a:p>
          </p:txBody>
        </p:sp>
        <p:sp>
          <p:nvSpPr>
            <p:cNvPr id="479" name="TextBox 34"/>
            <p:cNvSpPr txBox="1"/>
            <p:nvPr/>
          </p:nvSpPr>
          <p:spPr>
            <a:xfrm>
              <a:off x="2229203" y="1400482"/>
              <a:ext cx="1682263" cy="181587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rPr dirty="0"/>
                <a:t>Terminology</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rPr dirty="0"/>
                <a:t>Material Properties</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rPr dirty="0"/>
                <a:t>Beams</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rPr dirty="0"/>
                <a:t>Torsion</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rPr dirty="0"/>
                <a:t>Columns</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rPr dirty="0"/>
                <a:t>Fatigues</a:t>
              </a:r>
            </a:p>
          </p:txBody>
        </p:sp>
        <p:sp>
          <p:nvSpPr>
            <p:cNvPr id="480" name="Straight Connector 35"/>
            <p:cNvSpPr/>
            <p:nvPr/>
          </p:nvSpPr>
          <p:spPr>
            <a:xfrm flipH="1">
              <a:off x="3857516" y="779213"/>
              <a:ext cx="9940" cy="2847730"/>
            </a:xfrm>
            <a:prstGeom prst="line">
              <a:avLst/>
            </a:prstGeom>
            <a:noFill/>
            <a:ln w="9525" cap="flat">
              <a:solidFill>
                <a:srgbClr val="001F5E"/>
              </a:solidFill>
              <a:prstDash val="solid"/>
              <a:round/>
            </a:ln>
            <a:effectLst/>
          </p:spPr>
          <p:txBody>
            <a:bodyPr wrap="square" lIns="45718" tIns="45718" rIns="45718" bIns="45718" numCol="1" anchor="t">
              <a:noAutofit/>
            </a:bodyPr>
            <a:lstStyle/>
            <a:p>
              <a:endParaRPr/>
            </a:p>
          </p:txBody>
        </p:sp>
        <p:sp>
          <p:nvSpPr>
            <p:cNvPr id="481" name="TextBox 36"/>
            <p:cNvSpPr txBox="1"/>
            <p:nvPr/>
          </p:nvSpPr>
          <p:spPr>
            <a:xfrm>
              <a:off x="4006077" y="647414"/>
              <a:ext cx="1819511" cy="334264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Stress</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Strain</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endParaRPr dirty="0"/>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Tensile Strength</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Ductility</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endParaRPr dirty="0"/>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Shear Force</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Bending Moment</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endParaRPr dirty="0"/>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Angle of Twist</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Power Transmission</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endParaRPr dirty="0"/>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Euler Buckling</a:t>
              </a:r>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endParaRPr dirty="0"/>
            </a:p>
            <a:p>
              <a:pPr marL="285750" indent="-285750" defTabSz="914400">
                <a:lnSpc>
                  <a:spcPct val="100000"/>
                </a:lnSpc>
                <a:spcBef>
                  <a:spcPts val="0"/>
                </a:spcBef>
                <a:buSzPct val="100000"/>
                <a:buFont typeface="Courier New"/>
                <a:buChar char="o"/>
                <a:defRPr sz="1300">
                  <a:solidFill>
                    <a:srgbClr val="292929"/>
                  </a:solidFill>
                  <a:latin typeface="Verdana"/>
                  <a:ea typeface="Verdana"/>
                  <a:cs typeface="Verdana"/>
                  <a:sym typeface="Verdana"/>
                </a:defRPr>
              </a:pPr>
              <a:r>
                <a:rPr dirty="0"/>
                <a:t>Crack Growth</a:t>
              </a:r>
            </a:p>
          </p:txBody>
        </p:sp>
        <p:sp>
          <p:nvSpPr>
            <p:cNvPr id="482" name="Straight Arrow Connector 37"/>
            <p:cNvSpPr/>
            <p:nvPr/>
          </p:nvSpPr>
          <p:spPr>
            <a:xfrm flipV="1">
              <a:off x="3636227" y="973058"/>
              <a:ext cx="413861" cy="474932"/>
            </a:xfrm>
            <a:prstGeom prst="line">
              <a:avLst/>
            </a:prstGeom>
            <a:noFill/>
            <a:ln w="25400" cap="flat">
              <a:solidFill>
                <a:srgbClr val="00206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483" name="Straight Arrow Connector 38"/>
            <p:cNvSpPr/>
            <p:nvPr/>
          </p:nvSpPr>
          <p:spPr>
            <a:xfrm flipV="1">
              <a:off x="3376782" y="1576029"/>
              <a:ext cx="627163" cy="250711"/>
            </a:xfrm>
            <a:prstGeom prst="line">
              <a:avLst/>
            </a:prstGeom>
            <a:noFill/>
            <a:ln w="25400" cap="flat">
              <a:solidFill>
                <a:srgbClr val="00206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484" name="Straight Arrow Connector 39"/>
            <p:cNvSpPr/>
            <p:nvPr/>
          </p:nvSpPr>
          <p:spPr>
            <a:xfrm flipV="1">
              <a:off x="3317550" y="2108442"/>
              <a:ext cx="686395" cy="157775"/>
            </a:xfrm>
            <a:prstGeom prst="line">
              <a:avLst/>
            </a:prstGeom>
            <a:noFill/>
            <a:ln w="25400" cap="flat">
              <a:solidFill>
                <a:srgbClr val="00206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485" name="Straight Arrow Connector 40"/>
            <p:cNvSpPr/>
            <p:nvPr/>
          </p:nvSpPr>
          <p:spPr>
            <a:xfrm>
              <a:off x="3364728" y="2582125"/>
              <a:ext cx="685360" cy="106512"/>
            </a:xfrm>
            <a:prstGeom prst="line">
              <a:avLst/>
            </a:prstGeom>
            <a:noFill/>
            <a:ln w="25400" cap="flat">
              <a:solidFill>
                <a:srgbClr val="00206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486" name="Straight Arrow Connector 41"/>
            <p:cNvSpPr/>
            <p:nvPr/>
          </p:nvSpPr>
          <p:spPr>
            <a:xfrm>
              <a:off x="3482476" y="2878851"/>
              <a:ext cx="615312" cy="385110"/>
            </a:xfrm>
            <a:prstGeom prst="line">
              <a:avLst/>
            </a:prstGeom>
            <a:noFill/>
            <a:ln w="25400" cap="flat">
              <a:solidFill>
                <a:srgbClr val="00206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487" name="Straight Arrow Connector 42"/>
            <p:cNvSpPr/>
            <p:nvPr/>
          </p:nvSpPr>
          <p:spPr>
            <a:xfrm>
              <a:off x="3443012" y="3151769"/>
              <a:ext cx="664716" cy="500949"/>
            </a:xfrm>
            <a:prstGeom prst="line">
              <a:avLst/>
            </a:prstGeom>
            <a:noFill/>
            <a:ln w="25400" cap="flat">
              <a:solidFill>
                <a:srgbClr val="00206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488" name="TextBox 43"/>
            <p:cNvSpPr txBox="1"/>
            <p:nvPr/>
          </p:nvSpPr>
          <p:spPr>
            <a:xfrm>
              <a:off x="517565" y="1387150"/>
              <a:ext cx="988681" cy="3506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defTabSz="914400">
                <a:lnSpc>
                  <a:spcPct val="100000"/>
                </a:lnSpc>
                <a:spcBef>
                  <a:spcPts val="0"/>
                </a:spcBef>
                <a:defRPr sz="1800">
                  <a:solidFill>
                    <a:srgbClr val="292929"/>
                  </a:solidFill>
                  <a:latin typeface="Arial"/>
                  <a:ea typeface="Arial"/>
                  <a:cs typeface="Arial"/>
                  <a:sym typeface="Arial"/>
                </a:defRPr>
              </a:lvl1pPr>
            </a:lstStyle>
            <a:p>
              <a:r>
                <a:t>Subject</a:t>
              </a:r>
            </a:p>
          </p:txBody>
        </p:sp>
        <p:sp>
          <p:nvSpPr>
            <p:cNvPr id="489" name="TextBox 44"/>
            <p:cNvSpPr txBox="1"/>
            <p:nvPr/>
          </p:nvSpPr>
          <p:spPr>
            <a:xfrm>
              <a:off x="2426053" y="627400"/>
              <a:ext cx="988681" cy="3506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defTabSz="914400">
                <a:lnSpc>
                  <a:spcPct val="100000"/>
                </a:lnSpc>
                <a:spcBef>
                  <a:spcPts val="0"/>
                </a:spcBef>
                <a:defRPr sz="1800">
                  <a:solidFill>
                    <a:srgbClr val="292929"/>
                  </a:solidFill>
                  <a:latin typeface="Arial"/>
                  <a:ea typeface="Arial"/>
                  <a:cs typeface="Arial"/>
                  <a:sym typeface="Arial"/>
                </a:defRPr>
              </a:lvl1pPr>
            </a:lstStyle>
            <a:p>
              <a:r>
                <a:t>Topics</a:t>
              </a:r>
            </a:p>
          </p:txBody>
        </p:sp>
        <p:sp>
          <p:nvSpPr>
            <p:cNvPr id="490" name="TextBox 45"/>
            <p:cNvSpPr txBox="1"/>
            <p:nvPr/>
          </p:nvSpPr>
          <p:spPr>
            <a:xfrm>
              <a:off x="4050088" y="44477"/>
              <a:ext cx="1060689" cy="35066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defTabSz="914400">
                <a:lnSpc>
                  <a:spcPct val="100000"/>
                </a:lnSpc>
                <a:spcBef>
                  <a:spcPts val="0"/>
                </a:spcBef>
                <a:defRPr sz="1800">
                  <a:solidFill>
                    <a:srgbClr val="292929"/>
                  </a:solidFill>
                  <a:latin typeface="Arial"/>
                  <a:ea typeface="Arial"/>
                  <a:cs typeface="Arial"/>
                  <a:sym typeface="Arial"/>
                </a:defRPr>
              </a:lvl1pPr>
            </a:lstStyle>
            <a:p>
              <a:r>
                <a:rPr dirty="0"/>
                <a:t>Concepts</a:t>
              </a:r>
            </a:p>
          </p:txBody>
        </p:sp>
      </p:grpSp>
      <p:sp>
        <p:nvSpPr>
          <p:cNvPr id="492" name="Straight Connector 46"/>
          <p:cNvSpPr/>
          <p:nvPr/>
        </p:nvSpPr>
        <p:spPr>
          <a:xfrm>
            <a:off x="5705828" y="3082152"/>
            <a:ext cx="1" cy="636652"/>
          </a:xfrm>
          <a:prstGeom prst="line">
            <a:avLst/>
          </a:prstGeom>
          <a:ln>
            <a:solidFill>
              <a:srgbClr val="001F5E"/>
            </a:solidFill>
          </a:ln>
        </p:spPr>
        <p:txBody>
          <a:bodyPr lIns="45718" tIns="45718" rIns="45718" bIns="45718"/>
          <a:lstStyle/>
          <a:p>
            <a:endParaRPr/>
          </a:p>
        </p:txBody>
      </p:sp>
      <p:sp>
        <p:nvSpPr>
          <p:cNvPr id="493" name="Straight Connector 47"/>
          <p:cNvSpPr/>
          <p:nvPr/>
        </p:nvSpPr>
        <p:spPr>
          <a:xfrm flipH="1">
            <a:off x="7365885" y="2475300"/>
            <a:ext cx="4971" cy="639315"/>
          </a:xfrm>
          <a:prstGeom prst="line">
            <a:avLst/>
          </a:prstGeom>
          <a:ln>
            <a:solidFill>
              <a:srgbClr val="001F5E"/>
            </a:solidFill>
          </a:ln>
        </p:spPr>
        <p:txBody>
          <a:bodyPr lIns="45718" tIns="45718" rIns="45718" bIns="45718"/>
          <a:lstStyle/>
          <a:p>
            <a:endParaRPr/>
          </a:p>
        </p:txBody>
      </p:sp>
      <p:sp>
        <p:nvSpPr>
          <p:cNvPr id="494" name="Rectangle 2"/>
          <p:cNvSpPr txBox="1"/>
          <p:nvPr/>
        </p:nvSpPr>
        <p:spPr>
          <a:xfrm>
            <a:off x="734058" y="374255"/>
            <a:ext cx="4930859" cy="548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475"/>
                                        </p:tgtEl>
                                        <p:attrNameLst>
                                          <p:attrName>style.visibility</p:attrName>
                                        </p:attrNameLst>
                                      </p:cBhvr>
                                      <p:to>
                                        <p:strVal val="visible"/>
                                      </p:to>
                                    </p:set>
                                    <p:animEffect transition="in" filter="fade">
                                      <p:cBhvr>
                                        <p:cTn id="11" dur="500"/>
                                        <p:tgtEl>
                                          <p:spTgt spid="475"/>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474"/>
                                        </p:tgtEl>
                                        <p:attrNameLst>
                                          <p:attrName>style.visibility</p:attrName>
                                        </p:attrNameLst>
                                      </p:cBhvr>
                                      <p:to>
                                        <p:strVal val="visible"/>
                                      </p:to>
                                    </p:set>
                                    <p:animEffect transition="in" filter="fade">
                                      <p:cBhvr>
                                        <p:cTn id="15" dur="500"/>
                                        <p:tgtEl>
                                          <p:spTgt spid="474"/>
                                        </p:tgtEl>
                                      </p:cBhvr>
                                    </p:animEffect>
                                  </p:childTnLst>
                                </p:cTn>
                              </p:par>
                            </p:childTnLst>
                          </p:cTn>
                        </p:par>
                        <p:par>
                          <p:cTn id="16" fill="hold">
                            <p:stCondLst>
                              <p:cond delay="1500"/>
                            </p:stCondLst>
                            <p:childTnLst>
                              <p:par>
                                <p:cTn id="17" presetID="10" presetClass="entr" fill="hold" grpId="0" nodeType="afterEffect">
                                  <p:stCondLst>
                                    <p:cond delay="0"/>
                                  </p:stCondLst>
                                  <p:iterate>
                                    <p:tmAbs val="0"/>
                                  </p:iterate>
                                  <p:childTnLst>
                                    <p:set>
                                      <p:cBhvr>
                                        <p:cTn id="18" fill="hold"/>
                                        <p:tgtEl>
                                          <p:spTgt spid="473"/>
                                        </p:tgtEl>
                                        <p:attrNameLst>
                                          <p:attrName>style.visibility</p:attrName>
                                        </p:attrNameLst>
                                      </p:cBhvr>
                                      <p:to>
                                        <p:strVal val="visible"/>
                                      </p:to>
                                    </p:set>
                                    <p:animEffect transition="in" filter="fade">
                                      <p:cBhvr>
                                        <p:cTn id="19" dur="500"/>
                                        <p:tgtEl>
                                          <p:spTgt spid="473"/>
                                        </p:tgtEl>
                                      </p:cBhvr>
                                    </p:animEffect>
                                  </p:childTnLst>
                                </p:cTn>
                              </p:par>
                            </p:childTnLst>
                          </p:cTn>
                        </p:par>
                        <p:par>
                          <p:cTn id="20" fill="hold">
                            <p:stCondLst>
                              <p:cond delay="2000"/>
                            </p:stCondLst>
                            <p:childTnLst>
                              <p:par>
                                <p:cTn id="21" presetID="10" presetClass="entr" fill="hold" grpId="0" nodeType="afterEffect">
                                  <p:stCondLst>
                                    <p:cond delay="0"/>
                                  </p:stCondLst>
                                  <p:iterate>
                                    <p:tmAbs val="0"/>
                                  </p:iterate>
                                  <p:childTnLst>
                                    <p:set>
                                      <p:cBhvr>
                                        <p:cTn id="22" fill="hold"/>
                                        <p:tgtEl>
                                          <p:spTgt spid="492"/>
                                        </p:tgtEl>
                                        <p:attrNameLst>
                                          <p:attrName>style.visibility</p:attrName>
                                        </p:attrNameLst>
                                      </p:cBhvr>
                                      <p:to>
                                        <p:strVal val="visible"/>
                                      </p:to>
                                    </p:set>
                                    <p:animEffect transition="in" filter="fade">
                                      <p:cBhvr>
                                        <p:cTn id="23" dur="500"/>
                                        <p:tgtEl>
                                          <p:spTgt spid="492"/>
                                        </p:tgtEl>
                                      </p:cBhvr>
                                    </p:animEffect>
                                  </p:childTnLst>
                                </p:cTn>
                              </p:par>
                            </p:childTnLst>
                          </p:cTn>
                        </p:par>
                        <p:par>
                          <p:cTn id="24" fill="hold">
                            <p:stCondLst>
                              <p:cond delay="2500"/>
                            </p:stCondLst>
                            <p:childTnLst>
                              <p:par>
                                <p:cTn id="25" presetID="10" presetClass="entr" fill="hold" grpId="0" nodeType="afterEffect">
                                  <p:stCondLst>
                                    <p:cond delay="0"/>
                                  </p:stCondLst>
                                  <p:iterate>
                                    <p:tmAbs val="0"/>
                                  </p:iterate>
                                  <p:childTnLst>
                                    <p:set>
                                      <p:cBhvr>
                                        <p:cTn id="26" fill="hold"/>
                                        <p:tgtEl>
                                          <p:spTgt spid="493"/>
                                        </p:tgtEl>
                                        <p:attrNameLst>
                                          <p:attrName>style.visibility</p:attrName>
                                        </p:attrNameLst>
                                      </p:cBhvr>
                                      <p:to>
                                        <p:strVal val="visible"/>
                                      </p:to>
                                    </p:set>
                                    <p:animEffect transition="in" filter="fade">
                                      <p:cBhvr>
                                        <p:cTn id="27"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0" animBg="1" advAuto="0"/>
      <p:bldP spid="473" grpId="0" animBg="1" advAuto="0"/>
      <p:bldP spid="474" grpId="0" animBg="1" advAuto="0"/>
      <p:bldP spid="475" grpId="0" animBg="1" advAuto="0"/>
      <p:bldP spid="492" grpId="0" animBg="1" advAuto="0"/>
      <p:bldP spid="49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0" name="Flowchart: Connector 26"/>
          <p:cNvSpPr/>
          <p:nvPr/>
        </p:nvSpPr>
        <p:spPr>
          <a:xfrm>
            <a:off x="5624310" y="1911700"/>
            <a:ext cx="258249" cy="270679"/>
          </a:xfrm>
          <a:prstGeom prst="ellipse">
            <a:avLst/>
          </a:prstGeom>
          <a:solidFill>
            <a:srgbClr val="002060"/>
          </a:solidFill>
          <a:ln w="25400">
            <a:solidFill>
              <a:srgbClr val="001746"/>
            </a:solidFill>
          </a:ln>
        </p:spPr>
        <p:txBody>
          <a:bodyPr lIns="50800" tIns="50800" rIns="50800" bIns="50800" anchor="ctr"/>
          <a:lstStyle/>
          <a:p>
            <a:pPr algn="ctr" defTabSz="914400">
              <a:lnSpc>
                <a:spcPct val="100000"/>
              </a:lnSpc>
              <a:spcBef>
                <a:spcPts val="0"/>
              </a:spcBef>
              <a:defRPr sz="1600">
                <a:solidFill>
                  <a:srgbClr val="FFFFFF"/>
                </a:solidFill>
                <a:latin typeface="Verdana"/>
                <a:ea typeface="Verdana"/>
                <a:cs typeface="Verdana"/>
                <a:sym typeface="Verdana"/>
              </a:defRPr>
            </a:pPr>
            <a:endParaRPr/>
          </a:p>
        </p:txBody>
      </p:sp>
      <p:grpSp>
        <p:nvGrpSpPr>
          <p:cNvPr id="531" name="Group 27"/>
          <p:cNvGrpSpPr/>
          <p:nvPr/>
        </p:nvGrpSpPr>
        <p:grpSpPr>
          <a:xfrm>
            <a:off x="3377047" y="1318068"/>
            <a:ext cx="6039593" cy="4461797"/>
            <a:chOff x="-2" y="-1"/>
            <a:chExt cx="6039592" cy="4461796"/>
          </a:xfrm>
        </p:grpSpPr>
        <p:grpSp>
          <p:nvGrpSpPr>
            <p:cNvPr id="529" name="Group 28"/>
            <p:cNvGrpSpPr/>
            <p:nvPr/>
          </p:nvGrpSpPr>
          <p:grpSpPr>
            <a:xfrm>
              <a:off x="-2" y="-1"/>
              <a:ext cx="6039592" cy="4021310"/>
              <a:chOff x="-1" y="0"/>
              <a:chExt cx="6039592" cy="4021308"/>
            </a:xfrm>
          </p:grpSpPr>
          <p:sp>
            <p:nvSpPr>
              <p:cNvPr id="511" name="Straight Connector 30"/>
              <p:cNvSpPr/>
              <p:nvPr/>
            </p:nvSpPr>
            <p:spPr>
              <a:xfrm flipH="1">
                <a:off x="1817826" y="191570"/>
                <a:ext cx="1" cy="3263865"/>
              </a:xfrm>
              <a:prstGeom prst="line">
                <a:avLst/>
              </a:prstGeom>
              <a:noFill/>
              <a:ln w="25400" cap="flat">
                <a:solidFill>
                  <a:srgbClr val="6990FD"/>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512" name="Straight Connector 31"/>
              <p:cNvSpPr/>
              <p:nvPr/>
            </p:nvSpPr>
            <p:spPr>
              <a:xfrm flipV="1">
                <a:off x="1817825" y="3377723"/>
                <a:ext cx="4049407" cy="77712"/>
              </a:xfrm>
              <a:prstGeom prst="line">
                <a:avLst/>
              </a:prstGeom>
              <a:noFill/>
              <a:ln w="25400" cap="flat">
                <a:solidFill>
                  <a:srgbClr val="6990FD"/>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513" name="Straight Arrow Connector 32"/>
              <p:cNvSpPr/>
              <p:nvPr/>
            </p:nvSpPr>
            <p:spPr>
              <a:xfrm flipV="1">
                <a:off x="2047037" y="502415"/>
                <a:ext cx="3361772" cy="2642176"/>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514" name="Straight Arrow Connector 33"/>
              <p:cNvSpPr/>
              <p:nvPr/>
            </p:nvSpPr>
            <p:spPr>
              <a:xfrm flipH="1" flipV="1">
                <a:off x="2045961" y="498256"/>
                <a:ext cx="3361772" cy="2642176"/>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515" name="Flowchart: Connector 34"/>
              <p:cNvSpPr/>
              <p:nvPr/>
            </p:nvSpPr>
            <p:spPr>
              <a:xfrm>
                <a:off x="3654212" y="1694898"/>
                <a:ext cx="258251" cy="270679"/>
              </a:xfrm>
              <a:prstGeom prst="ellipse">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600">
                    <a:solidFill>
                      <a:srgbClr val="FFFFFF"/>
                    </a:solidFill>
                    <a:latin typeface="Verdana"/>
                    <a:ea typeface="Verdana"/>
                    <a:cs typeface="Verdana"/>
                    <a:sym typeface="Verdana"/>
                  </a:defRPr>
                </a:pPr>
                <a:endParaRPr/>
              </a:p>
            </p:txBody>
          </p:sp>
          <p:sp>
            <p:nvSpPr>
              <p:cNvPr id="516" name="Flowchart: Connector 35"/>
              <p:cNvSpPr/>
              <p:nvPr/>
            </p:nvSpPr>
            <p:spPr>
              <a:xfrm>
                <a:off x="5076826" y="2831336"/>
                <a:ext cx="258251" cy="270679"/>
              </a:xfrm>
              <a:prstGeom prst="ellipse">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600">
                    <a:solidFill>
                      <a:srgbClr val="FFFFFF"/>
                    </a:solidFill>
                    <a:latin typeface="Verdana"/>
                    <a:ea typeface="Verdana"/>
                    <a:cs typeface="Verdana"/>
                    <a:sym typeface="Verdana"/>
                  </a:defRPr>
                </a:pPr>
                <a:endParaRPr/>
              </a:p>
            </p:txBody>
          </p:sp>
          <p:sp>
            <p:nvSpPr>
              <p:cNvPr id="517" name="Flowchart: Connector 36"/>
              <p:cNvSpPr/>
              <p:nvPr/>
            </p:nvSpPr>
            <p:spPr>
              <a:xfrm>
                <a:off x="2158677" y="2850982"/>
                <a:ext cx="258251" cy="270679"/>
              </a:xfrm>
              <a:prstGeom prst="ellipse">
                <a:avLst/>
              </a:prstGeom>
              <a:gradFill flip="none" rotWithShape="1">
                <a:gsLst>
                  <a:gs pos="0">
                    <a:srgbClr val="FFFFFF"/>
                  </a:gs>
                  <a:gs pos="40000">
                    <a:srgbClr val="FEFEFE"/>
                  </a:gs>
                  <a:gs pos="100000">
                    <a:srgbClr val="7B7B7B"/>
                  </a:gs>
                </a:gsLst>
                <a:path path="circle">
                  <a:fillToRect l="37721" t="-19636" r="62278" b="119636"/>
                </a:path>
              </a:gra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600">
                    <a:solidFill>
                      <a:srgbClr val="FFFFFF"/>
                    </a:solidFill>
                    <a:latin typeface="Verdana"/>
                    <a:ea typeface="Verdana"/>
                    <a:cs typeface="Verdana"/>
                    <a:sym typeface="Verdana"/>
                  </a:defRPr>
                </a:pPr>
                <a:endParaRPr/>
              </a:p>
            </p:txBody>
          </p:sp>
          <p:sp>
            <p:nvSpPr>
              <p:cNvPr id="518" name="Flowchart: Connector 37"/>
              <p:cNvSpPr/>
              <p:nvPr/>
            </p:nvSpPr>
            <p:spPr>
              <a:xfrm>
                <a:off x="4981245" y="590852"/>
                <a:ext cx="258251" cy="270679"/>
              </a:xfrm>
              <a:prstGeom prst="ellipse">
                <a:avLst/>
              </a:prstGeom>
              <a:gradFill flip="none" rotWithShape="1">
                <a:gsLst>
                  <a:gs pos="0">
                    <a:srgbClr val="FFFFFF"/>
                  </a:gs>
                  <a:gs pos="40000">
                    <a:srgbClr val="FEFEFE"/>
                  </a:gs>
                  <a:gs pos="100000">
                    <a:srgbClr val="7B7B7B"/>
                  </a:gs>
                </a:gsLst>
                <a:path path="circle">
                  <a:fillToRect l="37721" t="-19636" r="62278" b="119636"/>
                </a:path>
              </a:gra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600">
                    <a:solidFill>
                      <a:srgbClr val="FFFFFF"/>
                    </a:solidFill>
                    <a:latin typeface="Verdana"/>
                    <a:ea typeface="Verdana"/>
                    <a:cs typeface="Verdana"/>
                    <a:sym typeface="Verdana"/>
                  </a:defRPr>
                </a:pPr>
                <a:endParaRPr/>
              </a:p>
            </p:txBody>
          </p:sp>
          <p:sp>
            <p:nvSpPr>
              <p:cNvPr id="519" name="Flowchart: Connector 38"/>
              <p:cNvSpPr/>
              <p:nvPr/>
            </p:nvSpPr>
            <p:spPr>
              <a:xfrm>
                <a:off x="3584279" y="1694898"/>
                <a:ext cx="258251" cy="270679"/>
              </a:xfrm>
              <a:prstGeom prst="ellipse">
                <a:avLst/>
              </a:prstGeom>
              <a:gradFill flip="none" rotWithShape="1">
                <a:gsLst>
                  <a:gs pos="0">
                    <a:srgbClr val="FFFFFF"/>
                  </a:gs>
                  <a:gs pos="40000">
                    <a:srgbClr val="FEFEFE"/>
                  </a:gs>
                  <a:gs pos="100000">
                    <a:srgbClr val="7B7B7B"/>
                  </a:gs>
                </a:gsLst>
                <a:path path="circle">
                  <a:fillToRect l="37721" t="-19636" r="62278" b="119636"/>
                </a:path>
              </a:gra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600">
                    <a:solidFill>
                      <a:srgbClr val="FFFFFF"/>
                    </a:solidFill>
                    <a:latin typeface="Verdana"/>
                    <a:ea typeface="Verdana"/>
                    <a:cs typeface="Verdana"/>
                    <a:sym typeface="Verdana"/>
                  </a:defRPr>
                </a:pPr>
                <a:endParaRPr dirty="0"/>
              </a:p>
            </p:txBody>
          </p:sp>
          <p:sp>
            <p:nvSpPr>
              <p:cNvPr id="520" name="TextBox 39"/>
              <p:cNvSpPr txBox="1"/>
              <p:nvPr/>
            </p:nvSpPr>
            <p:spPr>
              <a:xfrm rot="19283738">
                <a:off x="2148715" y="2029181"/>
                <a:ext cx="1069250"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Faculty</a:t>
                </a:r>
              </a:p>
            </p:txBody>
          </p:sp>
          <p:sp>
            <p:nvSpPr>
              <p:cNvPr id="521" name="TextBox 40"/>
              <p:cNvSpPr txBox="1"/>
              <p:nvPr/>
            </p:nvSpPr>
            <p:spPr>
              <a:xfrm rot="2446445">
                <a:off x="2285904" y="677523"/>
                <a:ext cx="1893186"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Administration</a:t>
                </a:r>
              </a:p>
            </p:txBody>
          </p:sp>
          <p:sp>
            <p:nvSpPr>
              <p:cNvPr id="522" name="TextBox 41"/>
              <p:cNvSpPr txBox="1"/>
              <p:nvPr/>
            </p:nvSpPr>
            <p:spPr>
              <a:xfrm>
                <a:off x="1557930" y="3688567"/>
                <a:ext cx="1436638"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Institutional</a:t>
                </a:r>
              </a:p>
            </p:txBody>
          </p:sp>
          <p:sp>
            <p:nvSpPr>
              <p:cNvPr id="523" name="TextBox 42"/>
              <p:cNvSpPr txBox="1"/>
              <p:nvPr/>
            </p:nvSpPr>
            <p:spPr>
              <a:xfrm>
                <a:off x="3162412" y="3670954"/>
                <a:ext cx="1436638"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Program</a:t>
                </a:r>
              </a:p>
            </p:txBody>
          </p:sp>
          <p:sp>
            <p:nvSpPr>
              <p:cNvPr id="524" name="TextBox 43"/>
              <p:cNvSpPr txBox="1"/>
              <p:nvPr/>
            </p:nvSpPr>
            <p:spPr>
              <a:xfrm>
                <a:off x="4602953" y="3660226"/>
                <a:ext cx="1436638"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a:t>
                </a:r>
              </a:p>
            </p:txBody>
          </p:sp>
          <p:sp>
            <p:nvSpPr>
              <p:cNvPr id="525" name="TextBox 44"/>
              <p:cNvSpPr txBox="1"/>
              <p:nvPr/>
            </p:nvSpPr>
            <p:spPr>
              <a:xfrm>
                <a:off x="880539" y="2825999"/>
                <a:ext cx="825407"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Low</a:t>
                </a:r>
              </a:p>
            </p:txBody>
          </p:sp>
          <p:sp>
            <p:nvSpPr>
              <p:cNvPr id="526" name="TextBox 45"/>
              <p:cNvSpPr txBox="1"/>
              <p:nvPr/>
            </p:nvSpPr>
            <p:spPr>
              <a:xfrm>
                <a:off x="647254" y="1637092"/>
                <a:ext cx="105172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Medium</a:t>
                </a:r>
              </a:p>
            </p:txBody>
          </p:sp>
          <p:sp>
            <p:nvSpPr>
              <p:cNvPr id="527" name="TextBox 46"/>
              <p:cNvSpPr txBox="1"/>
              <p:nvPr/>
            </p:nvSpPr>
            <p:spPr>
              <a:xfrm>
                <a:off x="736338" y="526919"/>
                <a:ext cx="806558"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High</a:t>
                </a:r>
              </a:p>
            </p:txBody>
          </p:sp>
          <p:sp>
            <p:nvSpPr>
              <p:cNvPr id="528" name="TextBox 47"/>
              <p:cNvSpPr txBox="1"/>
              <p:nvPr/>
            </p:nvSpPr>
            <p:spPr>
              <a:xfrm rot="16200000">
                <a:off x="-1652975" y="1652974"/>
                <a:ext cx="3638690"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rPr dirty="0"/>
                  <a:t>Degree of Interest/Commitment</a:t>
                </a:r>
              </a:p>
            </p:txBody>
          </p:sp>
        </p:grpSp>
        <p:sp>
          <p:nvSpPr>
            <p:cNvPr id="530" name="TextBox 29"/>
            <p:cNvSpPr txBox="1"/>
            <p:nvPr/>
          </p:nvSpPr>
          <p:spPr>
            <a:xfrm>
              <a:off x="681708" y="4129054"/>
              <a:ext cx="502762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b="1">
                  <a:solidFill>
                    <a:srgbClr val="292929"/>
                  </a:solidFill>
                  <a:latin typeface="Verdana"/>
                  <a:ea typeface="Verdana"/>
                  <a:cs typeface="Verdana"/>
                  <a:sym typeface="Verdana"/>
                </a:defRPr>
              </a:lvl1pPr>
            </a:lstStyle>
            <a:p>
              <a:r>
                <a:t>Assessment Focus, by Gloria Rogers</a:t>
              </a:r>
            </a:p>
          </p:txBody>
        </p:sp>
      </p:grpSp>
      <p:pic>
        <p:nvPicPr>
          <p:cNvPr id="532"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533"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35"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536" name="Rectangle 3"/>
          <p:cNvSpPr txBox="1"/>
          <p:nvPr/>
        </p:nvSpPr>
        <p:spPr>
          <a:xfrm>
            <a:off x="1066034" y="1293762"/>
            <a:ext cx="9802371" cy="48070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447675" indent="-447675" defTabSz="914400">
              <a:lnSpc>
                <a:spcPts val="3440"/>
              </a:lnSpc>
              <a:spcBef>
                <a:spcPts val="500"/>
              </a:spcBef>
              <a:buClr>
                <a:srgbClr val="002060"/>
              </a:buClr>
              <a:buSzPct val="70000"/>
              <a:buChar char="■"/>
              <a:defRPr>
                <a:solidFill>
                  <a:srgbClr val="292929"/>
                </a:solidFill>
                <a:latin typeface="Verdana"/>
                <a:ea typeface="Verdana"/>
                <a:cs typeface="Verdana"/>
                <a:sym typeface="Verdana"/>
              </a:defRPr>
            </a:pPr>
            <a:r>
              <a:rPr dirty="0"/>
              <a:t>Student Outcomes</a:t>
            </a:r>
            <a:endParaRPr sz="3200" dirty="0"/>
          </a:p>
          <a:p>
            <a:pPr marL="889000" lvl="1" indent="-439419" defTabSz="914400">
              <a:lnSpc>
                <a:spcPts val="3440"/>
              </a:lnSpc>
              <a:spcBef>
                <a:spcPts val="400"/>
              </a:spcBef>
              <a:buClr>
                <a:srgbClr val="002060"/>
              </a:buClr>
              <a:buSzPct val="65000"/>
              <a:buChar char="○"/>
              <a:defRPr sz="2000">
                <a:solidFill>
                  <a:srgbClr val="292929"/>
                </a:solidFill>
                <a:latin typeface="Verdana"/>
                <a:ea typeface="Verdana"/>
                <a:cs typeface="Verdana"/>
                <a:sym typeface="Verdana"/>
              </a:defRPr>
            </a:pPr>
            <a:r>
              <a:rPr dirty="0"/>
              <a:t>Describe what students are expected to know and be able to do by the time of graduation.</a:t>
            </a:r>
          </a:p>
          <a:p>
            <a:pPr marL="889000" lvl="1" indent="-439419" defTabSz="914400">
              <a:lnSpc>
                <a:spcPts val="3440"/>
              </a:lnSpc>
              <a:spcBef>
                <a:spcPts val="400"/>
              </a:spcBef>
              <a:buClr>
                <a:srgbClr val="002060"/>
              </a:buClr>
              <a:buSzPct val="65000"/>
              <a:buChar char="○"/>
              <a:defRPr sz="2000">
                <a:solidFill>
                  <a:srgbClr val="292929"/>
                </a:solidFill>
                <a:latin typeface="Verdana"/>
                <a:ea typeface="Verdana"/>
                <a:cs typeface="Verdana"/>
                <a:sym typeface="Verdana"/>
              </a:defRPr>
            </a:pPr>
            <a:r>
              <a:rPr dirty="0"/>
              <a:t>These relates to the knowledge, skills and behaviors that students acquire as they progress through the program.</a:t>
            </a:r>
          </a:p>
          <a:p>
            <a:pPr marL="447675" indent="-447675" defTabSz="914400">
              <a:lnSpc>
                <a:spcPts val="3440"/>
              </a:lnSpc>
              <a:spcBef>
                <a:spcPts val="700"/>
              </a:spcBef>
              <a:buClr>
                <a:srgbClr val="002060"/>
              </a:buClr>
              <a:buSzPct val="70000"/>
              <a:buChar char="■"/>
              <a:defRPr>
                <a:solidFill>
                  <a:srgbClr val="292929"/>
                </a:solidFill>
                <a:latin typeface="Verdana"/>
                <a:ea typeface="Verdana"/>
                <a:cs typeface="Verdana"/>
                <a:sym typeface="Verdana"/>
              </a:defRPr>
            </a:pPr>
            <a:endParaRPr dirty="0"/>
          </a:p>
          <a:p>
            <a:pPr marL="447675" indent="-447675" defTabSz="914400">
              <a:lnSpc>
                <a:spcPts val="3440"/>
              </a:lnSpc>
              <a:spcBef>
                <a:spcPts val="500"/>
              </a:spcBef>
              <a:buClr>
                <a:srgbClr val="002060"/>
              </a:buClr>
              <a:buSzPct val="70000"/>
              <a:buChar char="■"/>
              <a:defRPr>
                <a:solidFill>
                  <a:srgbClr val="292929"/>
                </a:solidFill>
                <a:latin typeface="Verdana"/>
                <a:ea typeface="Verdana"/>
                <a:cs typeface="Verdana"/>
                <a:sym typeface="Verdana"/>
              </a:defRPr>
            </a:pPr>
            <a:r>
              <a:rPr dirty="0"/>
              <a:t>Your program can:</a:t>
            </a:r>
          </a:p>
          <a:p>
            <a:pPr marL="889000" lvl="1" indent="-439419" defTabSz="914400">
              <a:lnSpc>
                <a:spcPts val="3440"/>
              </a:lnSpc>
              <a:spcBef>
                <a:spcPts val="400"/>
              </a:spcBef>
              <a:buClr>
                <a:srgbClr val="002060"/>
              </a:buClr>
              <a:buSzPct val="65000"/>
              <a:buChar char="○"/>
              <a:defRPr sz="2000">
                <a:solidFill>
                  <a:srgbClr val="292929"/>
                </a:solidFill>
                <a:latin typeface="Verdana"/>
                <a:ea typeface="Verdana"/>
                <a:cs typeface="Verdana"/>
                <a:sym typeface="Verdana"/>
              </a:defRPr>
            </a:pPr>
            <a:r>
              <a:rPr dirty="0"/>
              <a:t>Adopt</a:t>
            </a:r>
          </a:p>
          <a:p>
            <a:pPr marL="889000" lvl="1" indent="-439419" defTabSz="914400">
              <a:lnSpc>
                <a:spcPts val="3440"/>
              </a:lnSpc>
              <a:spcBef>
                <a:spcPts val="400"/>
              </a:spcBef>
              <a:buClr>
                <a:srgbClr val="002060"/>
              </a:buClr>
              <a:buSzPct val="65000"/>
              <a:buChar char="○"/>
              <a:defRPr sz="2000">
                <a:solidFill>
                  <a:srgbClr val="292929"/>
                </a:solidFill>
                <a:latin typeface="Verdana"/>
                <a:ea typeface="Verdana"/>
                <a:cs typeface="Verdana"/>
                <a:sym typeface="Verdana"/>
              </a:defRPr>
            </a:pPr>
            <a:r>
              <a:rPr dirty="0"/>
              <a:t>Adapt</a:t>
            </a:r>
          </a:p>
          <a:p>
            <a:pPr marL="889000" lvl="1" indent="-439419" defTabSz="914400">
              <a:lnSpc>
                <a:spcPts val="3440"/>
              </a:lnSpc>
              <a:spcBef>
                <a:spcPts val="400"/>
              </a:spcBef>
              <a:buClr>
                <a:srgbClr val="002060"/>
              </a:buClr>
              <a:buSzPct val="65000"/>
              <a:buChar char="○"/>
              <a:defRPr sz="2000">
                <a:solidFill>
                  <a:srgbClr val="292929"/>
                </a:solidFill>
                <a:latin typeface="Verdana"/>
                <a:ea typeface="Verdana"/>
                <a:cs typeface="Verdana"/>
                <a:sym typeface="Verdana"/>
              </a:defRPr>
            </a:pPr>
            <a:r>
              <a:rPr dirty="0"/>
              <a:t>Add</a:t>
            </a:r>
          </a:p>
        </p:txBody>
      </p:sp>
      <p:sp>
        <p:nvSpPr>
          <p:cNvPr id="537"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3" name="Slide bullet text"/>
          <p:cNvSpPr txBox="1">
            <a:spLocks noGrp="1"/>
          </p:cNvSpPr>
          <p:nvPr>
            <p:ph type="body" idx="1"/>
          </p:nvPr>
        </p:nvSpPr>
        <p:spPr>
          <a:xfrm>
            <a:off x="921948" y="804800"/>
            <a:ext cx="10343575" cy="5854932"/>
          </a:xfrm>
          <a:prstGeom prst="rect">
            <a:avLst/>
          </a:prstGeom>
        </p:spPr>
        <p:txBody>
          <a:bodyPr lIns="50800" tIns="50800" rIns="50800" bIns="50800" numCol="2" spcCol="1098550" anchor="t">
            <a:normAutofit/>
          </a:bodyPr>
          <a:lstStyle/>
          <a:p>
            <a:pPr marL="0" indent="0">
              <a:buSzTx/>
              <a:buNone/>
              <a:defRPr sz="2800"/>
            </a:pPr>
            <a:endParaRP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Expected Outcomes</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rPr lang="en-US"/>
              <a:t>About KAAE</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Assessment Principles</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Assessment Process</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Curriculum Mapping</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Assessment Methods</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Assessment Measures</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Rubrics</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Efficient Processes</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Example</a:t>
            </a:r>
          </a:p>
          <a:p>
            <a:pPr marL="223520" indent="-223520" defTabSz="4572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t>Course Assessment</a:t>
            </a:r>
          </a:p>
        </p:txBody>
      </p:sp>
      <p:pic>
        <p:nvPicPr>
          <p:cNvPr id="184" name="logo new.png" descr="logo new.png"/>
          <p:cNvPicPr>
            <a:picLocks noChangeAspect="1"/>
          </p:cNvPicPr>
          <p:nvPr/>
        </p:nvPicPr>
        <p:blipFill>
          <a:blip r:embed="rId3"/>
          <a:stretch>
            <a:fillRect/>
          </a:stretch>
        </p:blipFill>
        <p:spPr>
          <a:xfrm>
            <a:off x="11002863" y="5813924"/>
            <a:ext cx="952502" cy="952502"/>
          </a:xfrm>
          <a:prstGeom prst="rect">
            <a:avLst/>
          </a:prstGeom>
          <a:ln w="12700">
            <a:miter lim="400000"/>
          </a:ln>
        </p:spPr>
      </p:pic>
      <p:sp>
        <p:nvSpPr>
          <p:cNvPr id="185" name="Rectangle 2"/>
          <p:cNvSpPr txBox="1"/>
          <p:nvPr/>
        </p:nvSpPr>
        <p:spPr>
          <a:xfrm>
            <a:off x="803101" y="454550"/>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Agenda</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39"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540" name="Rectangle 3"/>
          <p:cNvSpPr txBox="1"/>
          <p:nvPr/>
        </p:nvSpPr>
        <p:spPr>
          <a:xfrm>
            <a:off x="852924" y="1344487"/>
            <a:ext cx="10881876" cy="42812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447675" indent="-447675" defTabSz="914400">
              <a:lnSpc>
                <a:spcPts val="3440"/>
              </a:lnSpc>
              <a:spcBef>
                <a:spcPts val="500"/>
              </a:spcBef>
              <a:buClr>
                <a:srgbClr val="002060"/>
              </a:buClr>
              <a:buSzPct val="70000"/>
              <a:buChar char="■"/>
              <a:defRPr>
                <a:solidFill>
                  <a:srgbClr val="292929"/>
                </a:solidFill>
                <a:latin typeface="Verdana"/>
                <a:ea typeface="Verdana"/>
                <a:cs typeface="Verdana"/>
                <a:sym typeface="Verdana"/>
              </a:defRPr>
            </a:pPr>
            <a:r>
              <a:rPr dirty="0"/>
              <a:t>Performance Indicators</a:t>
            </a:r>
            <a:endParaRPr sz="3200" dirty="0"/>
          </a:p>
          <a:p>
            <a:pPr marL="889000" lvl="1" indent="-439419" defTabSz="914400">
              <a:lnSpc>
                <a:spcPts val="3440"/>
              </a:lnSpc>
              <a:spcBef>
                <a:spcPts val="500"/>
              </a:spcBef>
              <a:buClr>
                <a:srgbClr val="002060"/>
              </a:buClr>
              <a:buSzPct val="65000"/>
              <a:buChar char="○"/>
              <a:defRPr sz="2200">
                <a:solidFill>
                  <a:srgbClr val="292929"/>
                </a:solidFill>
                <a:latin typeface="Verdana"/>
                <a:ea typeface="Verdana"/>
                <a:cs typeface="Verdana"/>
                <a:sym typeface="Verdana"/>
              </a:defRPr>
            </a:pPr>
            <a:r>
              <a:rPr dirty="0"/>
              <a:t>Comparable to Leading Indicators</a:t>
            </a:r>
          </a:p>
          <a:p>
            <a:pPr marL="1293494" lvl="2" indent="-403225" defTabSz="914400">
              <a:lnSpc>
                <a:spcPts val="3440"/>
              </a:lnSpc>
              <a:spcBef>
                <a:spcPts val="400"/>
              </a:spcBef>
              <a:buClr>
                <a:srgbClr val="002060"/>
              </a:buClr>
              <a:buSzPct val="70000"/>
              <a:buChar char="■"/>
              <a:defRPr sz="2000">
                <a:solidFill>
                  <a:srgbClr val="292929"/>
                </a:solidFill>
                <a:latin typeface="Verdana"/>
                <a:ea typeface="Verdana"/>
                <a:cs typeface="Verdana"/>
                <a:sym typeface="Verdana"/>
              </a:defRPr>
            </a:pPr>
            <a:r>
              <a:rPr dirty="0"/>
              <a:t>Concept used in economics</a:t>
            </a:r>
          </a:p>
          <a:p>
            <a:pPr marL="1293494" lvl="2" indent="-403225" defTabSz="914400">
              <a:lnSpc>
                <a:spcPts val="3440"/>
              </a:lnSpc>
              <a:spcBef>
                <a:spcPts val="400"/>
              </a:spcBef>
              <a:buClr>
                <a:srgbClr val="002060"/>
              </a:buClr>
              <a:buSzPct val="70000"/>
              <a:buChar char="■"/>
              <a:defRPr sz="2000">
                <a:solidFill>
                  <a:srgbClr val="292929"/>
                </a:solidFill>
                <a:latin typeface="Verdana"/>
                <a:ea typeface="Verdana"/>
                <a:cs typeface="Verdana"/>
                <a:sym typeface="Verdana"/>
              </a:defRPr>
            </a:pPr>
            <a:r>
              <a:rPr dirty="0"/>
              <a:t>Identify specific characteristics of the economy that are significant indicators of the current state and predict future trends</a:t>
            </a:r>
          </a:p>
          <a:p>
            <a:pPr marL="1680845" lvl="3" indent="-385444" defTabSz="914400">
              <a:lnSpc>
                <a:spcPts val="3440"/>
              </a:lnSpc>
              <a:spcBef>
                <a:spcPts val="400"/>
              </a:spcBef>
              <a:buClr>
                <a:srgbClr val="002060"/>
              </a:buClr>
              <a:buSzPct val="75000"/>
              <a:buChar char="○"/>
              <a:defRPr sz="2000">
                <a:solidFill>
                  <a:srgbClr val="292929"/>
                </a:solidFill>
                <a:latin typeface="Verdana"/>
                <a:ea typeface="Verdana"/>
                <a:cs typeface="Verdana"/>
                <a:sym typeface="Verdana"/>
              </a:defRPr>
            </a:pPr>
            <a:r>
              <a:rPr dirty="0"/>
              <a:t>Not everything</a:t>
            </a:r>
          </a:p>
          <a:p>
            <a:pPr marL="1680845" lvl="3" indent="-385444" defTabSz="914400">
              <a:lnSpc>
                <a:spcPts val="3440"/>
              </a:lnSpc>
              <a:spcBef>
                <a:spcPts val="400"/>
              </a:spcBef>
              <a:buClr>
                <a:srgbClr val="002060"/>
              </a:buClr>
              <a:buSzPct val="75000"/>
              <a:buChar char="○"/>
              <a:defRPr sz="2000">
                <a:solidFill>
                  <a:srgbClr val="292929"/>
                </a:solidFill>
                <a:latin typeface="Verdana"/>
                <a:ea typeface="Verdana"/>
                <a:cs typeface="Verdana"/>
                <a:sym typeface="Verdana"/>
              </a:defRPr>
            </a:pPr>
            <a:r>
              <a:rPr dirty="0"/>
              <a:t>Those that have found to be the most critical in predicting how well the economy is doing</a:t>
            </a:r>
          </a:p>
          <a:p>
            <a:pPr marL="1680845" lvl="3" indent="-385444" defTabSz="914400">
              <a:lnSpc>
                <a:spcPts val="3440"/>
              </a:lnSpc>
              <a:spcBef>
                <a:spcPts val="400"/>
              </a:spcBef>
              <a:buClr>
                <a:srgbClr val="002060"/>
              </a:buClr>
              <a:buSzPct val="75000"/>
              <a:buChar char="○"/>
              <a:defRPr sz="2000">
                <a:solidFill>
                  <a:srgbClr val="292929"/>
                </a:solidFill>
                <a:latin typeface="Verdana"/>
                <a:ea typeface="Verdana"/>
                <a:cs typeface="Verdana"/>
                <a:sym typeface="Verdana"/>
              </a:defRPr>
            </a:pPr>
            <a:r>
              <a:rPr dirty="0"/>
              <a:t>Several characteristics taken together</a:t>
            </a:r>
          </a:p>
        </p:txBody>
      </p:sp>
      <p:sp>
        <p:nvSpPr>
          <p:cNvPr id="541"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43"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544" name="Rectangle 3"/>
          <p:cNvSpPr txBox="1"/>
          <p:nvPr/>
        </p:nvSpPr>
        <p:spPr>
          <a:xfrm>
            <a:off x="4130622" y="1632059"/>
            <a:ext cx="6518910" cy="8207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914400">
              <a:lnSpc>
                <a:spcPct val="100000"/>
              </a:lnSpc>
              <a:spcBef>
                <a:spcPts val="500"/>
              </a:spcBef>
              <a:defRPr>
                <a:solidFill>
                  <a:srgbClr val="292929"/>
                </a:solidFill>
                <a:latin typeface="Verdana"/>
                <a:ea typeface="Verdana"/>
                <a:cs typeface="Verdana"/>
                <a:sym typeface="Verdana"/>
              </a:defRPr>
            </a:lvl1pPr>
            <a:lvl2pPr indent="449262" algn="ctr" defTabSz="914400">
              <a:lnSpc>
                <a:spcPct val="100000"/>
              </a:lnSpc>
              <a:spcBef>
                <a:spcPts val="400"/>
              </a:spcBef>
              <a:defRPr sz="2000">
                <a:solidFill>
                  <a:srgbClr val="292929"/>
                </a:solidFill>
                <a:latin typeface="Verdana"/>
                <a:ea typeface="Verdana"/>
                <a:cs typeface="Verdana"/>
                <a:sym typeface="Verdana"/>
              </a:defRPr>
            </a:lvl2pPr>
          </a:lstStyle>
          <a:p>
            <a:r>
              <a:rPr dirty="0"/>
              <a:t>Developing Performance Indicators</a:t>
            </a:r>
            <a:endParaRPr sz="3200" dirty="0"/>
          </a:p>
          <a:p>
            <a:pPr lvl="1" algn="l"/>
            <a:r>
              <a:rPr lang="en-US" dirty="0"/>
              <a:t>           </a:t>
            </a:r>
            <a:r>
              <a:rPr dirty="0"/>
              <a:t>Two essential parts</a:t>
            </a:r>
            <a:endParaRPr sz="2800" dirty="0"/>
          </a:p>
        </p:txBody>
      </p:sp>
      <p:grpSp>
        <p:nvGrpSpPr>
          <p:cNvPr id="555" name="Diagram 5"/>
          <p:cNvGrpSpPr/>
          <p:nvPr/>
        </p:nvGrpSpPr>
        <p:grpSpPr>
          <a:xfrm>
            <a:off x="2771213" y="3082130"/>
            <a:ext cx="6851275" cy="2808006"/>
            <a:chOff x="0" y="-1"/>
            <a:chExt cx="6851274" cy="2808004"/>
          </a:xfrm>
        </p:grpSpPr>
        <p:sp>
          <p:nvSpPr>
            <p:cNvPr id="545" name="Subject Content"/>
            <p:cNvSpPr txBox="1"/>
            <p:nvPr/>
          </p:nvSpPr>
          <p:spPr>
            <a:xfrm>
              <a:off x="0" y="320336"/>
              <a:ext cx="1359409" cy="64632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r" defTabSz="800100">
                <a:spcBef>
                  <a:spcPts val="700"/>
                </a:spcBef>
                <a:defRPr sz="1800">
                  <a:solidFill>
                    <a:srgbClr val="292929"/>
                  </a:solidFill>
                  <a:latin typeface="Verdana"/>
                  <a:ea typeface="Verdana"/>
                  <a:cs typeface="Verdana"/>
                  <a:sym typeface="Verdana"/>
                </a:defRPr>
              </a:lvl1pPr>
            </a:lstStyle>
            <a:p>
              <a:r>
                <a:rPr sz="2000" dirty="0"/>
                <a:t>Subject Content</a:t>
              </a:r>
            </a:p>
          </p:txBody>
        </p:sp>
        <p:sp>
          <p:nvSpPr>
            <p:cNvPr id="546" name="Line"/>
            <p:cNvSpPr/>
            <p:nvPr/>
          </p:nvSpPr>
          <p:spPr>
            <a:xfrm>
              <a:off x="1441704" y="0"/>
              <a:ext cx="304801" cy="1287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8"/>
                    <a:pt x="10800" y="19810"/>
                  </a:cubicBezTo>
                  <a:lnTo>
                    <a:pt x="10800" y="12590"/>
                  </a:lnTo>
                  <a:cubicBezTo>
                    <a:pt x="10800" y="11602"/>
                    <a:pt x="5965" y="10800"/>
                    <a:pt x="0" y="10800"/>
                  </a:cubicBezTo>
                  <a:cubicBezTo>
                    <a:pt x="5965" y="10800"/>
                    <a:pt x="10800" y="9998"/>
                    <a:pt x="10800" y="9010"/>
                  </a:cubicBezTo>
                  <a:lnTo>
                    <a:pt x="10800" y="1790"/>
                  </a:lnTo>
                  <a:cubicBezTo>
                    <a:pt x="10800" y="802"/>
                    <a:pt x="15635" y="0"/>
                    <a:pt x="21600" y="0"/>
                  </a:cubicBezTo>
                </a:path>
              </a:pathLst>
            </a:custGeom>
            <a:noFill/>
            <a:ln w="25400" cap="flat">
              <a:solidFill>
                <a:srgbClr val="00194C"/>
              </a:solidFill>
              <a:prstDash val="solid"/>
              <a:round/>
            </a:ln>
            <a:effectLst/>
          </p:spPr>
          <p:txBody>
            <a:bodyPr wrap="square" lIns="50800" tIns="50800" rIns="50800" bIns="50800" numCol="1" anchor="t">
              <a:noAutofit/>
            </a:bodyPr>
            <a:lstStyle/>
            <a:p>
              <a:endParaRPr/>
            </a:p>
          </p:txBody>
        </p:sp>
        <p:grpSp>
          <p:nvGrpSpPr>
            <p:cNvPr id="549" name="Group"/>
            <p:cNvGrpSpPr/>
            <p:nvPr/>
          </p:nvGrpSpPr>
          <p:grpSpPr>
            <a:xfrm>
              <a:off x="1868423" y="-1"/>
              <a:ext cx="4982851" cy="1287003"/>
              <a:chOff x="-1" y="-1"/>
              <a:chExt cx="4982850" cy="1287002"/>
            </a:xfrm>
          </p:grpSpPr>
          <p:sp>
            <p:nvSpPr>
              <p:cNvPr id="547" name="Rectangle"/>
              <p:cNvSpPr/>
              <p:nvPr/>
            </p:nvSpPr>
            <p:spPr>
              <a:xfrm>
                <a:off x="-1" y="-1"/>
                <a:ext cx="4982850" cy="1287002"/>
              </a:xfrm>
              <a:prstGeom prst="rect">
                <a:avLst/>
              </a:pr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defTabSz="800100">
                  <a:spcBef>
                    <a:spcPts val="400"/>
                  </a:spcBef>
                  <a:defRPr sz="1800">
                    <a:solidFill>
                      <a:srgbClr val="292929"/>
                    </a:solidFill>
                    <a:latin typeface="Verdana"/>
                    <a:ea typeface="Verdana"/>
                    <a:cs typeface="Verdana"/>
                    <a:sym typeface="Verdana"/>
                  </a:defRPr>
                </a:pPr>
                <a:endParaRPr/>
              </a:p>
            </p:txBody>
          </p:sp>
          <p:sp>
            <p:nvSpPr>
              <p:cNvPr id="548" name="Content that is the focus of instruction (e.g., steps of the design process, chemical reaction, scientific method)"/>
              <p:cNvSpPr txBox="1"/>
              <p:nvPr/>
            </p:nvSpPr>
            <p:spPr>
              <a:xfrm>
                <a:off x="0" y="6647"/>
                <a:ext cx="4950192" cy="124649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80" tIns="68580" rIns="68580" bIns="68580" numCol="1" anchor="ctr">
                <a:spAutoFit/>
              </a:bodyPr>
              <a:lstStyle/>
              <a:p>
                <a:pPr marL="171450" lvl="1" indent="-171450" defTabSz="800100">
                  <a:spcBef>
                    <a:spcPts val="300"/>
                  </a:spcBef>
                  <a:buSzPct val="100000"/>
                  <a:buChar char="•"/>
                  <a:defRPr sz="1800">
                    <a:solidFill>
                      <a:srgbClr val="292929"/>
                    </a:solidFill>
                    <a:latin typeface="Verdana"/>
                    <a:ea typeface="Verdana"/>
                    <a:cs typeface="Verdana"/>
                    <a:sym typeface="Verdana"/>
                  </a:defRPr>
                </a:pPr>
                <a:r>
                  <a:rPr sz="2000" dirty="0"/>
                  <a:t>Content that is the focus of instruction (e.g., steps of the design process, chemical reaction, scientific method)</a:t>
                </a:r>
                <a:endParaRPr lang="en-US" sz="2000" dirty="0"/>
              </a:p>
            </p:txBody>
          </p:sp>
        </p:grpSp>
        <p:sp>
          <p:nvSpPr>
            <p:cNvPr id="550" name="Action Verb"/>
            <p:cNvSpPr txBox="1"/>
            <p:nvPr/>
          </p:nvSpPr>
          <p:spPr>
            <a:xfrm>
              <a:off x="0" y="1841337"/>
              <a:ext cx="1359409" cy="64632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r" defTabSz="800100">
                <a:spcBef>
                  <a:spcPts val="700"/>
                </a:spcBef>
                <a:defRPr sz="1800">
                  <a:solidFill>
                    <a:srgbClr val="292929"/>
                  </a:solidFill>
                  <a:latin typeface="Verdana"/>
                  <a:ea typeface="Verdana"/>
                  <a:cs typeface="Verdana"/>
                  <a:sym typeface="Verdana"/>
                </a:defRPr>
              </a:lvl1pPr>
            </a:lstStyle>
            <a:p>
              <a:r>
                <a:rPr sz="2000"/>
                <a:t>Action Verb</a:t>
              </a:r>
            </a:p>
          </p:txBody>
        </p:sp>
        <p:sp>
          <p:nvSpPr>
            <p:cNvPr id="551" name="Line"/>
            <p:cNvSpPr/>
            <p:nvPr/>
          </p:nvSpPr>
          <p:spPr>
            <a:xfrm>
              <a:off x="1441704" y="1521001"/>
              <a:ext cx="304801" cy="1287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8"/>
                    <a:pt x="10800" y="19810"/>
                  </a:cubicBezTo>
                  <a:lnTo>
                    <a:pt x="10800" y="12590"/>
                  </a:lnTo>
                  <a:cubicBezTo>
                    <a:pt x="10800" y="11602"/>
                    <a:pt x="5965" y="10800"/>
                    <a:pt x="0" y="10800"/>
                  </a:cubicBezTo>
                  <a:cubicBezTo>
                    <a:pt x="5965" y="10800"/>
                    <a:pt x="10800" y="9998"/>
                    <a:pt x="10800" y="9010"/>
                  </a:cubicBezTo>
                  <a:lnTo>
                    <a:pt x="10800" y="1790"/>
                  </a:lnTo>
                  <a:cubicBezTo>
                    <a:pt x="10800" y="802"/>
                    <a:pt x="15635" y="0"/>
                    <a:pt x="21600" y="0"/>
                  </a:cubicBezTo>
                </a:path>
              </a:pathLst>
            </a:custGeom>
            <a:noFill/>
            <a:ln w="25400" cap="flat">
              <a:solidFill>
                <a:srgbClr val="00194C"/>
              </a:solidFill>
              <a:prstDash val="solid"/>
              <a:round/>
            </a:ln>
            <a:effectLst/>
          </p:spPr>
          <p:txBody>
            <a:bodyPr wrap="square" lIns="50800" tIns="50800" rIns="50800" bIns="50800" numCol="1" anchor="t">
              <a:noAutofit/>
            </a:bodyPr>
            <a:lstStyle/>
            <a:p>
              <a:endParaRPr/>
            </a:p>
          </p:txBody>
        </p:sp>
        <p:grpSp>
          <p:nvGrpSpPr>
            <p:cNvPr id="554" name="Group"/>
            <p:cNvGrpSpPr/>
            <p:nvPr/>
          </p:nvGrpSpPr>
          <p:grpSpPr>
            <a:xfrm>
              <a:off x="1868423" y="1521000"/>
              <a:ext cx="4977408" cy="1287003"/>
              <a:chOff x="-1" y="-1"/>
              <a:chExt cx="4977407" cy="1287002"/>
            </a:xfrm>
          </p:grpSpPr>
          <p:sp>
            <p:nvSpPr>
              <p:cNvPr id="552" name="Rectangle"/>
              <p:cNvSpPr/>
              <p:nvPr/>
            </p:nvSpPr>
            <p:spPr>
              <a:xfrm>
                <a:off x="-1" y="-1"/>
                <a:ext cx="4977407" cy="1287002"/>
              </a:xfrm>
              <a:prstGeom prst="rect">
                <a:avLst/>
              </a:pr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defTabSz="800100">
                  <a:spcBef>
                    <a:spcPts val="400"/>
                  </a:spcBef>
                  <a:defRPr sz="1800">
                    <a:solidFill>
                      <a:srgbClr val="292929"/>
                    </a:solidFill>
                    <a:latin typeface="Verdana"/>
                    <a:ea typeface="Verdana"/>
                    <a:cs typeface="Verdana"/>
                    <a:sym typeface="Verdana"/>
                  </a:defRPr>
                </a:pPr>
                <a:endParaRPr/>
              </a:p>
            </p:txBody>
          </p:sp>
          <p:sp>
            <p:nvSpPr>
              <p:cNvPr id="553" name="Direct students to a specific performance (e.g. “list”, “analyze”, “apply”)"/>
              <p:cNvSpPr txBox="1"/>
              <p:nvPr/>
            </p:nvSpPr>
            <p:spPr>
              <a:xfrm>
                <a:off x="0" y="200303"/>
                <a:ext cx="4971963" cy="88639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80" tIns="68580" rIns="68580" bIns="68580" numCol="1" anchor="ctr">
                <a:spAutoFit/>
              </a:bodyPr>
              <a:lstStyle/>
              <a:p>
                <a:pPr marL="171450" lvl="1" indent="-171450" defTabSz="800100">
                  <a:spcBef>
                    <a:spcPts val="300"/>
                  </a:spcBef>
                  <a:buSzPct val="100000"/>
                  <a:buChar char="•"/>
                  <a:defRPr sz="1800">
                    <a:solidFill>
                      <a:srgbClr val="292929"/>
                    </a:solidFill>
                    <a:latin typeface="Verdana"/>
                    <a:ea typeface="Verdana"/>
                    <a:cs typeface="Verdana"/>
                    <a:sym typeface="Verdana"/>
                  </a:defRPr>
                </a:pPr>
                <a:r>
                  <a:rPr sz="1800" dirty="0"/>
                  <a:t>Direct students to a specific performance (e.g. “list”, “analyze”, “apply”)</a:t>
                </a:r>
                <a:endParaRPr lang="en-US" sz="1800" dirty="0"/>
              </a:p>
            </p:txBody>
          </p:sp>
        </p:grpSp>
      </p:grpSp>
      <p:sp>
        <p:nvSpPr>
          <p:cNvPr id="556"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Process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7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grpSp>
        <p:nvGrpSpPr>
          <p:cNvPr id="604" name="Diagram 10"/>
          <p:cNvGrpSpPr/>
          <p:nvPr/>
        </p:nvGrpSpPr>
        <p:grpSpPr>
          <a:xfrm>
            <a:off x="3677486" y="1988840"/>
            <a:ext cx="3876243" cy="4063999"/>
            <a:chOff x="0" y="0"/>
            <a:chExt cx="3876242" cy="4063998"/>
          </a:xfrm>
        </p:grpSpPr>
        <p:grpSp>
          <p:nvGrpSpPr>
            <p:cNvPr id="580" name="Group"/>
            <p:cNvGrpSpPr/>
            <p:nvPr/>
          </p:nvGrpSpPr>
          <p:grpSpPr>
            <a:xfrm>
              <a:off x="1104729" y="1311046"/>
              <a:ext cx="1666397" cy="1441501"/>
              <a:chOff x="0" y="0"/>
              <a:chExt cx="1666395" cy="1441499"/>
            </a:xfrm>
          </p:grpSpPr>
          <p:sp>
            <p:nvSpPr>
              <p:cNvPr id="578" name="Shape"/>
              <p:cNvSpPr/>
              <p:nvPr/>
            </p:nvSpPr>
            <p:spPr>
              <a:xfrm>
                <a:off x="0" y="0"/>
                <a:ext cx="1666396" cy="14415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38" y="0"/>
                    </a:lnTo>
                    <a:lnTo>
                      <a:pt x="16262" y="0"/>
                    </a:lnTo>
                    <a:lnTo>
                      <a:pt x="21600" y="10800"/>
                    </a:lnTo>
                    <a:lnTo>
                      <a:pt x="16262" y="21600"/>
                    </a:lnTo>
                    <a:lnTo>
                      <a:pt x="5338" y="21600"/>
                    </a:lnTo>
                    <a:close/>
                  </a:path>
                </a:pathLst>
              </a:custGeom>
              <a:gradFill flip="none" rotWithShape="1">
                <a:gsLst>
                  <a:gs pos="0">
                    <a:schemeClr val="accent1">
                      <a:hueOff val="796897"/>
                      <a:lumOff val="36487"/>
                    </a:schemeClr>
                  </a:gs>
                  <a:gs pos="35000">
                    <a:srgbClr val="CFE2FF"/>
                  </a:gs>
                  <a:gs pos="100000">
                    <a:schemeClr val="accent1">
                      <a:hueOff val="922619"/>
                      <a:lumOff val="46439"/>
                    </a:schemeClr>
                  </a:gs>
                </a:gsLst>
                <a:lin ang="16200000" scaled="0"/>
              </a:gradFill>
              <a:ln w="12700" cap="flat">
                <a:noFill/>
                <a:miter lim="400000"/>
              </a:ln>
              <a:effectLst/>
            </p:spPr>
            <p:txBody>
              <a:bodyPr wrap="square" lIns="50800" tIns="50800" rIns="50800" bIns="50800" numCol="1" anchor="ctr">
                <a:noAutofit/>
              </a:bodyPr>
              <a:lstStyle/>
              <a:p>
                <a:pPr algn="ctr" defTabSz="889000">
                  <a:spcBef>
                    <a:spcPts val="1000"/>
                  </a:spcBef>
                </a:pPr>
                <a:endParaRPr/>
              </a:p>
            </p:txBody>
          </p:sp>
          <p:sp>
            <p:nvSpPr>
              <p:cNvPr id="579" name="ME406"/>
              <p:cNvSpPr txBox="1"/>
              <p:nvPr/>
            </p:nvSpPr>
            <p:spPr>
              <a:xfrm>
                <a:off x="276144" y="542949"/>
                <a:ext cx="1114107" cy="3556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ctr">
                <a:spAutoFit/>
              </a:bodyPr>
              <a:lstStyle>
                <a:lvl1pPr algn="ctr" defTabSz="889000">
                  <a:spcBef>
                    <a:spcPts val="800"/>
                  </a:spcBef>
                  <a:defRPr sz="2000">
                    <a:latin typeface="Verdana"/>
                    <a:ea typeface="Verdana"/>
                    <a:cs typeface="Verdana"/>
                    <a:sym typeface="Verdana"/>
                  </a:defRPr>
                </a:lvl1pPr>
              </a:lstStyle>
              <a:p>
                <a:r>
                  <a:t>ME406</a:t>
                </a:r>
              </a:p>
            </p:txBody>
          </p:sp>
        </p:grpSp>
        <p:sp>
          <p:nvSpPr>
            <p:cNvPr id="581" name="Shape"/>
            <p:cNvSpPr/>
            <p:nvPr/>
          </p:nvSpPr>
          <p:spPr>
            <a:xfrm>
              <a:off x="2148213" y="621384"/>
              <a:ext cx="628727" cy="54173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79" y="0"/>
                  </a:lnTo>
                  <a:lnTo>
                    <a:pt x="16221" y="0"/>
                  </a:lnTo>
                  <a:lnTo>
                    <a:pt x="21600" y="10800"/>
                  </a:lnTo>
                  <a:lnTo>
                    <a:pt x="16221" y="21600"/>
                  </a:lnTo>
                  <a:lnTo>
                    <a:pt x="5379" y="21600"/>
                  </a:lnTo>
                  <a:close/>
                </a:path>
              </a:pathLst>
            </a:custGeom>
            <a:solidFill>
              <a:srgbClr val="CADFFF"/>
            </a:solidFill>
            <a:ln w="12700" cap="flat">
              <a:noFill/>
              <a:miter lim="400000"/>
            </a:ln>
            <a:effectLst/>
          </p:spPr>
          <p:txBody>
            <a:bodyPr wrap="square" lIns="50800" tIns="50800" rIns="50800" bIns="50800" numCol="1" anchor="t">
              <a:noAutofit/>
            </a:bodyPr>
            <a:lstStyle/>
            <a:p>
              <a:endParaRPr/>
            </a:p>
          </p:txBody>
        </p:sp>
        <p:grpSp>
          <p:nvGrpSpPr>
            <p:cNvPr id="584" name="Group"/>
            <p:cNvGrpSpPr/>
            <p:nvPr/>
          </p:nvGrpSpPr>
          <p:grpSpPr>
            <a:xfrm>
              <a:off x="1258228" y="0"/>
              <a:ext cx="1365601" cy="1181404"/>
              <a:chOff x="0" y="0"/>
              <a:chExt cx="1365599" cy="1181403"/>
            </a:xfrm>
          </p:grpSpPr>
          <p:sp>
            <p:nvSpPr>
              <p:cNvPr id="582" name="Shape"/>
              <p:cNvSpPr/>
              <p:nvPr/>
            </p:nvSpPr>
            <p:spPr>
              <a:xfrm>
                <a:off x="0" y="0"/>
                <a:ext cx="1365600" cy="11814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39" y="0"/>
                    </a:lnTo>
                    <a:lnTo>
                      <a:pt x="16261" y="0"/>
                    </a:lnTo>
                    <a:lnTo>
                      <a:pt x="21600" y="10800"/>
                    </a:lnTo>
                    <a:lnTo>
                      <a:pt x="16261" y="21600"/>
                    </a:lnTo>
                    <a:lnTo>
                      <a:pt x="5339" y="21600"/>
                    </a:lnTo>
                    <a:close/>
                  </a:path>
                </a:pathLst>
              </a:custGeom>
              <a:gradFill flip="none" rotWithShape="1">
                <a:gsLst>
                  <a:gs pos="0">
                    <a:schemeClr val="accent1">
                      <a:hueOff val="796897"/>
                      <a:lumOff val="36487"/>
                    </a:schemeClr>
                  </a:gs>
                  <a:gs pos="35000">
                    <a:srgbClr val="CFE2FF"/>
                  </a:gs>
                  <a:gs pos="100000">
                    <a:schemeClr val="accent1">
                      <a:hueOff val="922619"/>
                      <a:lumOff val="46439"/>
                    </a:schemeClr>
                  </a:gs>
                </a:gsLst>
                <a:lin ang="16200000" scaled="0"/>
              </a:gradFill>
              <a:ln w="12700" cap="flat">
                <a:noFill/>
                <a:miter lim="400000"/>
              </a:ln>
              <a:effectLst/>
            </p:spPr>
            <p:txBody>
              <a:bodyPr wrap="square" lIns="50800" tIns="50800" rIns="50800" bIns="50800" numCol="1" anchor="ctr">
                <a:noAutofit/>
              </a:bodyPr>
              <a:lstStyle/>
              <a:p>
                <a:pPr algn="ctr" defTabSz="844550">
                  <a:spcBef>
                    <a:spcPts val="1000"/>
                  </a:spcBef>
                  <a:defRPr sz="1900">
                    <a:latin typeface="Verdana"/>
                    <a:ea typeface="Verdana"/>
                    <a:cs typeface="Verdana"/>
                    <a:sym typeface="Verdana"/>
                  </a:defRPr>
                </a:pPr>
                <a:endParaRPr/>
              </a:p>
            </p:txBody>
          </p:sp>
          <p:sp>
            <p:nvSpPr>
              <p:cNvPr id="583" name="CL100"/>
              <p:cNvSpPr txBox="1"/>
              <p:nvPr/>
            </p:nvSpPr>
            <p:spPr>
              <a:xfrm>
                <a:off x="226309" y="420522"/>
                <a:ext cx="912983" cy="3403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4129" tIns="24129" rIns="24129" bIns="24129" numCol="1" anchor="ctr">
                <a:spAutoFit/>
              </a:bodyPr>
              <a:lstStyle>
                <a:lvl1pPr algn="ctr" defTabSz="844550">
                  <a:spcBef>
                    <a:spcPts val="700"/>
                  </a:spcBef>
                  <a:defRPr sz="1900">
                    <a:latin typeface="Verdana"/>
                    <a:ea typeface="Verdana"/>
                    <a:cs typeface="Verdana"/>
                    <a:sym typeface="Verdana"/>
                  </a:defRPr>
                </a:lvl1pPr>
              </a:lstStyle>
              <a:p>
                <a:r>
                  <a:t>CL100</a:t>
                </a:r>
              </a:p>
            </p:txBody>
          </p:sp>
        </p:grpSp>
        <p:sp>
          <p:nvSpPr>
            <p:cNvPr id="585" name="Shape"/>
            <p:cNvSpPr/>
            <p:nvPr/>
          </p:nvSpPr>
          <p:spPr>
            <a:xfrm>
              <a:off x="2881986" y="1634133"/>
              <a:ext cx="628727" cy="54173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79" y="0"/>
                  </a:lnTo>
                  <a:lnTo>
                    <a:pt x="16221" y="0"/>
                  </a:lnTo>
                  <a:lnTo>
                    <a:pt x="21600" y="10800"/>
                  </a:lnTo>
                  <a:lnTo>
                    <a:pt x="16221" y="21600"/>
                  </a:lnTo>
                  <a:lnTo>
                    <a:pt x="5379" y="21600"/>
                  </a:lnTo>
                  <a:close/>
                </a:path>
              </a:pathLst>
            </a:custGeom>
            <a:solidFill>
              <a:srgbClr val="CADFFF"/>
            </a:solidFill>
            <a:ln w="12700" cap="flat">
              <a:noFill/>
              <a:miter lim="400000"/>
            </a:ln>
            <a:effectLst/>
          </p:spPr>
          <p:txBody>
            <a:bodyPr wrap="square" lIns="50800" tIns="50800" rIns="50800" bIns="50800" numCol="1" anchor="t">
              <a:noAutofit/>
            </a:bodyPr>
            <a:lstStyle/>
            <a:p>
              <a:endParaRPr/>
            </a:p>
          </p:txBody>
        </p:sp>
        <p:grpSp>
          <p:nvGrpSpPr>
            <p:cNvPr id="588" name="Group"/>
            <p:cNvGrpSpPr/>
            <p:nvPr/>
          </p:nvGrpSpPr>
          <p:grpSpPr>
            <a:xfrm>
              <a:off x="2510642" y="726643"/>
              <a:ext cx="1365601" cy="1181404"/>
              <a:chOff x="0" y="0"/>
              <a:chExt cx="1365599" cy="1181403"/>
            </a:xfrm>
          </p:grpSpPr>
          <p:sp>
            <p:nvSpPr>
              <p:cNvPr id="586" name="Shape"/>
              <p:cNvSpPr/>
              <p:nvPr/>
            </p:nvSpPr>
            <p:spPr>
              <a:xfrm>
                <a:off x="0" y="0"/>
                <a:ext cx="1365600" cy="11814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39" y="0"/>
                    </a:lnTo>
                    <a:lnTo>
                      <a:pt x="16261" y="0"/>
                    </a:lnTo>
                    <a:lnTo>
                      <a:pt x="21600" y="10800"/>
                    </a:lnTo>
                    <a:lnTo>
                      <a:pt x="16261" y="21600"/>
                    </a:lnTo>
                    <a:lnTo>
                      <a:pt x="5339" y="21600"/>
                    </a:lnTo>
                    <a:close/>
                  </a:path>
                </a:pathLst>
              </a:custGeom>
              <a:gradFill flip="none" rotWithShape="1">
                <a:gsLst>
                  <a:gs pos="0">
                    <a:schemeClr val="accent1">
                      <a:hueOff val="796897"/>
                      <a:lumOff val="36487"/>
                    </a:schemeClr>
                  </a:gs>
                  <a:gs pos="35000">
                    <a:srgbClr val="CFE2FF"/>
                  </a:gs>
                  <a:gs pos="100000">
                    <a:schemeClr val="accent1">
                      <a:hueOff val="922619"/>
                      <a:lumOff val="46439"/>
                    </a:schemeClr>
                  </a:gs>
                </a:gsLst>
                <a:lin ang="16200000" scaled="0"/>
              </a:gradFill>
              <a:ln w="12700" cap="flat">
                <a:noFill/>
                <a:miter lim="400000"/>
              </a:ln>
              <a:effectLst/>
            </p:spPr>
            <p:txBody>
              <a:bodyPr wrap="square" lIns="50800" tIns="50800" rIns="50800" bIns="50800" numCol="1" anchor="ctr">
                <a:noAutofit/>
              </a:bodyPr>
              <a:lstStyle/>
              <a:p>
                <a:pPr algn="ctr" defTabSz="844550">
                  <a:spcBef>
                    <a:spcPts val="1000"/>
                  </a:spcBef>
                  <a:defRPr sz="1900">
                    <a:latin typeface="Verdana"/>
                    <a:ea typeface="Verdana"/>
                    <a:cs typeface="Verdana"/>
                    <a:sym typeface="Verdana"/>
                  </a:defRPr>
                </a:pPr>
                <a:endParaRPr/>
              </a:p>
            </p:txBody>
          </p:sp>
          <p:sp>
            <p:nvSpPr>
              <p:cNvPr id="587" name="RH330"/>
              <p:cNvSpPr txBox="1"/>
              <p:nvPr/>
            </p:nvSpPr>
            <p:spPr>
              <a:xfrm>
                <a:off x="226309" y="420522"/>
                <a:ext cx="912983" cy="3403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4129" tIns="24129" rIns="24129" bIns="24129" numCol="1" anchor="ctr">
                <a:spAutoFit/>
              </a:bodyPr>
              <a:lstStyle>
                <a:lvl1pPr algn="ctr" defTabSz="844550">
                  <a:spcBef>
                    <a:spcPts val="700"/>
                  </a:spcBef>
                  <a:defRPr sz="1900">
                    <a:latin typeface="Verdana"/>
                    <a:ea typeface="Verdana"/>
                    <a:cs typeface="Verdana"/>
                    <a:sym typeface="Verdana"/>
                  </a:defRPr>
                </a:lvl1pPr>
              </a:lstStyle>
              <a:p>
                <a:r>
                  <a:t>RH330</a:t>
                </a:r>
              </a:p>
            </p:txBody>
          </p:sp>
        </p:grpSp>
        <p:sp>
          <p:nvSpPr>
            <p:cNvPr id="589" name="Shape"/>
            <p:cNvSpPr/>
            <p:nvPr/>
          </p:nvSpPr>
          <p:spPr>
            <a:xfrm>
              <a:off x="2372261" y="2777337"/>
              <a:ext cx="628727" cy="54173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79" y="0"/>
                  </a:lnTo>
                  <a:lnTo>
                    <a:pt x="16221" y="0"/>
                  </a:lnTo>
                  <a:lnTo>
                    <a:pt x="21600" y="10800"/>
                  </a:lnTo>
                  <a:lnTo>
                    <a:pt x="16221" y="21600"/>
                  </a:lnTo>
                  <a:lnTo>
                    <a:pt x="5379" y="21600"/>
                  </a:lnTo>
                  <a:close/>
                </a:path>
              </a:pathLst>
            </a:custGeom>
            <a:solidFill>
              <a:srgbClr val="CADFFF"/>
            </a:solidFill>
            <a:ln w="12700" cap="flat">
              <a:noFill/>
              <a:miter lim="400000"/>
            </a:ln>
            <a:effectLst/>
          </p:spPr>
          <p:txBody>
            <a:bodyPr wrap="square" lIns="50800" tIns="50800" rIns="50800" bIns="50800" numCol="1" anchor="t">
              <a:noAutofit/>
            </a:bodyPr>
            <a:lstStyle/>
            <a:p>
              <a:endParaRPr/>
            </a:p>
          </p:txBody>
        </p:sp>
        <p:grpSp>
          <p:nvGrpSpPr>
            <p:cNvPr id="592" name="Group"/>
            <p:cNvGrpSpPr/>
            <p:nvPr/>
          </p:nvGrpSpPr>
          <p:grpSpPr>
            <a:xfrm>
              <a:off x="2510642" y="2155139"/>
              <a:ext cx="1365601" cy="1181404"/>
              <a:chOff x="0" y="0"/>
              <a:chExt cx="1365599" cy="1181403"/>
            </a:xfrm>
          </p:grpSpPr>
          <p:sp>
            <p:nvSpPr>
              <p:cNvPr id="590" name="Shape"/>
              <p:cNvSpPr/>
              <p:nvPr/>
            </p:nvSpPr>
            <p:spPr>
              <a:xfrm>
                <a:off x="0" y="0"/>
                <a:ext cx="1365600" cy="11814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39" y="0"/>
                    </a:lnTo>
                    <a:lnTo>
                      <a:pt x="16261" y="0"/>
                    </a:lnTo>
                    <a:lnTo>
                      <a:pt x="21600" y="10800"/>
                    </a:lnTo>
                    <a:lnTo>
                      <a:pt x="16261" y="21600"/>
                    </a:lnTo>
                    <a:lnTo>
                      <a:pt x="5339" y="21600"/>
                    </a:lnTo>
                    <a:close/>
                  </a:path>
                </a:pathLst>
              </a:custGeom>
              <a:gradFill flip="none" rotWithShape="1">
                <a:gsLst>
                  <a:gs pos="0">
                    <a:schemeClr val="accent1">
                      <a:hueOff val="796897"/>
                      <a:lumOff val="36487"/>
                    </a:schemeClr>
                  </a:gs>
                  <a:gs pos="35000">
                    <a:srgbClr val="CFE2FF"/>
                  </a:gs>
                  <a:gs pos="100000">
                    <a:schemeClr val="accent1">
                      <a:hueOff val="922619"/>
                      <a:lumOff val="46439"/>
                    </a:schemeClr>
                  </a:gs>
                </a:gsLst>
                <a:lin ang="16200000" scaled="0"/>
              </a:gradFill>
              <a:ln w="12700" cap="flat">
                <a:noFill/>
                <a:miter lim="400000"/>
              </a:ln>
              <a:effectLst/>
            </p:spPr>
            <p:txBody>
              <a:bodyPr wrap="square" lIns="50800" tIns="50800" rIns="50800" bIns="50800" numCol="1" anchor="ctr">
                <a:noAutofit/>
              </a:bodyPr>
              <a:lstStyle/>
              <a:p>
                <a:pPr algn="ctr" defTabSz="844550">
                  <a:spcBef>
                    <a:spcPts val="1000"/>
                  </a:spcBef>
                  <a:defRPr sz="1900">
                    <a:latin typeface="Verdana"/>
                    <a:ea typeface="Verdana"/>
                    <a:cs typeface="Verdana"/>
                    <a:sym typeface="Verdana"/>
                  </a:defRPr>
                </a:pPr>
                <a:endParaRPr/>
              </a:p>
            </p:txBody>
          </p:sp>
          <p:sp>
            <p:nvSpPr>
              <p:cNvPr id="591" name="ES204"/>
              <p:cNvSpPr txBox="1"/>
              <p:nvPr/>
            </p:nvSpPr>
            <p:spPr>
              <a:xfrm>
                <a:off x="226309" y="420521"/>
                <a:ext cx="912983" cy="3403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4129" tIns="24129" rIns="24129" bIns="24129" numCol="1" anchor="ctr">
                <a:spAutoFit/>
              </a:bodyPr>
              <a:lstStyle>
                <a:lvl1pPr algn="ctr" defTabSz="844550">
                  <a:spcBef>
                    <a:spcPts val="700"/>
                  </a:spcBef>
                  <a:defRPr sz="1900">
                    <a:latin typeface="Verdana"/>
                    <a:ea typeface="Verdana"/>
                    <a:cs typeface="Verdana"/>
                    <a:sym typeface="Verdana"/>
                  </a:defRPr>
                </a:lvl1pPr>
              </a:lstStyle>
              <a:p>
                <a:r>
                  <a:t>ES204</a:t>
                </a:r>
              </a:p>
            </p:txBody>
          </p:sp>
        </p:grpSp>
        <p:sp>
          <p:nvSpPr>
            <p:cNvPr id="593" name="Shape"/>
            <p:cNvSpPr/>
            <p:nvPr/>
          </p:nvSpPr>
          <p:spPr>
            <a:xfrm>
              <a:off x="1107830" y="2896005"/>
              <a:ext cx="628727" cy="54173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79" y="0"/>
                  </a:lnTo>
                  <a:lnTo>
                    <a:pt x="16221" y="0"/>
                  </a:lnTo>
                  <a:lnTo>
                    <a:pt x="21600" y="10800"/>
                  </a:lnTo>
                  <a:lnTo>
                    <a:pt x="16221" y="21600"/>
                  </a:lnTo>
                  <a:lnTo>
                    <a:pt x="5379" y="21600"/>
                  </a:lnTo>
                  <a:close/>
                </a:path>
              </a:pathLst>
            </a:custGeom>
            <a:solidFill>
              <a:srgbClr val="CADFFF"/>
            </a:solidFill>
            <a:ln w="12700" cap="flat">
              <a:noFill/>
              <a:miter lim="400000"/>
            </a:ln>
            <a:effectLst/>
          </p:spPr>
          <p:txBody>
            <a:bodyPr wrap="square" lIns="50800" tIns="50800" rIns="50800" bIns="50800" numCol="1" anchor="t">
              <a:noAutofit/>
            </a:bodyPr>
            <a:lstStyle/>
            <a:p>
              <a:endParaRPr/>
            </a:p>
          </p:txBody>
        </p:sp>
        <p:grpSp>
          <p:nvGrpSpPr>
            <p:cNvPr id="596" name="Group"/>
            <p:cNvGrpSpPr/>
            <p:nvPr/>
          </p:nvGrpSpPr>
          <p:grpSpPr>
            <a:xfrm>
              <a:off x="1258228" y="2882595"/>
              <a:ext cx="1365601" cy="1181404"/>
              <a:chOff x="0" y="0"/>
              <a:chExt cx="1365599" cy="1181403"/>
            </a:xfrm>
          </p:grpSpPr>
          <p:sp>
            <p:nvSpPr>
              <p:cNvPr id="594" name="Shape"/>
              <p:cNvSpPr/>
              <p:nvPr/>
            </p:nvSpPr>
            <p:spPr>
              <a:xfrm>
                <a:off x="0" y="0"/>
                <a:ext cx="1365600" cy="11814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39" y="0"/>
                    </a:lnTo>
                    <a:lnTo>
                      <a:pt x="16261" y="0"/>
                    </a:lnTo>
                    <a:lnTo>
                      <a:pt x="21600" y="10800"/>
                    </a:lnTo>
                    <a:lnTo>
                      <a:pt x="16261" y="21600"/>
                    </a:lnTo>
                    <a:lnTo>
                      <a:pt x="5339" y="21600"/>
                    </a:lnTo>
                    <a:close/>
                  </a:path>
                </a:pathLst>
              </a:custGeom>
              <a:gradFill flip="none" rotWithShape="1">
                <a:gsLst>
                  <a:gs pos="0">
                    <a:schemeClr val="accent1">
                      <a:hueOff val="796897"/>
                      <a:lumOff val="36487"/>
                    </a:schemeClr>
                  </a:gs>
                  <a:gs pos="35000">
                    <a:srgbClr val="CFE2FF"/>
                  </a:gs>
                  <a:gs pos="100000">
                    <a:schemeClr val="accent1">
                      <a:hueOff val="922619"/>
                      <a:lumOff val="46439"/>
                    </a:schemeClr>
                  </a:gs>
                </a:gsLst>
                <a:lin ang="16200000" scaled="0"/>
              </a:gradFill>
              <a:ln w="12700" cap="flat">
                <a:noFill/>
                <a:miter lim="400000"/>
              </a:ln>
              <a:effectLst/>
            </p:spPr>
            <p:txBody>
              <a:bodyPr wrap="square" lIns="50800" tIns="50800" rIns="50800" bIns="50800" numCol="1" anchor="ctr">
                <a:noAutofit/>
              </a:bodyPr>
              <a:lstStyle/>
              <a:p>
                <a:pPr algn="ctr" defTabSz="844550">
                  <a:spcBef>
                    <a:spcPts val="1000"/>
                  </a:spcBef>
                  <a:defRPr sz="1900">
                    <a:latin typeface="Verdana"/>
                    <a:ea typeface="Verdana"/>
                    <a:cs typeface="Verdana"/>
                    <a:sym typeface="Verdana"/>
                  </a:defRPr>
                </a:pPr>
                <a:endParaRPr/>
              </a:p>
            </p:txBody>
          </p:sp>
          <p:sp>
            <p:nvSpPr>
              <p:cNvPr id="595" name="FE323"/>
              <p:cNvSpPr txBox="1"/>
              <p:nvPr/>
            </p:nvSpPr>
            <p:spPr>
              <a:xfrm>
                <a:off x="226309" y="420521"/>
                <a:ext cx="912983" cy="3403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4129" tIns="24129" rIns="24129" bIns="24129" numCol="1" anchor="ctr">
                <a:spAutoFit/>
              </a:bodyPr>
              <a:lstStyle>
                <a:lvl1pPr algn="ctr" defTabSz="844550">
                  <a:spcBef>
                    <a:spcPts val="700"/>
                  </a:spcBef>
                  <a:defRPr sz="1900">
                    <a:latin typeface="Verdana"/>
                    <a:ea typeface="Verdana"/>
                    <a:cs typeface="Verdana"/>
                    <a:sym typeface="Verdana"/>
                  </a:defRPr>
                </a:lvl1pPr>
              </a:lstStyle>
              <a:p>
                <a:r>
                  <a:t>FE323</a:t>
                </a:r>
              </a:p>
            </p:txBody>
          </p:sp>
        </p:grpSp>
        <p:sp>
          <p:nvSpPr>
            <p:cNvPr id="597" name="Shape"/>
            <p:cNvSpPr/>
            <p:nvPr/>
          </p:nvSpPr>
          <p:spPr>
            <a:xfrm>
              <a:off x="362040" y="1883664"/>
              <a:ext cx="628727" cy="54173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79" y="0"/>
                  </a:lnTo>
                  <a:lnTo>
                    <a:pt x="16221" y="0"/>
                  </a:lnTo>
                  <a:lnTo>
                    <a:pt x="21600" y="10800"/>
                  </a:lnTo>
                  <a:lnTo>
                    <a:pt x="16221" y="21600"/>
                  </a:lnTo>
                  <a:lnTo>
                    <a:pt x="5379" y="21600"/>
                  </a:lnTo>
                  <a:close/>
                </a:path>
              </a:pathLst>
            </a:custGeom>
            <a:solidFill>
              <a:srgbClr val="CADFFF"/>
            </a:solidFill>
            <a:ln w="12700" cap="flat">
              <a:noFill/>
              <a:miter lim="400000"/>
            </a:ln>
            <a:effectLst/>
          </p:spPr>
          <p:txBody>
            <a:bodyPr wrap="square" lIns="50800" tIns="50800" rIns="50800" bIns="50800" numCol="1" anchor="t">
              <a:noAutofit/>
            </a:bodyPr>
            <a:lstStyle/>
            <a:p>
              <a:endParaRPr/>
            </a:p>
          </p:txBody>
        </p:sp>
        <p:grpSp>
          <p:nvGrpSpPr>
            <p:cNvPr id="600" name="Group"/>
            <p:cNvGrpSpPr/>
            <p:nvPr/>
          </p:nvGrpSpPr>
          <p:grpSpPr>
            <a:xfrm>
              <a:off x="0" y="2155951"/>
              <a:ext cx="1365600" cy="1181405"/>
              <a:chOff x="0" y="0"/>
              <a:chExt cx="1365599" cy="1181403"/>
            </a:xfrm>
          </p:grpSpPr>
          <p:sp>
            <p:nvSpPr>
              <p:cNvPr id="598" name="Shape"/>
              <p:cNvSpPr/>
              <p:nvPr/>
            </p:nvSpPr>
            <p:spPr>
              <a:xfrm>
                <a:off x="0" y="0"/>
                <a:ext cx="1365600" cy="11814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39" y="0"/>
                    </a:lnTo>
                    <a:lnTo>
                      <a:pt x="16261" y="0"/>
                    </a:lnTo>
                    <a:lnTo>
                      <a:pt x="21600" y="10800"/>
                    </a:lnTo>
                    <a:lnTo>
                      <a:pt x="16261" y="21600"/>
                    </a:lnTo>
                    <a:lnTo>
                      <a:pt x="5339" y="21600"/>
                    </a:lnTo>
                    <a:close/>
                  </a:path>
                </a:pathLst>
              </a:custGeom>
              <a:gradFill flip="none" rotWithShape="1">
                <a:gsLst>
                  <a:gs pos="0">
                    <a:schemeClr val="accent1">
                      <a:hueOff val="796897"/>
                      <a:lumOff val="36487"/>
                    </a:schemeClr>
                  </a:gs>
                  <a:gs pos="35000">
                    <a:srgbClr val="CFE2FF"/>
                  </a:gs>
                  <a:gs pos="100000">
                    <a:schemeClr val="accent1">
                      <a:hueOff val="922619"/>
                      <a:lumOff val="46439"/>
                    </a:schemeClr>
                  </a:gs>
                </a:gsLst>
                <a:lin ang="16200000" scaled="0"/>
              </a:gradFill>
              <a:ln w="12700" cap="flat">
                <a:noFill/>
                <a:miter lim="400000"/>
              </a:ln>
              <a:effectLst/>
            </p:spPr>
            <p:txBody>
              <a:bodyPr wrap="square" lIns="50800" tIns="50800" rIns="50800" bIns="50800" numCol="1" anchor="ctr">
                <a:noAutofit/>
              </a:bodyPr>
              <a:lstStyle/>
              <a:p>
                <a:pPr algn="ctr" defTabSz="844550">
                  <a:spcBef>
                    <a:spcPts val="1000"/>
                  </a:spcBef>
                  <a:defRPr sz="1900">
                    <a:latin typeface="Verdana"/>
                    <a:ea typeface="Verdana"/>
                    <a:cs typeface="Verdana"/>
                    <a:sym typeface="Verdana"/>
                  </a:defRPr>
                </a:pPr>
                <a:endParaRPr/>
              </a:p>
            </p:txBody>
          </p:sp>
          <p:sp>
            <p:nvSpPr>
              <p:cNvPr id="599" name="MA223"/>
              <p:cNvSpPr txBox="1"/>
              <p:nvPr/>
            </p:nvSpPr>
            <p:spPr>
              <a:xfrm>
                <a:off x="226309" y="420521"/>
                <a:ext cx="912983" cy="3403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4129" tIns="24129" rIns="24129" bIns="24129" numCol="1" anchor="ctr">
                <a:spAutoFit/>
              </a:bodyPr>
              <a:lstStyle>
                <a:lvl1pPr algn="ctr" defTabSz="844550">
                  <a:spcBef>
                    <a:spcPts val="700"/>
                  </a:spcBef>
                  <a:defRPr sz="1900">
                    <a:latin typeface="Verdana"/>
                    <a:ea typeface="Verdana"/>
                    <a:cs typeface="Verdana"/>
                    <a:sym typeface="Verdana"/>
                  </a:defRPr>
                </a:lvl1pPr>
              </a:lstStyle>
              <a:p>
                <a:r>
                  <a:t>MA223</a:t>
                </a:r>
              </a:p>
            </p:txBody>
          </p:sp>
        </p:grpSp>
        <p:grpSp>
          <p:nvGrpSpPr>
            <p:cNvPr id="603" name="Group"/>
            <p:cNvGrpSpPr/>
            <p:nvPr/>
          </p:nvGrpSpPr>
          <p:grpSpPr>
            <a:xfrm>
              <a:off x="0" y="725017"/>
              <a:ext cx="1365600" cy="1181404"/>
              <a:chOff x="0" y="0"/>
              <a:chExt cx="1365599" cy="1181403"/>
            </a:xfrm>
          </p:grpSpPr>
          <p:sp>
            <p:nvSpPr>
              <p:cNvPr id="601" name="Shape"/>
              <p:cNvSpPr/>
              <p:nvPr/>
            </p:nvSpPr>
            <p:spPr>
              <a:xfrm>
                <a:off x="0" y="0"/>
                <a:ext cx="1365600" cy="11814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339" y="0"/>
                    </a:lnTo>
                    <a:lnTo>
                      <a:pt x="16261" y="0"/>
                    </a:lnTo>
                    <a:lnTo>
                      <a:pt x="21600" y="10800"/>
                    </a:lnTo>
                    <a:lnTo>
                      <a:pt x="16261" y="21600"/>
                    </a:lnTo>
                    <a:lnTo>
                      <a:pt x="5339" y="21600"/>
                    </a:lnTo>
                    <a:close/>
                  </a:path>
                </a:pathLst>
              </a:custGeom>
              <a:gradFill flip="none" rotWithShape="1">
                <a:gsLst>
                  <a:gs pos="0">
                    <a:schemeClr val="accent1">
                      <a:hueOff val="796897"/>
                      <a:lumOff val="36487"/>
                    </a:schemeClr>
                  </a:gs>
                  <a:gs pos="35000">
                    <a:srgbClr val="CFE2FF"/>
                  </a:gs>
                  <a:gs pos="100000">
                    <a:schemeClr val="accent1">
                      <a:hueOff val="922619"/>
                      <a:lumOff val="46439"/>
                    </a:schemeClr>
                  </a:gs>
                </a:gsLst>
                <a:lin ang="16200000" scaled="0"/>
              </a:gradFill>
              <a:ln w="12700" cap="flat">
                <a:noFill/>
                <a:miter lim="400000"/>
              </a:ln>
              <a:effectLst/>
            </p:spPr>
            <p:txBody>
              <a:bodyPr wrap="square" lIns="50800" tIns="50800" rIns="50800" bIns="50800" numCol="1" anchor="ctr">
                <a:noAutofit/>
              </a:bodyPr>
              <a:lstStyle/>
              <a:p>
                <a:pPr algn="ctr" defTabSz="711200">
                  <a:spcBef>
                    <a:spcPts val="1000"/>
                  </a:spcBef>
                  <a:defRPr sz="1100">
                    <a:latin typeface="Verdana"/>
                    <a:ea typeface="Verdana"/>
                    <a:cs typeface="Verdana"/>
                    <a:sym typeface="Verdana"/>
                  </a:defRPr>
                </a:pPr>
                <a:endParaRPr/>
              </a:p>
            </p:txBody>
          </p:sp>
          <p:sp>
            <p:nvSpPr>
              <p:cNvPr id="602" name="Elective"/>
              <p:cNvSpPr txBox="1"/>
              <p:nvPr/>
            </p:nvSpPr>
            <p:spPr>
              <a:xfrm>
                <a:off x="226309" y="449731"/>
                <a:ext cx="912983" cy="2819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0320" tIns="20320" rIns="20320" bIns="20320" numCol="1" anchor="ctr">
                <a:spAutoFit/>
              </a:bodyPr>
              <a:lstStyle>
                <a:lvl1pPr algn="ctr" defTabSz="711200">
                  <a:spcBef>
                    <a:spcPts val="600"/>
                  </a:spcBef>
                  <a:defRPr sz="1600">
                    <a:latin typeface="Verdana"/>
                    <a:ea typeface="Verdana"/>
                    <a:cs typeface="Verdana"/>
                    <a:sym typeface="Verdana"/>
                  </a:defRPr>
                </a:lvl1pPr>
              </a:lstStyle>
              <a:p>
                <a:r>
                  <a:t>Elective</a:t>
                </a:r>
              </a:p>
            </p:txBody>
          </p:sp>
        </p:grpSp>
      </p:grpSp>
      <p:grpSp>
        <p:nvGrpSpPr>
          <p:cNvPr id="607" name="Flowchart: Process 11"/>
          <p:cNvGrpSpPr/>
          <p:nvPr/>
        </p:nvGrpSpPr>
        <p:grpSpPr>
          <a:xfrm>
            <a:off x="8073407" y="2145794"/>
            <a:ext cx="2304259" cy="3312370"/>
            <a:chOff x="-1" y="0"/>
            <a:chExt cx="2304258" cy="3312368"/>
          </a:xfrm>
        </p:grpSpPr>
        <p:sp>
          <p:nvSpPr>
            <p:cNvPr id="605" name="Rectangle"/>
            <p:cNvSpPr/>
            <p:nvPr/>
          </p:nvSpPr>
          <p:spPr>
            <a:xfrm>
              <a:off x="-1" y="0"/>
              <a:ext cx="2304258" cy="3312368"/>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defTabSz="914400">
                <a:lnSpc>
                  <a:spcPct val="100000"/>
                </a:lnSpc>
                <a:spcBef>
                  <a:spcPts val="0"/>
                </a:spcBef>
              </a:pPr>
              <a:endParaRPr/>
            </a:p>
          </p:txBody>
        </p:sp>
        <p:sp>
          <p:nvSpPr>
            <p:cNvPr id="606" name="Student Outcomes…"/>
            <p:cNvSpPr txBox="1"/>
            <p:nvPr/>
          </p:nvSpPr>
          <p:spPr>
            <a:xfrm>
              <a:off x="50482" y="255802"/>
              <a:ext cx="2203292" cy="280076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600" b="1">
                  <a:solidFill>
                    <a:srgbClr val="292929"/>
                  </a:solidFill>
                  <a:latin typeface="Verdana"/>
                  <a:ea typeface="Verdana"/>
                  <a:cs typeface="Verdana"/>
                  <a:sym typeface="Verdana"/>
                </a:defRPr>
              </a:pPr>
              <a:r>
                <a:rPr sz="1600"/>
                <a:t>Student Outcomes</a:t>
              </a:r>
              <a:endParaRPr lang="en-US" sz="1600"/>
            </a:p>
            <a:p>
              <a:pPr algn="ctr" defTabSz="914400">
                <a:lnSpc>
                  <a:spcPct val="100000"/>
                </a:lnSpc>
                <a:spcBef>
                  <a:spcPts val="0"/>
                </a:spcBef>
                <a:defRPr sz="1600">
                  <a:solidFill>
                    <a:srgbClr val="292929"/>
                  </a:solidFill>
                  <a:latin typeface="Verdana"/>
                  <a:ea typeface="Verdana"/>
                  <a:cs typeface="Verdana"/>
                  <a:sym typeface="Verdana"/>
                </a:defRPr>
              </a:pPr>
              <a:endParaRPr sz="1600"/>
            </a:p>
            <a:p>
              <a:pPr marL="342900" indent="-342900" defTabSz="914400">
                <a:lnSpc>
                  <a:spcPct val="100000"/>
                </a:lnSpc>
                <a:spcBef>
                  <a:spcPts val="0"/>
                </a:spcBef>
                <a:buSzPct val="100000"/>
                <a:buAutoNum type="arabicPeriod"/>
                <a:defRPr sz="1600">
                  <a:solidFill>
                    <a:srgbClr val="292929"/>
                  </a:solidFill>
                  <a:latin typeface="Verdana"/>
                  <a:ea typeface="Verdana"/>
                  <a:cs typeface="Verdana"/>
                  <a:sym typeface="Verdana"/>
                </a:defRPr>
              </a:pPr>
              <a:r>
                <a:rPr sz="1600"/>
                <a:t>Technical</a:t>
              </a:r>
            </a:p>
            <a:p>
              <a:pPr marL="342900" indent="-342900" defTabSz="914400">
                <a:lnSpc>
                  <a:spcPct val="100000"/>
                </a:lnSpc>
                <a:spcBef>
                  <a:spcPts val="0"/>
                </a:spcBef>
                <a:buSzPct val="100000"/>
                <a:buAutoNum type="arabicPeriod"/>
                <a:defRPr sz="1600">
                  <a:solidFill>
                    <a:srgbClr val="292929"/>
                  </a:solidFill>
                  <a:latin typeface="Verdana"/>
                  <a:ea typeface="Verdana"/>
                  <a:cs typeface="Verdana"/>
                  <a:sym typeface="Verdana"/>
                </a:defRPr>
              </a:pPr>
              <a:r>
                <a:rPr sz="1600"/>
                <a:t>Ethics</a:t>
              </a:r>
            </a:p>
            <a:p>
              <a:pPr marL="342900" indent="-342900" defTabSz="914400">
                <a:lnSpc>
                  <a:spcPct val="100000"/>
                </a:lnSpc>
                <a:spcBef>
                  <a:spcPts val="0"/>
                </a:spcBef>
                <a:buSzPct val="100000"/>
                <a:buAutoNum type="arabicPeriod"/>
                <a:defRPr sz="1600">
                  <a:solidFill>
                    <a:srgbClr val="292929"/>
                  </a:solidFill>
                  <a:latin typeface="Verdana"/>
                  <a:ea typeface="Verdana"/>
                  <a:cs typeface="Verdana"/>
                  <a:sym typeface="Verdana"/>
                </a:defRPr>
              </a:pPr>
              <a:r>
                <a:rPr sz="1600"/>
                <a:t>Global</a:t>
              </a:r>
            </a:p>
            <a:p>
              <a:pPr marL="342900" indent="-342900" defTabSz="914400">
                <a:lnSpc>
                  <a:spcPct val="100000"/>
                </a:lnSpc>
                <a:spcBef>
                  <a:spcPts val="0"/>
                </a:spcBef>
                <a:buSzPct val="100000"/>
                <a:buAutoNum type="arabicPeriod"/>
                <a:defRPr sz="1600">
                  <a:solidFill>
                    <a:srgbClr val="292929"/>
                  </a:solidFill>
                  <a:latin typeface="Verdana"/>
                  <a:ea typeface="Verdana"/>
                  <a:cs typeface="Verdana"/>
                  <a:sym typeface="Verdana"/>
                </a:defRPr>
              </a:pPr>
              <a:r>
                <a:rPr sz="1600"/>
                <a:t>Teams</a:t>
              </a:r>
            </a:p>
            <a:p>
              <a:pPr marL="342900" indent="-342900" defTabSz="914400">
                <a:lnSpc>
                  <a:spcPct val="100000"/>
                </a:lnSpc>
                <a:spcBef>
                  <a:spcPts val="0"/>
                </a:spcBef>
                <a:buSzPct val="100000"/>
                <a:buAutoNum type="arabicPeriod"/>
                <a:defRPr sz="1600">
                  <a:solidFill>
                    <a:srgbClr val="292929"/>
                  </a:solidFill>
                  <a:latin typeface="Verdana"/>
                  <a:ea typeface="Verdana"/>
                  <a:cs typeface="Verdana"/>
                  <a:sym typeface="Verdana"/>
                </a:defRPr>
              </a:pPr>
              <a:r>
                <a:rPr sz="1600"/>
                <a:t>Cultural</a:t>
              </a:r>
            </a:p>
            <a:p>
              <a:pPr marL="342900" indent="-342900" defTabSz="914400">
                <a:lnSpc>
                  <a:spcPct val="100000"/>
                </a:lnSpc>
                <a:spcBef>
                  <a:spcPts val="0"/>
                </a:spcBef>
                <a:buSzPct val="100000"/>
                <a:buAutoNum type="arabicPeriod"/>
                <a:defRPr sz="1600">
                  <a:solidFill>
                    <a:srgbClr val="292929"/>
                  </a:solidFill>
                  <a:latin typeface="Verdana"/>
                  <a:ea typeface="Verdana"/>
                  <a:cs typeface="Verdana"/>
                  <a:sym typeface="Verdana"/>
                </a:defRPr>
              </a:pPr>
              <a:r>
                <a:rPr sz="1600"/>
                <a:t>Communication Skills</a:t>
              </a:r>
            </a:p>
            <a:p>
              <a:pPr marL="342900" indent="-342900" defTabSz="914400">
                <a:lnSpc>
                  <a:spcPct val="100000"/>
                </a:lnSpc>
                <a:spcBef>
                  <a:spcPts val="0"/>
                </a:spcBef>
                <a:buSzPct val="100000"/>
                <a:buAutoNum type="arabicPeriod"/>
                <a:defRPr sz="1600">
                  <a:solidFill>
                    <a:srgbClr val="292929"/>
                  </a:solidFill>
                  <a:latin typeface="Verdana"/>
                  <a:ea typeface="Verdana"/>
                  <a:cs typeface="Verdana"/>
                  <a:sym typeface="Verdana"/>
                </a:defRPr>
              </a:pPr>
              <a:r>
                <a:rPr sz="1600"/>
                <a:t>Contemporary Issues</a:t>
              </a:r>
            </a:p>
          </p:txBody>
        </p:sp>
      </p:grpSp>
      <p:sp>
        <p:nvSpPr>
          <p:cNvPr id="608" name="Straight Arrow Connector 12"/>
          <p:cNvSpPr/>
          <p:nvPr/>
        </p:nvSpPr>
        <p:spPr>
          <a:xfrm>
            <a:off x="6095999" y="2564904"/>
            <a:ext cx="1944217" cy="1296144"/>
          </a:xfrm>
          <a:prstGeom prst="line">
            <a:avLst/>
          </a:prstGeom>
          <a:ln w="25400">
            <a:solidFill>
              <a:srgbClr val="00206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609" name="Straight Arrow Connector 13"/>
          <p:cNvSpPr/>
          <p:nvPr/>
        </p:nvSpPr>
        <p:spPr>
          <a:xfrm flipV="1">
            <a:off x="6240016" y="3861048"/>
            <a:ext cx="1800201" cy="72009"/>
          </a:xfrm>
          <a:prstGeom prst="line">
            <a:avLst/>
          </a:prstGeom>
          <a:ln w="25400">
            <a:solidFill>
              <a:srgbClr val="00206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610" name="Straight Arrow Connector 14"/>
          <p:cNvSpPr/>
          <p:nvPr/>
        </p:nvSpPr>
        <p:spPr>
          <a:xfrm flipV="1">
            <a:off x="6168007" y="3861048"/>
            <a:ext cx="1872209" cy="1584177"/>
          </a:xfrm>
          <a:prstGeom prst="line">
            <a:avLst/>
          </a:prstGeom>
          <a:ln w="25400">
            <a:solidFill>
              <a:srgbClr val="00206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611" name="Straight Arrow Connector 15"/>
          <p:cNvSpPr/>
          <p:nvPr/>
        </p:nvSpPr>
        <p:spPr>
          <a:xfrm flipV="1">
            <a:off x="4871864" y="3861048"/>
            <a:ext cx="3168353" cy="864097"/>
          </a:xfrm>
          <a:prstGeom prst="line">
            <a:avLst/>
          </a:prstGeom>
          <a:ln w="25400">
            <a:solidFill>
              <a:srgbClr val="00206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612" name="Straight Arrow Connector 16"/>
          <p:cNvSpPr/>
          <p:nvPr/>
        </p:nvSpPr>
        <p:spPr>
          <a:xfrm>
            <a:off x="6168007" y="2420888"/>
            <a:ext cx="1944217" cy="648072"/>
          </a:xfrm>
          <a:prstGeom prst="line">
            <a:avLst/>
          </a:prstGeom>
          <a:ln w="25400">
            <a:solidFill>
              <a:srgbClr val="00206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613" name="Straight Arrow Connector 17"/>
          <p:cNvSpPr/>
          <p:nvPr/>
        </p:nvSpPr>
        <p:spPr>
          <a:xfrm flipV="1">
            <a:off x="7392143" y="3068960"/>
            <a:ext cx="720081" cy="1584177"/>
          </a:xfrm>
          <a:prstGeom prst="line">
            <a:avLst/>
          </a:prstGeom>
          <a:ln w="25400">
            <a:solidFill>
              <a:srgbClr val="00206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614"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Curriculum Mapping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07"/>
                                        </p:tgtEl>
                                        <p:attrNameLst>
                                          <p:attrName>style.visibility</p:attrName>
                                        </p:attrNameLst>
                                      </p:cBhvr>
                                      <p:to>
                                        <p:strVal val="visible"/>
                                      </p:to>
                                    </p:set>
                                    <p:animEffect transition="in" filter="fade">
                                      <p:cBhvr>
                                        <p:cTn id="7" dur="500"/>
                                        <p:tgtEl>
                                          <p:spTgt spid="6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608"/>
                                        </p:tgtEl>
                                        <p:attrNameLst>
                                          <p:attrName>style.visibility</p:attrName>
                                        </p:attrNameLst>
                                      </p:cBhvr>
                                      <p:to>
                                        <p:strVal val="visible"/>
                                      </p:to>
                                    </p:set>
                                    <p:animEffect transition="in" filter="wipe(down)">
                                      <p:cBhvr>
                                        <p:cTn id="12" dur="500"/>
                                        <p:tgtEl>
                                          <p:spTgt spid="608"/>
                                        </p:tgtEl>
                                      </p:cBhvr>
                                    </p:animEffec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611"/>
                                        </p:tgtEl>
                                        <p:attrNameLst>
                                          <p:attrName>style.visibility</p:attrName>
                                        </p:attrNameLst>
                                      </p:cBhvr>
                                      <p:to>
                                        <p:strVal val="visible"/>
                                      </p:to>
                                    </p:set>
                                    <p:animEffect transition="in" filter="wipe(down)">
                                      <p:cBhvr>
                                        <p:cTn id="16" dur="500"/>
                                        <p:tgtEl>
                                          <p:spTgt spid="611"/>
                                        </p:tgtEl>
                                      </p:cBhvr>
                                    </p:animEffect>
                                  </p:childTnLst>
                                </p:cTn>
                              </p:par>
                            </p:childTnLst>
                          </p:cTn>
                        </p:par>
                        <p:par>
                          <p:cTn id="17" fill="hold">
                            <p:stCondLst>
                              <p:cond delay="1000"/>
                            </p:stCondLst>
                            <p:childTnLst>
                              <p:par>
                                <p:cTn id="18" presetID="22" presetClass="entr" presetSubtype="4" fill="hold" grpId="0" nodeType="afterEffect">
                                  <p:stCondLst>
                                    <p:cond delay="0"/>
                                  </p:stCondLst>
                                  <p:iterate>
                                    <p:tmAbs val="0"/>
                                  </p:iterate>
                                  <p:childTnLst>
                                    <p:set>
                                      <p:cBhvr>
                                        <p:cTn id="19" fill="hold"/>
                                        <p:tgtEl>
                                          <p:spTgt spid="610"/>
                                        </p:tgtEl>
                                        <p:attrNameLst>
                                          <p:attrName>style.visibility</p:attrName>
                                        </p:attrNameLst>
                                      </p:cBhvr>
                                      <p:to>
                                        <p:strVal val="visible"/>
                                      </p:to>
                                    </p:set>
                                    <p:animEffect transition="in" filter="wipe(down)">
                                      <p:cBhvr>
                                        <p:cTn id="20" dur="500"/>
                                        <p:tgtEl>
                                          <p:spTgt spid="610"/>
                                        </p:tgtEl>
                                      </p:cBhvr>
                                    </p:animEffect>
                                  </p:childTnLst>
                                </p:cTn>
                              </p:par>
                            </p:childTnLst>
                          </p:cTn>
                        </p:par>
                        <p:par>
                          <p:cTn id="21" fill="hold">
                            <p:stCondLst>
                              <p:cond delay="1500"/>
                            </p:stCondLst>
                            <p:childTnLst>
                              <p:par>
                                <p:cTn id="22" presetID="22" presetClass="entr" presetSubtype="4" fill="hold" grpId="0" nodeType="afterEffect">
                                  <p:stCondLst>
                                    <p:cond delay="0"/>
                                  </p:stCondLst>
                                  <p:iterate>
                                    <p:tmAbs val="0"/>
                                  </p:iterate>
                                  <p:childTnLst>
                                    <p:set>
                                      <p:cBhvr>
                                        <p:cTn id="23" fill="hold"/>
                                        <p:tgtEl>
                                          <p:spTgt spid="609"/>
                                        </p:tgtEl>
                                        <p:attrNameLst>
                                          <p:attrName>style.visibility</p:attrName>
                                        </p:attrNameLst>
                                      </p:cBhvr>
                                      <p:to>
                                        <p:strVal val="visible"/>
                                      </p:to>
                                    </p:set>
                                    <p:animEffect transition="in" filter="wipe(down)">
                                      <p:cBhvr>
                                        <p:cTn id="24" dur="500"/>
                                        <p:tgtEl>
                                          <p:spTgt spid="60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fill="hold" grpId="1" nodeType="clickEffect">
                                  <p:stCondLst>
                                    <p:cond delay="0"/>
                                  </p:stCondLst>
                                  <p:iterate>
                                    <p:tmAbs val="0"/>
                                  </p:iterate>
                                  <p:childTnLst>
                                    <p:animEffect transition="out" filter="fade">
                                      <p:cBhvr>
                                        <p:cTn id="28" dur="500" fill="hold"/>
                                        <p:tgtEl>
                                          <p:spTgt spid="608"/>
                                        </p:tgtEl>
                                      </p:cBhvr>
                                    </p:animEffect>
                                    <p:set>
                                      <p:cBhvr>
                                        <p:cTn id="29" fill="hold">
                                          <p:stCondLst>
                                            <p:cond delay="499"/>
                                          </p:stCondLst>
                                        </p:cTn>
                                        <p:tgtEl>
                                          <p:spTgt spid="608"/>
                                        </p:tgtEl>
                                        <p:attrNameLst>
                                          <p:attrName>style.visibility</p:attrName>
                                        </p:attrNameLst>
                                      </p:cBhvr>
                                      <p:to>
                                        <p:strVal val="hidden"/>
                                      </p:to>
                                    </p:set>
                                  </p:childTnLst>
                                </p:cTn>
                              </p:par>
                            </p:childTnLst>
                          </p:cTn>
                        </p:par>
                        <p:par>
                          <p:cTn id="30" fill="hold">
                            <p:stCondLst>
                              <p:cond delay="500"/>
                            </p:stCondLst>
                            <p:childTnLst>
                              <p:par>
                                <p:cTn id="31" presetID="10" presetClass="exit" fill="hold" grpId="1" nodeType="afterEffect">
                                  <p:stCondLst>
                                    <p:cond delay="0"/>
                                  </p:stCondLst>
                                  <p:iterate>
                                    <p:tmAbs val="0"/>
                                  </p:iterate>
                                  <p:childTnLst>
                                    <p:animEffect transition="out" filter="fade">
                                      <p:cBhvr>
                                        <p:cTn id="32" dur="500" fill="hold"/>
                                        <p:tgtEl>
                                          <p:spTgt spid="611"/>
                                        </p:tgtEl>
                                      </p:cBhvr>
                                    </p:animEffect>
                                    <p:set>
                                      <p:cBhvr>
                                        <p:cTn id="33" fill="hold">
                                          <p:stCondLst>
                                            <p:cond delay="499"/>
                                          </p:stCondLst>
                                        </p:cTn>
                                        <p:tgtEl>
                                          <p:spTgt spid="611"/>
                                        </p:tgtEl>
                                        <p:attrNameLst>
                                          <p:attrName>style.visibility</p:attrName>
                                        </p:attrNameLst>
                                      </p:cBhvr>
                                      <p:to>
                                        <p:strVal val="hidden"/>
                                      </p:to>
                                    </p:set>
                                  </p:childTnLst>
                                </p:cTn>
                              </p:par>
                            </p:childTnLst>
                          </p:cTn>
                        </p:par>
                        <p:par>
                          <p:cTn id="34" fill="hold">
                            <p:stCondLst>
                              <p:cond delay="1000"/>
                            </p:stCondLst>
                            <p:childTnLst>
                              <p:par>
                                <p:cTn id="35" presetID="10" presetClass="exit" fill="hold" grpId="1" nodeType="afterEffect">
                                  <p:stCondLst>
                                    <p:cond delay="0"/>
                                  </p:stCondLst>
                                  <p:iterate>
                                    <p:tmAbs val="0"/>
                                  </p:iterate>
                                  <p:childTnLst>
                                    <p:animEffect transition="out" filter="fade">
                                      <p:cBhvr>
                                        <p:cTn id="36" dur="500" fill="hold"/>
                                        <p:tgtEl>
                                          <p:spTgt spid="610"/>
                                        </p:tgtEl>
                                      </p:cBhvr>
                                    </p:animEffect>
                                    <p:set>
                                      <p:cBhvr>
                                        <p:cTn id="37" fill="hold">
                                          <p:stCondLst>
                                            <p:cond delay="499"/>
                                          </p:stCondLst>
                                        </p:cTn>
                                        <p:tgtEl>
                                          <p:spTgt spid="610"/>
                                        </p:tgtEl>
                                        <p:attrNameLst>
                                          <p:attrName>style.visibility</p:attrName>
                                        </p:attrNameLst>
                                      </p:cBhvr>
                                      <p:to>
                                        <p:strVal val="hidden"/>
                                      </p:to>
                                    </p:set>
                                  </p:childTnLst>
                                </p:cTn>
                              </p:par>
                            </p:childTnLst>
                          </p:cTn>
                        </p:par>
                        <p:par>
                          <p:cTn id="38" fill="hold">
                            <p:stCondLst>
                              <p:cond delay="1500"/>
                            </p:stCondLst>
                            <p:childTnLst>
                              <p:par>
                                <p:cTn id="39" presetID="10" presetClass="exit" fill="hold" grpId="1" nodeType="afterEffect">
                                  <p:stCondLst>
                                    <p:cond delay="0"/>
                                  </p:stCondLst>
                                  <p:iterate>
                                    <p:tmAbs val="0"/>
                                  </p:iterate>
                                  <p:childTnLst>
                                    <p:animEffect transition="out" filter="fade">
                                      <p:cBhvr>
                                        <p:cTn id="40" dur="500" fill="hold"/>
                                        <p:tgtEl>
                                          <p:spTgt spid="609"/>
                                        </p:tgtEl>
                                      </p:cBhvr>
                                    </p:animEffect>
                                    <p:set>
                                      <p:cBhvr>
                                        <p:cTn id="41" fill="hold">
                                          <p:stCondLst>
                                            <p:cond delay="499"/>
                                          </p:stCondLst>
                                        </p:cTn>
                                        <p:tgtEl>
                                          <p:spTgt spid="609"/>
                                        </p:tgtEl>
                                        <p:attrNameLst>
                                          <p:attrName>style.visibility</p:attrName>
                                        </p:attrNameLst>
                                      </p:cBhvr>
                                      <p:to>
                                        <p:strVal val="hidden"/>
                                      </p:to>
                                    </p:set>
                                  </p:childTnLst>
                                </p:cTn>
                              </p:par>
                            </p:childTnLst>
                          </p:cTn>
                        </p:par>
                        <p:par>
                          <p:cTn id="42" fill="hold">
                            <p:stCondLst>
                              <p:cond delay="2000"/>
                            </p:stCondLst>
                            <p:childTnLst>
                              <p:par>
                                <p:cTn id="43" presetID="22" presetClass="entr" presetSubtype="4" fill="hold" grpId="0" nodeType="afterEffect">
                                  <p:stCondLst>
                                    <p:cond delay="0"/>
                                  </p:stCondLst>
                                  <p:iterate>
                                    <p:tmAbs val="0"/>
                                  </p:iterate>
                                  <p:childTnLst>
                                    <p:set>
                                      <p:cBhvr>
                                        <p:cTn id="44" fill="hold"/>
                                        <p:tgtEl>
                                          <p:spTgt spid="612"/>
                                        </p:tgtEl>
                                        <p:attrNameLst>
                                          <p:attrName>style.visibility</p:attrName>
                                        </p:attrNameLst>
                                      </p:cBhvr>
                                      <p:to>
                                        <p:strVal val="visible"/>
                                      </p:to>
                                    </p:set>
                                    <p:animEffect transition="in" filter="wipe(down)">
                                      <p:cBhvr>
                                        <p:cTn id="45" dur="500"/>
                                        <p:tgtEl>
                                          <p:spTgt spid="612"/>
                                        </p:tgtEl>
                                      </p:cBhvr>
                                    </p:animEffect>
                                  </p:childTnLst>
                                </p:cTn>
                              </p:par>
                            </p:childTnLst>
                          </p:cTn>
                        </p:par>
                        <p:par>
                          <p:cTn id="46" fill="hold">
                            <p:stCondLst>
                              <p:cond delay="2500"/>
                            </p:stCondLst>
                            <p:childTnLst>
                              <p:par>
                                <p:cTn id="47" presetID="22" presetClass="entr" presetSubtype="4" fill="hold" grpId="0" nodeType="afterEffect">
                                  <p:stCondLst>
                                    <p:cond delay="0"/>
                                  </p:stCondLst>
                                  <p:iterate>
                                    <p:tmAbs val="0"/>
                                  </p:iterate>
                                  <p:childTnLst>
                                    <p:set>
                                      <p:cBhvr>
                                        <p:cTn id="48" fill="hold"/>
                                        <p:tgtEl>
                                          <p:spTgt spid="613"/>
                                        </p:tgtEl>
                                        <p:attrNameLst>
                                          <p:attrName>style.visibility</p:attrName>
                                        </p:attrNameLst>
                                      </p:cBhvr>
                                      <p:to>
                                        <p:strVal val="visible"/>
                                      </p:to>
                                    </p:set>
                                    <p:animEffect transition="in" filter="wipe(down)">
                                      <p:cBhvr>
                                        <p:cTn id="49" dur="5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 grpId="0" animBg="1" advAuto="0"/>
      <p:bldP spid="608" grpId="0" animBg="1" advAuto="0"/>
      <p:bldP spid="608" grpId="1" animBg="1" advAuto="0"/>
      <p:bldP spid="609" grpId="0" animBg="1" advAuto="0"/>
      <p:bldP spid="609" grpId="1" animBg="1" advAuto="0"/>
      <p:bldP spid="610" grpId="0" animBg="1" advAuto="0"/>
      <p:bldP spid="610" grpId="1" animBg="1" advAuto="0"/>
      <p:bldP spid="611" grpId="0" animBg="1" advAuto="0"/>
      <p:bldP spid="611" grpId="1" animBg="1" advAuto="0"/>
      <p:bldP spid="612" grpId="0" animBg="1" advAuto="0"/>
      <p:bldP spid="613"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16"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617" name="Rectangle 3"/>
          <p:cNvSpPr txBox="1"/>
          <p:nvPr/>
        </p:nvSpPr>
        <p:spPr>
          <a:xfrm>
            <a:off x="912027" y="1476894"/>
            <a:ext cx="10173956" cy="46448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447675" indent="-447675" defTabSz="914400">
              <a:lnSpc>
                <a:spcPct val="150000"/>
              </a:lnSpc>
              <a:spcBef>
                <a:spcPts val="500"/>
              </a:spcBef>
              <a:buClr>
                <a:srgbClr val="002060"/>
              </a:buClr>
              <a:buSzPct val="70000"/>
              <a:buChar char="■"/>
              <a:defRPr>
                <a:solidFill>
                  <a:srgbClr val="292929"/>
                </a:solidFill>
                <a:latin typeface="Verdana"/>
                <a:ea typeface="Verdana"/>
                <a:cs typeface="Verdana"/>
                <a:sym typeface="Verdana"/>
              </a:defRPr>
            </a:pPr>
            <a:r>
              <a:rPr dirty="0"/>
              <a:t>Curriculum Mapping</a:t>
            </a:r>
            <a:endParaRPr sz="3200" dirty="0"/>
          </a:p>
          <a:p>
            <a:pPr marL="889000" lvl="1" indent="-439419" defTabSz="914400">
              <a:lnSpc>
                <a:spcPct val="200000"/>
              </a:lnSpc>
              <a:spcBef>
                <a:spcPts val="500"/>
              </a:spcBef>
              <a:buClr>
                <a:srgbClr val="002060"/>
              </a:buClr>
              <a:buSzPct val="65000"/>
              <a:buChar char="○"/>
              <a:defRPr sz="2200">
                <a:solidFill>
                  <a:srgbClr val="292929"/>
                </a:solidFill>
                <a:latin typeface="Verdana"/>
                <a:ea typeface="Verdana"/>
                <a:cs typeface="Verdana"/>
                <a:sym typeface="Verdana"/>
              </a:defRPr>
            </a:pPr>
            <a:r>
              <a:rPr dirty="0"/>
              <a:t>Purpose of Curriculum Map</a:t>
            </a:r>
          </a:p>
          <a:p>
            <a:pPr marL="1293494" lvl="2" indent="-403225" defTabSz="914400">
              <a:lnSpc>
                <a:spcPct val="150000"/>
              </a:lnSpc>
              <a:spcBef>
                <a:spcPts val="400"/>
              </a:spcBef>
              <a:buClr>
                <a:srgbClr val="002060"/>
              </a:buClr>
              <a:buSzPct val="70000"/>
              <a:buChar char="■"/>
              <a:defRPr sz="2000">
                <a:solidFill>
                  <a:srgbClr val="292929"/>
                </a:solidFill>
                <a:latin typeface="Verdana"/>
                <a:ea typeface="Verdana"/>
                <a:cs typeface="Verdana"/>
                <a:sym typeface="Verdana"/>
              </a:defRPr>
            </a:pPr>
            <a:r>
              <a:rPr dirty="0"/>
              <a:t>Demonstrate the alignment of the curriculum to Student Outcomes and/or Performance Indicators</a:t>
            </a:r>
          </a:p>
          <a:p>
            <a:pPr marL="1293494" lvl="2" indent="-403225" defTabSz="914400">
              <a:lnSpc>
                <a:spcPct val="150000"/>
              </a:lnSpc>
              <a:spcBef>
                <a:spcPts val="400"/>
              </a:spcBef>
              <a:buClr>
                <a:srgbClr val="002060"/>
              </a:buClr>
              <a:buSzPct val="70000"/>
              <a:buChar char="■"/>
              <a:defRPr sz="2000">
                <a:solidFill>
                  <a:srgbClr val="292929"/>
                </a:solidFill>
                <a:latin typeface="Verdana"/>
                <a:ea typeface="Verdana"/>
                <a:cs typeface="Verdana"/>
                <a:sym typeface="Verdana"/>
              </a:defRPr>
            </a:pPr>
            <a:r>
              <a:rPr dirty="0"/>
              <a:t>Enhances decisions about where to collect data for Summative Assessment</a:t>
            </a:r>
          </a:p>
          <a:p>
            <a:pPr marL="1293494" lvl="2" indent="-403225" defTabSz="914400">
              <a:lnSpc>
                <a:spcPts val="3440"/>
              </a:lnSpc>
              <a:spcBef>
                <a:spcPts val="400"/>
              </a:spcBef>
              <a:buClr>
                <a:srgbClr val="002060"/>
              </a:buClr>
              <a:buSzPct val="70000"/>
              <a:buChar char="■"/>
              <a:defRPr sz="2000">
                <a:solidFill>
                  <a:srgbClr val="292929"/>
                </a:solidFill>
                <a:latin typeface="Verdana"/>
                <a:ea typeface="Verdana"/>
                <a:cs typeface="Verdana"/>
                <a:sym typeface="Verdana"/>
              </a:defRPr>
            </a:pPr>
            <a:r>
              <a:rPr dirty="0"/>
              <a:t>Guides the evaluation process and decision-making about curriculum improvements</a:t>
            </a:r>
          </a:p>
          <a:p>
            <a:pPr marL="889000" lvl="1" indent="-439419" defTabSz="914400">
              <a:lnSpc>
                <a:spcPct val="100000"/>
              </a:lnSpc>
              <a:spcBef>
                <a:spcPts val="600"/>
              </a:spcBef>
              <a:buClr>
                <a:srgbClr val="002060"/>
              </a:buClr>
              <a:buSzPct val="65000"/>
              <a:buChar char="○"/>
              <a:defRPr sz="2000">
                <a:solidFill>
                  <a:srgbClr val="292929"/>
                </a:solidFill>
                <a:latin typeface="Verdana"/>
                <a:ea typeface="Verdana"/>
                <a:cs typeface="Verdana"/>
                <a:sym typeface="Verdana"/>
              </a:defRPr>
            </a:pPr>
            <a:endParaRPr dirty="0"/>
          </a:p>
        </p:txBody>
      </p:sp>
      <p:sp>
        <p:nvSpPr>
          <p:cNvPr id="618"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Curriculum Mapping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17">
                                            <p:txEl>
                                              <p:pRg st="2" end="2"/>
                                            </p:txEl>
                                          </p:spTgt>
                                        </p:tgtEl>
                                        <p:attrNameLst>
                                          <p:attrName>style.visibility</p:attrName>
                                        </p:attrNameLst>
                                      </p:cBhvr>
                                      <p:to>
                                        <p:strVal val="visible"/>
                                      </p:to>
                                    </p:set>
                                    <p:animEffect transition="in" filter="fade">
                                      <p:cBhvr>
                                        <p:cTn id="7" dur="500"/>
                                        <p:tgtEl>
                                          <p:spTgt spid="6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617">
                                            <p:txEl>
                                              <p:pRg st="3" end="3"/>
                                            </p:txEl>
                                          </p:spTgt>
                                        </p:tgtEl>
                                        <p:attrNameLst>
                                          <p:attrName>style.visibility</p:attrName>
                                        </p:attrNameLst>
                                      </p:cBhvr>
                                      <p:to>
                                        <p:strVal val="visible"/>
                                      </p:to>
                                    </p:set>
                                    <p:animEffect transition="in" filter="fade">
                                      <p:cBhvr>
                                        <p:cTn id="12" dur="500"/>
                                        <p:tgtEl>
                                          <p:spTgt spid="61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617">
                                            <p:txEl>
                                              <p:pRg st="4" end="4"/>
                                            </p:txEl>
                                          </p:spTgt>
                                        </p:tgtEl>
                                        <p:attrNameLst>
                                          <p:attrName>style.visibility</p:attrName>
                                        </p:attrNameLst>
                                      </p:cBhvr>
                                      <p:to>
                                        <p:strVal val="visible"/>
                                      </p:to>
                                    </p:set>
                                    <p:animEffect transition="in" filter="fade">
                                      <p:cBhvr>
                                        <p:cTn id="17" dur="500"/>
                                        <p:tgtEl>
                                          <p:spTgt spid="6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617">
                                            <p:txEl>
                                              <p:charRg st="292" end="292"/>
                                            </p:txEl>
                                          </p:spTgt>
                                        </p:tgtEl>
                                        <p:attrNameLst>
                                          <p:attrName>style.visibility</p:attrName>
                                        </p:attrNameLst>
                                      </p:cBhvr>
                                      <p:to>
                                        <p:strVal val="visible"/>
                                      </p:to>
                                    </p:set>
                                    <p:animEffect transition="in" filter="fade">
                                      <p:cBhvr>
                                        <p:cTn id="22" dur="500"/>
                                        <p:tgtEl>
                                          <p:spTgt spid="617">
                                            <p:txEl>
                                              <p:charRg st="292" end="29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 grpId="0" uiExpan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20"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621" name="Rectangle 3"/>
          <p:cNvSpPr txBox="1"/>
          <p:nvPr/>
        </p:nvSpPr>
        <p:spPr>
          <a:xfrm>
            <a:off x="3518891" y="1645644"/>
            <a:ext cx="6518910" cy="36702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p>
            <a:pPr defTabSz="914400">
              <a:lnSpc>
                <a:spcPct val="100000"/>
              </a:lnSpc>
              <a:spcBef>
                <a:spcPts val="400"/>
              </a:spcBef>
              <a:defRPr sz="2000">
                <a:solidFill>
                  <a:srgbClr val="292929"/>
                </a:solidFill>
                <a:latin typeface="Verdana"/>
                <a:ea typeface="Verdana"/>
                <a:cs typeface="Verdana"/>
                <a:sym typeface="Verdana"/>
              </a:defRPr>
            </a:pPr>
            <a:r>
              <a:rPr dirty="0"/>
              <a:t>Map curriculum with three main categories:</a:t>
            </a:r>
            <a:endParaRPr sz="3200" dirty="0"/>
          </a:p>
          <a:p>
            <a:pPr marL="447675" indent="-447675" defTabSz="914400">
              <a:lnSpc>
                <a:spcPct val="100000"/>
              </a:lnSpc>
              <a:spcBef>
                <a:spcPts val="700"/>
              </a:spcBef>
              <a:buClr>
                <a:srgbClr val="002060"/>
              </a:buClr>
              <a:buSzPct val="70000"/>
              <a:buChar char="❑"/>
              <a:defRPr sz="2000">
                <a:solidFill>
                  <a:srgbClr val="292929"/>
                </a:solidFill>
                <a:latin typeface="Verdana"/>
                <a:ea typeface="Verdana"/>
                <a:cs typeface="Verdana"/>
                <a:sym typeface="Verdana"/>
              </a:defRPr>
            </a:pPr>
            <a:endParaRPr sz="3200" dirty="0"/>
          </a:p>
          <a:p>
            <a:pPr marL="447675" indent="-447675" defTabSz="914400">
              <a:lnSpc>
                <a:spcPct val="100000"/>
              </a:lnSpc>
              <a:spcBef>
                <a:spcPts val="700"/>
              </a:spcBef>
              <a:buClr>
                <a:srgbClr val="002060"/>
              </a:buClr>
              <a:buSzPct val="70000"/>
              <a:buChar char="❑"/>
              <a:defRPr sz="2000">
                <a:solidFill>
                  <a:srgbClr val="292929"/>
                </a:solidFill>
                <a:latin typeface="Verdana"/>
                <a:ea typeface="Verdana"/>
                <a:cs typeface="Verdana"/>
                <a:sym typeface="Verdana"/>
              </a:defRPr>
            </a:pPr>
            <a:endParaRPr sz="3200" dirty="0"/>
          </a:p>
          <a:p>
            <a:pPr marL="447675" indent="-447675" defTabSz="914400">
              <a:lnSpc>
                <a:spcPct val="100000"/>
              </a:lnSpc>
              <a:spcBef>
                <a:spcPts val="700"/>
              </a:spcBef>
              <a:buClr>
                <a:srgbClr val="002060"/>
              </a:buClr>
              <a:buSzPct val="70000"/>
              <a:buChar char="❑"/>
              <a:defRPr sz="2000">
                <a:solidFill>
                  <a:srgbClr val="292929"/>
                </a:solidFill>
                <a:latin typeface="Verdana"/>
                <a:ea typeface="Verdana"/>
                <a:cs typeface="Verdana"/>
                <a:sym typeface="Verdana"/>
              </a:defRPr>
            </a:pPr>
            <a:endParaRPr sz="3200" dirty="0"/>
          </a:p>
          <a:p>
            <a:pPr marL="447675" indent="-447675" defTabSz="914400">
              <a:lnSpc>
                <a:spcPct val="100000"/>
              </a:lnSpc>
              <a:spcBef>
                <a:spcPts val="700"/>
              </a:spcBef>
              <a:buClr>
                <a:srgbClr val="002060"/>
              </a:buClr>
              <a:buSzPct val="70000"/>
              <a:buChar char="❑"/>
              <a:defRPr sz="2000">
                <a:solidFill>
                  <a:srgbClr val="292929"/>
                </a:solidFill>
                <a:latin typeface="Verdana"/>
                <a:ea typeface="Verdana"/>
                <a:cs typeface="Verdana"/>
                <a:sym typeface="Verdana"/>
              </a:defRPr>
            </a:pPr>
            <a:endParaRPr sz="3200" dirty="0"/>
          </a:p>
          <a:p>
            <a:pPr marL="447675" indent="-447675" defTabSz="914400">
              <a:lnSpc>
                <a:spcPct val="100000"/>
              </a:lnSpc>
              <a:spcBef>
                <a:spcPts val="700"/>
              </a:spcBef>
              <a:buClr>
                <a:srgbClr val="002060"/>
              </a:buClr>
              <a:buSzPct val="70000"/>
              <a:buChar char="❑"/>
              <a:defRPr sz="2000">
                <a:solidFill>
                  <a:srgbClr val="292929"/>
                </a:solidFill>
                <a:latin typeface="Verdana"/>
                <a:ea typeface="Verdana"/>
                <a:cs typeface="Verdana"/>
                <a:sym typeface="Verdana"/>
              </a:defRPr>
            </a:pPr>
            <a:endParaRPr sz="3200" dirty="0"/>
          </a:p>
          <a:p>
            <a:pPr defTabSz="914400">
              <a:lnSpc>
                <a:spcPct val="100000"/>
              </a:lnSpc>
              <a:spcBef>
                <a:spcPts val="400"/>
              </a:spcBef>
              <a:defRPr sz="2000">
                <a:solidFill>
                  <a:srgbClr val="292929"/>
                </a:solidFill>
                <a:latin typeface="Verdana"/>
                <a:ea typeface="Verdana"/>
                <a:cs typeface="Verdana"/>
                <a:sym typeface="Verdana"/>
              </a:defRPr>
            </a:pPr>
            <a:endParaRPr sz="2000" dirty="0"/>
          </a:p>
        </p:txBody>
      </p:sp>
      <p:grpSp>
        <p:nvGrpSpPr>
          <p:cNvPr id="624" name="Flowchart: Terminator 12"/>
          <p:cNvGrpSpPr/>
          <p:nvPr/>
        </p:nvGrpSpPr>
        <p:grpSpPr>
          <a:xfrm>
            <a:off x="4258064" y="2380345"/>
            <a:ext cx="2520282" cy="1008115"/>
            <a:chOff x="0" y="144913"/>
            <a:chExt cx="2520281" cy="1008113"/>
          </a:xfrm>
        </p:grpSpPr>
        <p:sp>
          <p:nvSpPr>
            <p:cNvPr id="622" name="Shape"/>
            <p:cNvSpPr/>
            <p:nvPr/>
          </p:nvSpPr>
          <p:spPr>
            <a:xfrm>
              <a:off x="0" y="144913"/>
              <a:ext cx="2520281" cy="100811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623" name="Introduce (I)…"/>
            <p:cNvSpPr txBox="1"/>
            <p:nvPr/>
          </p:nvSpPr>
          <p:spPr>
            <a:xfrm>
              <a:off x="240491" y="233473"/>
              <a:ext cx="2053674" cy="8309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lgn="ctr" defTabSz="914400">
                <a:lnSpc>
                  <a:spcPct val="100000"/>
                </a:lnSpc>
                <a:spcBef>
                  <a:spcPts val="0"/>
                </a:spcBef>
                <a:defRPr sz="1600" b="1">
                  <a:solidFill>
                    <a:srgbClr val="292929"/>
                  </a:solidFill>
                  <a:latin typeface="Verdana"/>
                  <a:ea typeface="Verdana"/>
                  <a:cs typeface="Verdana"/>
                  <a:sym typeface="Verdana"/>
                </a:defRPr>
              </a:pPr>
              <a:r>
                <a:t>Introduce (I)</a:t>
              </a:r>
            </a:p>
            <a:p>
              <a:pPr algn="ctr" defTabSz="914400">
                <a:lnSpc>
                  <a:spcPct val="100000"/>
                </a:lnSpc>
                <a:spcBef>
                  <a:spcPts val="0"/>
                </a:spcBef>
                <a:defRPr sz="1600">
                  <a:solidFill>
                    <a:srgbClr val="292929"/>
                  </a:solidFill>
                  <a:latin typeface="Verdana"/>
                  <a:ea typeface="Verdana"/>
                  <a:cs typeface="Verdana"/>
                  <a:sym typeface="Verdana"/>
                </a:defRPr>
              </a:pPr>
              <a:r>
                <a:t>Knowledge or Comprehension</a:t>
              </a:r>
            </a:p>
          </p:txBody>
        </p:sp>
      </p:grpSp>
      <p:grpSp>
        <p:nvGrpSpPr>
          <p:cNvPr id="627" name="Flowchart: Terminator 13"/>
          <p:cNvGrpSpPr/>
          <p:nvPr/>
        </p:nvGrpSpPr>
        <p:grpSpPr>
          <a:xfrm>
            <a:off x="5698223" y="3611004"/>
            <a:ext cx="2520282" cy="936110"/>
            <a:chOff x="0" y="60266"/>
            <a:chExt cx="2520281" cy="936108"/>
          </a:xfrm>
        </p:grpSpPr>
        <p:sp>
          <p:nvSpPr>
            <p:cNvPr id="625" name="Shape"/>
            <p:cNvSpPr/>
            <p:nvPr/>
          </p:nvSpPr>
          <p:spPr>
            <a:xfrm>
              <a:off x="0" y="60266"/>
              <a:ext cx="2520281" cy="93610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626" name="Reinforce (R)…"/>
            <p:cNvSpPr txBox="1"/>
            <p:nvPr/>
          </p:nvSpPr>
          <p:spPr>
            <a:xfrm>
              <a:off x="456152" y="112824"/>
              <a:ext cx="1780504" cy="8309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lgn="ctr" defTabSz="914400">
                <a:lnSpc>
                  <a:spcPct val="100000"/>
                </a:lnSpc>
                <a:spcBef>
                  <a:spcPts val="0"/>
                </a:spcBef>
                <a:defRPr sz="1600" b="1">
                  <a:solidFill>
                    <a:srgbClr val="292929"/>
                  </a:solidFill>
                  <a:latin typeface="Verdana"/>
                  <a:ea typeface="Verdana"/>
                  <a:cs typeface="Verdana"/>
                  <a:sym typeface="Verdana"/>
                </a:defRPr>
              </a:pPr>
              <a:r>
                <a:t>Reinforce (R)</a:t>
              </a:r>
            </a:p>
            <a:p>
              <a:pPr algn="ctr" defTabSz="914400">
                <a:lnSpc>
                  <a:spcPct val="100000"/>
                </a:lnSpc>
                <a:spcBef>
                  <a:spcPts val="0"/>
                </a:spcBef>
                <a:defRPr sz="1600">
                  <a:solidFill>
                    <a:srgbClr val="292929"/>
                  </a:solidFill>
                  <a:latin typeface="Verdana"/>
                  <a:ea typeface="Verdana"/>
                  <a:cs typeface="Verdana"/>
                  <a:sym typeface="Verdana"/>
                </a:defRPr>
              </a:pPr>
              <a:r>
                <a:t>Application or Analysis</a:t>
              </a:r>
            </a:p>
          </p:txBody>
        </p:sp>
      </p:grpSp>
      <p:grpSp>
        <p:nvGrpSpPr>
          <p:cNvPr id="630" name="Flowchart: Terminator 14"/>
          <p:cNvGrpSpPr/>
          <p:nvPr/>
        </p:nvGrpSpPr>
        <p:grpSpPr>
          <a:xfrm>
            <a:off x="7033062" y="2380348"/>
            <a:ext cx="2520282" cy="936108"/>
            <a:chOff x="0" y="60267"/>
            <a:chExt cx="2520281" cy="936106"/>
          </a:xfrm>
        </p:grpSpPr>
        <p:sp>
          <p:nvSpPr>
            <p:cNvPr id="628" name="Shape"/>
            <p:cNvSpPr/>
            <p:nvPr/>
          </p:nvSpPr>
          <p:spPr>
            <a:xfrm>
              <a:off x="0" y="60267"/>
              <a:ext cx="2520281" cy="93610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629" name="Emphasize (E)…"/>
            <p:cNvSpPr txBox="1"/>
            <p:nvPr/>
          </p:nvSpPr>
          <p:spPr>
            <a:xfrm>
              <a:off x="470529" y="148767"/>
              <a:ext cx="1794882" cy="8309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lgn="ctr" defTabSz="914400">
                <a:lnSpc>
                  <a:spcPct val="100000"/>
                </a:lnSpc>
                <a:spcBef>
                  <a:spcPts val="0"/>
                </a:spcBef>
                <a:defRPr sz="1600" b="1">
                  <a:solidFill>
                    <a:srgbClr val="292929"/>
                  </a:solidFill>
                  <a:latin typeface="Verdana"/>
                  <a:ea typeface="Verdana"/>
                  <a:cs typeface="Verdana"/>
                  <a:sym typeface="Verdana"/>
                </a:defRPr>
              </a:pPr>
              <a:r>
                <a:t>Emphasize (E)</a:t>
              </a:r>
            </a:p>
            <a:p>
              <a:pPr algn="ctr" defTabSz="914400">
                <a:lnSpc>
                  <a:spcPct val="100000"/>
                </a:lnSpc>
                <a:spcBef>
                  <a:spcPts val="0"/>
                </a:spcBef>
                <a:defRPr sz="1600">
                  <a:solidFill>
                    <a:srgbClr val="292929"/>
                  </a:solidFill>
                  <a:latin typeface="Verdana"/>
                  <a:ea typeface="Verdana"/>
                  <a:cs typeface="Verdana"/>
                  <a:sym typeface="Verdana"/>
                </a:defRPr>
              </a:pPr>
              <a:r>
                <a:t>Evaluation or Synthesis</a:t>
              </a:r>
            </a:p>
          </p:txBody>
        </p:sp>
      </p:grpSp>
      <p:grpSp>
        <p:nvGrpSpPr>
          <p:cNvPr id="633" name="Flowchart: Terminator 15"/>
          <p:cNvGrpSpPr/>
          <p:nvPr/>
        </p:nvGrpSpPr>
        <p:grpSpPr>
          <a:xfrm>
            <a:off x="4114048" y="5016922"/>
            <a:ext cx="2520281" cy="1008113"/>
            <a:chOff x="0" y="0"/>
            <a:chExt cx="2520280" cy="1008112"/>
          </a:xfrm>
        </p:grpSpPr>
        <p:sp>
          <p:nvSpPr>
            <p:cNvPr id="631" name="Shape"/>
            <p:cNvSpPr/>
            <p:nvPr/>
          </p:nvSpPr>
          <p:spPr>
            <a:xfrm>
              <a:off x="-1" y="-1"/>
              <a:ext cx="2520282" cy="100811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632" name="Formative"/>
            <p:cNvSpPr txBox="1"/>
            <p:nvPr/>
          </p:nvSpPr>
          <p:spPr>
            <a:xfrm>
              <a:off x="470529" y="318636"/>
              <a:ext cx="1579222" cy="37084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lgn="ctr" defTabSz="914400">
                <a:lnSpc>
                  <a:spcPct val="100000"/>
                </a:lnSpc>
                <a:spcBef>
                  <a:spcPts val="0"/>
                </a:spcBef>
                <a:defRPr sz="1800" b="1">
                  <a:solidFill>
                    <a:srgbClr val="292929"/>
                  </a:solidFill>
                  <a:latin typeface="Verdana"/>
                  <a:ea typeface="Verdana"/>
                  <a:cs typeface="Verdana"/>
                  <a:sym typeface="Verdana"/>
                </a:defRPr>
              </a:lvl1pPr>
            </a:lstStyle>
            <a:p>
              <a:r>
                <a:t>Formative</a:t>
              </a:r>
            </a:p>
          </p:txBody>
        </p:sp>
      </p:grpSp>
      <p:grpSp>
        <p:nvGrpSpPr>
          <p:cNvPr id="636" name="Flowchart: Terminator 16"/>
          <p:cNvGrpSpPr/>
          <p:nvPr/>
        </p:nvGrpSpPr>
        <p:grpSpPr>
          <a:xfrm>
            <a:off x="7198689" y="4983760"/>
            <a:ext cx="2520281" cy="1008113"/>
            <a:chOff x="0" y="0"/>
            <a:chExt cx="2520280" cy="1008112"/>
          </a:xfrm>
        </p:grpSpPr>
        <p:sp>
          <p:nvSpPr>
            <p:cNvPr id="634" name="Shape"/>
            <p:cNvSpPr/>
            <p:nvPr/>
          </p:nvSpPr>
          <p:spPr>
            <a:xfrm>
              <a:off x="-1" y="-1"/>
              <a:ext cx="2520282" cy="100811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800">
                  <a:solidFill>
                    <a:srgbClr val="292929"/>
                  </a:solidFill>
                  <a:latin typeface="Verdana"/>
                  <a:ea typeface="Verdana"/>
                  <a:cs typeface="Verdana"/>
                  <a:sym typeface="Verdana"/>
                </a:defRPr>
              </a:pPr>
              <a:endParaRPr/>
            </a:p>
          </p:txBody>
        </p:sp>
        <p:sp>
          <p:nvSpPr>
            <p:cNvPr id="635" name="Summative"/>
            <p:cNvSpPr txBox="1"/>
            <p:nvPr/>
          </p:nvSpPr>
          <p:spPr>
            <a:xfrm>
              <a:off x="470529" y="318636"/>
              <a:ext cx="1579222" cy="37084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lgn="ctr" defTabSz="914400">
                <a:lnSpc>
                  <a:spcPct val="100000"/>
                </a:lnSpc>
                <a:spcBef>
                  <a:spcPts val="0"/>
                </a:spcBef>
                <a:defRPr sz="1800" b="1">
                  <a:solidFill>
                    <a:srgbClr val="292929"/>
                  </a:solidFill>
                  <a:latin typeface="Verdana"/>
                  <a:ea typeface="Verdana"/>
                  <a:cs typeface="Verdana"/>
                  <a:sym typeface="Verdana"/>
                </a:defRPr>
              </a:lvl1pPr>
            </a:lstStyle>
            <a:p>
              <a:r>
                <a:t>Summative</a:t>
              </a:r>
            </a:p>
          </p:txBody>
        </p:sp>
      </p:grpSp>
      <p:sp>
        <p:nvSpPr>
          <p:cNvPr id="641" name="Straight Arrow Connector 17"/>
          <p:cNvSpPr/>
          <p:nvPr/>
        </p:nvSpPr>
        <p:spPr>
          <a:xfrm>
            <a:off x="5401980" y="3533214"/>
            <a:ext cx="80785" cy="147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38100">
            <a:solidFill>
              <a:srgbClr val="002060"/>
            </a:solidFill>
            <a:tailEnd type="triangle"/>
          </a:ln>
          <a:effectLst>
            <a:outerShdw blurRad="38100" dist="23000" dir="5400000" rotWithShape="0">
              <a:srgbClr val="000000">
                <a:alpha val="35000"/>
              </a:srgbClr>
            </a:outerShdw>
          </a:effectLst>
        </p:spPr>
        <p:txBody>
          <a:bodyPr/>
          <a:lstStyle/>
          <a:p>
            <a:endParaRPr/>
          </a:p>
        </p:txBody>
      </p:sp>
      <p:sp>
        <p:nvSpPr>
          <p:cNvPr id="642" name="Straight Arrow Connector 18"/>
          <p:cNvSpPr/>
          <p:nvPr/>
        </p:nvSpPr>
        <p:spPr>
          <a:xfrm>
            <a:off x="5933205" y="4607219"/>
            <a:ext cx="444891" cy="4049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38100">
            <a:solidFill>
              <a:srgbClr val="6990FD"/>
            </a:solidFill>
            <a:tailEnd type="triangle"/>
          </a:ln>
          <a:effectLst>
            <a:outerShdw blurRad="38100" dist="23000" dir="5400000" rotWithShape="0">
              <a:srgbClr val="000000">
                <a:alpha val="35000"/>
              </a:srgbClr>
            </a:outerShdw>
          </a:effectLst>
        </p:spPr>
        <p:txBody>
          <a:bodyPr/>
          <a:lstStyle/>
          <a:p>
            <a:endParaRPr/>
          </a:p>
        </p:txBody>
      </p:sp>
      <p:sp>
        <p:nvSpPr>
          <p:cNvPr id="643" name="Straight Arrow Connector 19"/>
          <p:cNvSpPr/>
          <p:nvPr/>
        </p:nvSpPr>
        <p:spPr>
          <a:xfrm>
            <a:off x="8326345" y="3376562"/>
            <a:ext cx="100556" cy="16024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38100">
            <a:solidFill>
              <a:srgbClr val="002060"/>
            </a:solidFill>
            <a:tailEnd type="triangle"/>
          </a:ln>
          <a:effectLst>
            <a:outerShdw blurRad="38100" dist="23000" dir="5400000" rotWithShape="0">
              <a:srgbClr val="000000">
                <a:alpha val="35000"/>
              </a:srgbClr>
            </a:outerShdw>
          </a:effectLst>
        </p:spPr>
        <p:txBody>
          <a:bodyPr/>
          <a:lstStyle/>
          <a:p>
            <a:endParaRPr/>
          </a:p>
        </p:txBody>
      </p:sp>
      <p:sp>
        <p:nvSpPr>
          <p:cNvPr id="640" name="Rectangle 2"/>
          <p:cNvSpPr txBox="1"/>
          <p:nvPr/>
        </p:nvSpPr>
        <p:spPr>
          <a:xfrm>
            <a:off x="734058" y="374255"/>
            <a:ext cx="4930859" cy="548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Curriculum Mapping</a:t>
            </a:r>
          </a:p>
        </p:txBody>
      </p:sp>
      <p:sp>
        <p:nvSpPr>
          <p:cNvPr id="2" name="TextBox 1">
            <a:extLst>
              <a:ext uri="{FF2B5EF4-FFF2-40B4-BE49-F238E27FC236}">
                <a16:creationId xmlns:a16="http://schemas.microsoft.com/office/drawing/2014/main" id="{65F6D06B-13C9-571F-C59E-6961A67FFFE2}"/>
              </a:ext>
            </a:extLst>
          </p:cNvPr>
          <p:cNvSpPr txBox="1"/>
          <p:nvPr/>
        </p:nvSpPr>
        <p:spPr>
          <a:xfrm>
            <a:off x="6676907" y="5084097"/>
            <a:ext cx="495300" cy="71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1219168" rtl="0" fontAlgn="auto" latinLnBrk="0" hangingPunct="0">
              <a:lnSpc>
                <a:spcPct val="90000"/>
              </a:lnSpc>
              <a:spcBef>
                <a:spcPts val="2200"/>
              </a:spcBef>
              <a:spcAft>
                <a:spcPts val="0"/>
              </a:spcAft>
              <a:buClrTx/>
              <a:buSzTx/>
              <a:buFontTx/>
              <a:buNone/>
              <a:tabLst/>
            </a:pPr>
            <a:r>
              <a:rPr lang="en-US" dirty="0">
                <a:latin typeface="Verdana"/>
              </a:rPr>
              <a:t>Or</a:t>
            </a:r>
            <a:endParaRPr kumimoji="0" lang="en-US" sz="2400" b="0" i="0" u="none" strike="noStrike" cap="none" spc="0" normalizeH="0" baseline="0" dirty="0">
              <a:ln>
                <a:noFill/>
              </a:ln>
              <a:solidFill>
                <a:srgbClr val="000000"/>
              </a:solidFill>
              <a:effectLst/>
              <a:uFillTx/>
              <a:latin typeface="Verdana"/>
              <a:ea typeface="+mj-ea"/>
              <a:cs typeface="+mj-cs"/>
              <a:sym typeface="Helvetica Neue"/>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24"/>
                                        </p:tgtEl>
                                        <p:attrNameLst>
                                          <p:attrName>style.visibility</p:attrName>
                                        </p:attrNameLst>
                                      </p:cBhvr>
                                      <p:to>
                                        <p:strVal val="visible"/>
                                      </p:to>
                                    </p:set>
                                    <p:animEffect transition="in" filter="fade">
                                      <p:cBhvr>
                                        <p:cTn id="7" dur="500"/>
                                        <p:tgtEl>
                                          <p:spTgt spid="6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627"/>
                                        </p:tgtEl>
                                        <p:attrNameLst>
                                          <p:attrName>style.visibility</p:attrName>
                                        </p:attrNameLst>
                                      </p:cBhvr>
                                      <p:to>
                                        <p:strVal val="visible"/>
                                      </p:to>
                                    </p:set>
                                    <p:animEffect transition="in" filter="fade">
                                      <p:cBhvr>
                                        <p:cTn id="12" dur="500"/>
                                        <p:tgtEl>
                                          <p:spTgt spid="6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630"/>
                                        </p:tgtEl>
                                        <p:attrNameLst>
                                          <p:attrName>style.visibility</p:attrName>
                                        </p:attrNameLst>
                                      </p:cBhvr>
                                      <p:to>
                                        <p:strVal val="visible"/>
                                      </p:to>
                                    </p:set>
                                    <p:animEffect transition="in" filter="fade">
                                      <p:cBhvr>
                                        <p:cTn id="17" dur="500"/>
                                        <p:tgtEl>
                                          <p:spTgt spid="6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621"/>
                                        </p:tgtEl>
                                        <p:attrNameLst>
                                          <p:attrName>style.visibility</p:attrName>
                                        </p:attrNameLst>
                                      </p:cBhvr>
                                      <p:to>
                                        <p:strVal val="visible"/>
                                      </p:to>
                                    </p:set>
                                    <p:animEffect transition="in" filter="fade">
                                      <p:cBhvr>
                                        <p:cTn id="22" dur="500"/>
                                        <p:tgtEl>
                                          <p:spTgt spid="621"/>
                                        </p:tgtEl>
                                      </p:cBhvr>
                                    </p:animEffect>
                                  </p:childTnLst>
                                </p:cTn>
                              </p:par>
                            </p:childTnLst>
                          </p:cTn>
                        </p:par>
                        <p:par>
                          <p:cTn id="23" fill="hold">
                            <p:stCondLst>
                              <p:cond delay="500"/>
                            </p:stCondLst>
                            <p:childTnLst>
                              <p:par>
                                <p:cTn id="24" presetID="10" presetClass="entr" fill="hold" grpId="0" nodeType="afterEffect">
                                  <p:stCondLst>
                                    <p:cond delay="0"/>
                                  </p:stCondLst>
                                  <p:iterate>
                                    <p:tmAbs val="0"/>
                                  </p:iterate>
                                  <p:childTnLst>
                                    <p:set>
                                      <p:cBhvr>
                                        <p:cTn id="25" fill="hold"/>
                                        <p:tgtEl>
                                          <p:spTgt spid="633"/>
                                        </p:tgtEl>
                                        <p:attrNameLst>
                                          <p:attrName>style.visibility</p:attrName>
                                        </p:attrNameLst>
                                      </p:cBhvr>
                                      <p:to>
                                        <p:strVal val="visible"/>
                                      </p:to>
                                    </p:set>
                                    <p:animEffect transition="in" filter="fade">
                                      <p:cBhvr>
                                        <p:cTn id="26" dur="500"/>
                                        <p:tgtEl>
                                          <p:spTgt spid="6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636"/>
                                        </p:tgtEl>
                                        <p:attrNameLst>
                                          <p:attrName>style.visibility</p:attrName>
                                        </p:attrNameLst>
                                      </p:cBhvr>
                                      <p:to>
                                        <p:strVal val="visible"/>
                                      </p:to>
                                    </p:set>
                                    <p:animEffect transition="in" filter="fade">
                                      <p:cBhvr>
                                        <p:cTn id="31" dur="500"/>
                                        <p:tgtEl>
                                          <p:spTgt spid="6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iterate>
                                    <p:tmAbs val="0"/>
                                  </p:iterate>
                                  <p:childTnLst>
                                    <p:set>
                                      <p:cBhvr>
                                        <p:cTn id="35" fill="hold"/>
                                        <p:tgtEl>
                                          <p:spTgt spid="641"/>
                                        </p:tgtEl>
                                        <p:attrNameLst>
                                          <p:attrName>style.visibility</p:attrName>
                                        </p:attrNameLst>
                                      </p:cBhvr>
                                      <p:to>
                                        <p:strVal val="visible"/>
                                      </p:to>
                                    </p:set>
                                    <p:animEffect transition="in" filter="wipe(down)">
                                      <p:cBhvr>
                                        <p:cTn id="36" dur="500"/>
                                        <p:tgtEl>
                                          <p:spTgt spid="641"/>
                                        </p:tgtEl>
                                      </p:cBhvr>
                                    </p:animEffect>
                                  </p:childTnLst>
                                </p:cTn>
                              </p:par>
                            </p:childTnLst>
                          </p:cTn>
                        </p:par>
                        <p:par>
                          <p:cTn id="37" fill="hold">
                            <p:stCondLst>
                              <p:cond delay="500"/>
                            </p:stCondLst>
                            <p:childTnLst>
                              <p:par>
                                <p:cTn id="38" presetID="22" presetClass="entr" presetSubtype="4" fill="hold" grpId="0" nodeType="afterEffect">
                                  <p:stCondLst>
                                    <p:cond delay="0"/>
                                  </p:stCondLst>
                                  <p:iterate>
                                    <p:tmAbs val="0"/>
                                  </p:iterate>
                                  <p:childTnLst>
                                    <p:set>
                                      <p:cBhvr>
                                        <p:cTn id="39" fill="hold"/>
                                        <p:tgtEl>
                                          <p:spTgt spid="642"/>
                                        </p:tgtEl>
                                        <p:attrNameLst>
                                          <p:attrName>style.visibility</p:attrName>
                                        </p:attrNameLst>
                                      </p:cBhvr>
                                      <p:to>
                                        <p:strVal val="visible"/>
                                      </p:to>
                                    </p:set>
                                    <p:animEffect transition="in" filter="wipe(down)">
                                      <p:cBhvr>
                                        <p:cTn id="40" dur="500"/>
                                        <p:tgtEl>
                                          <p:spTgt spid="642"/>
                                        </p:tgtEl>
                                      </p:cBhvr>
                                    </p:animEffect>
                                  </p:childTnLst>
                                </p:cTn>
                              </p:par>
                            </p:childTnLst>
                          </p:cTn>
                        </p:par>
                        <p:par>
                          <p:cTn id="41" fill="hold">
                            <p:stCondLst>
                              <p:cond delay="1000"/>
                            </p:stCondLst>
                            <p:childTnLst>
                              <p:par>
                                <p:cTn id="42" presetID="22" presetClass="entr" presetSubtype="4" fill="hold" grpId="0" nodeType="afterEffect">
                                  <p:stCondLst>
                                    <p:cond delay="0"/>
                                  </p:stCondLst>
                                  <p:iterate>
                                    <p:tmAbs val="0"/>
                                  </p:iterate>
                                  <p:childTnLst>
                                    <p:set>
                                      <p:cBhvr>
                                        <p:cTn id="43" fill="hold"/>
                                        <p:tgtEl>
                                          <p:spTgt spid="643"/>
                                        </p:tgtEl>
                                        <p:attrNameLst>
                                          <p:attrName>style.visibility</p:attrName>
                                        </p:attrNameLst>
                                      </p:cBhvr>
                                      <p:to>
                                        <p:strVal val="visible"/>
                                      </p:to>
                                    </p:set>
                                    <p:animEffect transition="in" filter="wipe(down)">
                                      <p:cBhvr>
                                        <p:cTn id="44" dur="5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 grpId="0" animBg="1" advAuto="0"/>
      <p:bldP spid="624" grpId="0" animBg="1" advAuto="0"/>
      <p:bldP spid="627" grpId="0" animBg="1" advAuto="0"/>
      <p:bldP spid="630" grpId="0" animBg="1" advAuto="0"/>
      <p:bldP spid="633" grpId="0" animBg="1" advAuto="0"/>
      <p:bldP spid="636" grpId="0" animBg="1" advAuto="0"/>
      <p:bldP spid="641" grpId="0" animBg="1" advAuto="0"/>
      <p:bldP spid="642" grpId="0" animBg="1" advAuto="0"/>
      <p:bldP spid="643"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5"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Methods</a:t>
            </a:r>
          </a:p>
        </p:txBody>
      </p:sp>
      <p:pic>
        <p:nvPicPr>
          <p:cNvPr id="646"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647" name="Rectangle 3"/>
          <p:cNvSpPr txBox="1"/>
          <p:nvPr/>
        </p:nvSpPr>
        <p:spPr>
          <a:xfrm>
            <a:off x="1971040" y="1504650"/>
            <a:ext cx="8016073" cy="5871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rPr dirty="0"/>
              <a:t>Types of Assessment</a:t>
            </a:r>
          </a:p>
        </p:txBody>
      </p:sp>
      <p:grpSp>
        <p:nvGrpSpPr>
          <p:cNvPr id="650" name="Flowchart: Terminator 10"/>
          <p:cNvGrpSpPr/>
          <p:nvPr/>
        </p:nvGrpSpPr>
        <p:grpSpPr>
          <a:xfrm>
            <a:off x="2155904" y="2610935"/>
            <a:ext cx="2311531" cy="1287529"/>
            <a:chOff x="0" y="240163"/>
            <a:chExt cx="1879805" cy="1008113"/>
          </a:xfrm>
        </p:grpSpPr>
        <p:sp>
          <p:nvSpPr>
            <p:cNvPr id="648" name="Shape"/>
            <p:cNvSpPr/>
            <p:nvPr/>
          </p:nvSpPr>
          <p:spPr>
            <a:xfrm>
              <a:off x="0" y="240163"/>
              <a:ext cx="1872209" cy="100811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649" name="Formative…"/>
            <p:cNvSpPr txBox="1"/>
            <p:nvPr/>
          </p:nvSpPr>
          <p:spPr>
            <a:xfrm>
              <a:off x="46832" y="369136"/>
              <a:ext cx="1832973" cy="72295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800">
                  <a:solidFill>
                    <a:srgbClr val="292929"/>
                  </a:solidFill>
                  <a:latin typeface="Verdana"/>
                  <a:ea typeface="Verdana"/>
                  <a:cs typeface="Verdana"/>
                  <a:sym typeface="Verdana"/>
                </a:defRPr>
              </a:pPr>
              <a:r>
                <a:rPr sz="1800" dirty="0"/>
                <a:t>Formative</a:t>
              </a:r>
              <a:endParaRPr lang="en-US" sz="1800" dirty="0"/>
            </a:p>
            <a:p>
              <a:pPr algn="ctr" defTabSz="914400">
                <a:lnSpc>
                  <a:spcPct val="100000"/>
                </a:lnSpc>
                <a:spcBef>
                  <a:spcPts val="0"/>
                </a:spcBef>
                <a:defRPr sz="1800">
                  <a:solidFill>
                    <a:srgbClr val="292929"/>
                  </a:solidFill>
                  <a:latin typeface="Verdana"/>
                  <a:ea typeface="Verdana"/>
                  <a:cs typeface="Verdana"/>
                  <a:sym typeface="Verdana"/>
                </a:defRPr>
              </a:pPr>
              <a:r>
                <a:rPr sz="1800" dirty="0"/>
                <a:t>Vs</a:t>
              </a:r>
            </a:p>
            <a:p>
              <a:pPr algn="ctr" defTabSz="914400">
                <a:lnSpc>
                  <a:spcPct val="100000"/>
                </a:lnSpc>
                <a:spcBef>
                  <a:spcPts val="0"/>
                </a:spcBef>
                <a:defRPr sz="1800">
                  <a:solidFill>
                    <a:srgbClr val="292929"/>
                  </a:solidFill>
                  <a:latin typeface="Verdana"/>
                  <a:ea typeface="Verdana"/>
                  <a:cs typeface="Verdana"/>
                  <a:sym typeface="Verdana"/>
                </a:defRPr>
              </a:pPr>
              <a:r>
                <a:rPr sz="1800" dirty="0"/>
                <a:t>Summative</a:t>
              </a:r>
            </a:p>
          </p:txBody>
        </p:sp>
      </p:grpSp>
      <p:grpSp>
        <p:nvGrpSpPr>
          <p:cNvPr id="653" name="Flowchart: Terminator 11"/>
          <p:cNvGrpSpPr/>
          <p:nvPr/>
        </p:nvGrpSpPr>
        <p:grpSpPr>
          <a:xfrm>
            <a:off x="4812274" y="2630494"/>
            <a:ext cx="2302189" cy="1287527"/>
            <a:chOff x="0" y="0"/>
            <a:chExt cx="1872208" cy="1008112"/>
          </a:xfrm>
        </p:grpSpPr>
        <p:sp>
          <p:nvSpPr>
            <p:cNvPr id="651" name="Shape"/>
            <p:cNvSpPr/>
            <p:nvPr/>
          </p:nvSpPr>
          <p:spPr>
            <a:xfrm>
              <a:off x="-1" y="-1"/>
              <a:ext cx="1872210" cy="100811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652" name="Direct…"/>
            <p:cNvSpPr txBox="1"/>
            <p:nvPr/>
          </p:nvSpPr>
          <p:spPr>
            <a:xfrm>
              <a:off x="362517" y="39236"/>
              <a:ext cx="1147174"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800">
                  <a:solidFill>
                    <a:srgbClr val="292929"/>
                  </a:solidFill>
                  <a:latin typeface="Verdana"/>
                  <a:ea typeface="Verdana"/>
                  <a:cs typeface="Verdana"/>
                  <a:sym typeface="Verdana"/>
                </a:defRPr>
              </a:pPr>
              <a:r>
                <a:rPr dirty="0"/>
                <a:t>Direct</a:t>
              </a:r>
            </a:p>
            <a:p>
              <a:pPr algn="ctr" defTabSz="914400">
                <a:lnSpc>
                  <a:spcPct val="100000"/>
                </a:lnSpc>
                <a:spcBef>
                  <a:spcPts val="0"/>
                </a:spcBef>
                <a:defRPr sz="1800">
                  <a:solidFill>
                    <a:srgbClr val="292929"/>
                  </a:solidFill>
                  <a:latin typeface="Verdana"/>
                  <a:ea typeface="Verdana"/>
                  <a:cs typeface="Verdana"/>
                  <a:sym typeface="Verdana"/>
                </a:defRPr>
              </a:pPr>
              <a:r>
                <a:rPr dirty="0"/>
                <a:t>Vs</a:t>
              </a:r>
            </a:p>
            <a:p>
              <a:pPr algn="ctr" defTabSz="914400">
                <a:lnSpc>
                  <a:spcPct val="100000"/>
                </a:lnSpc>
                <a:spcBef>
                  <a:spcPts val="0"/>
                </a:spcBef>
                <a:defRPr sz="1800">
                  <a:solidFill>
                    <a:srgbClr val="292929"/>
                  </a:solidFill>
                  <a:latin typeface="Verdana"/>
                  <a:ea typeface="Verdana"/>
                  <a:cs typeface="Verdana"/>
                  <a:sym typeface="Verdana"/>
                </a:defRPr>
              </a:pPr>
              <a:r>
                <a:rPr dirty="0"/>
                <a:t>Indirect</a:t>
              </a:r>
            </a:p>
          </p:txBody>
        </p:sp>
      </p:grpSp>
      <p:grpSp>
        <p:nvGrpSpPr>
          <p:cNvPr id="656" name="Flowchart: Terminator 12"/>
          <p:cNvGrpSpPr/>
          <p:nvPr/>
        </p:nvGrpSpPr>
        <p:grpSpPr>
          <a:xfrm>
            <a:off x="7410220" y="2628446"/>
            <a:ext cx="2302190" cy="1287529"/>
            <a:chOff x="0" y="240163"/>
            <a:chExt cx="1872209" cy="1008113"/>
          </a:xfrm>
        </p:grpSpPr>
        <p:sp>
          <p:nvSpPr>
            <p:cNvPr id="654" name="Shape"/>
            <p:cNvSpPr/>
            <p:nvPr/>
          </p:nvSpPr>
          <p:spPr>
            <a:xfrm>
              <a:off x="0" y="240163"/>
              <a:ext cx="1872209" cy="100811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655" name="Objective…"/>
            <p:cNvSpPr txBox="1"/>
            <p:nvPr/>
          </p:nvSpPr>
          <p:spPr>
            <a:xfrm>
              <a:off x="79489" y="396351"/>
              <a:ext cx="1783987" cy="72295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800">
                  <a:solidFill>
                    <a:srgbClr val="292929"/>
                  </a:solidFill>
                  <a:latin typeface="Verdana"/>
                  <a:ea typeface="Verdana"/>
                  <a:cs typeface="Verdana"/>
                  <a:sym typeface="Verdana"/>
                </a:defRPr>
              </a:pPr>
              <a:r>
                <a:rPr sz="1800" dirty="0"/>
                <a:t>Objective</a:t>
              </a:r>
              <a:endParaRPr lang="en-US" sz="1800" dirty="0"/>
            </a:p>
            <a:p>
              <a:pPr algn="ctr" defTabSz="914400">
                <a:lnSpc>
                  <a:spcPct val="100000"/>
                </a:lnSpc>
                <a:spcBef>
                  <a:spcPts val="0"/>
                </a:spcBef>
                <a:defRPr sz="1800">
                  <a:solidFill>
                    <a:srgbClr val="292929"/>
                  </a:solidFill>
                  <a:latin typeface="Verdana"/>
                  <a:ea typeface="Verdana"/>
                  <a:cs typeface="Verdana"/>
                  <a:sym typeface="Verdana"/>
                </a:defRPr>
              </a:pPr>
              <a:r>
                <a:rPr sz="1800" dirty="0"/>
                <a:t>Vs</a:t>
              </a:r>
            </a:p>
            <a:p>
              <a:pPr algn="ctr" defTabSz="914400">
                <a:lnSpc>
                  <a:spcPct val="100000"/>
                </a:lnSpc>
                <a:spcBef>
                  <a:spcPts val="0"/>
                </a:spcBef>
                <a:defRPr sz="1800">
                  <a:solidFill>
                    <a:srgbClr val="292929"/>
                  </a:solidFill>
                  <a:latin typeface="Verdana"/>
                  <a:ea typeface="Verdana"/>
                  <a:cs typeface="Verdana"/>
                  <a:sym typeface="Verdana"/>
                </a:defRPr>
              </a:pPr>
              <a:r>
                <a:rPr sz="1800" dirty="0"/>
                <a:t>Subjective</a:t>
              </a:r>
            </a:p>
          </p:txBody>
        </p:sp>
      </p:grpSp>
      <p:grpSp>
        <p:nvGrpSpPr>
          <p:cNvPr id="659" name="Flowchart: Terminator 13"/>
          <p:cNvGrpSpPr/>
          <p:nvPr/>
        </p:nvGrpSpPr>
        <p:grpSpPr>
          <a:xfrm>
            <a:off x="3484088" y="4524960"/>
            <a:ext cx="2302190" cy="1287530"/>
            <a:chOff x="0" y="100464"/>
            <a:chExt cx="1872209" cy="1008113"/>
          </a:xfrm>
        </p:grpSpPr>
        <p:sp>
          <p:nvSpPr>
            <p:cNvPr id="657" name="Shape"/>
            <p:cNvSpPr/>
            <p:nvPr/>
          </p:nvSpPr>
          <p:spPr>
            <a:xfrm>
              <a:off x="0" y="100464"/>
              <a:ext cx="1872209" cy="100811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658" name="Embedded…"/>
            <p:cNvSpPr txBox="1"/>
            <p:nvPr/>
          </p:nvSpPr>
          <p:spPr>
            <a:xfrm>
              <a:off x="112146" y="243046"/>
              <a:ext cx="1740444" cy="72294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800">
                  <a:solidFill>
                    <a:srgbClr val="292929"/>
                  </a:solidFill>
                  <a:latin typeface="Verdana"/>
                  <a:ea typeface="Verdana"/>
                  <a:cs typeface="Verdana"/>
                  <a:sym typeface="Verdana"/>
                </a:defRPr>
              </a:pPr>
              <a:r>
                <a:rPr sz="1800" dirty="0"/>
                <a:t>Embedded</a:t>
              </a:r>
              <a:endParaRPr lang="en-US" sz="1800" dirty="0"/>
            </a:p>
            <a:p>
              <a:pPr algn="ctr" defTabSz="914400">
                <a:lnSpc>
                  <a:spcPct val="100000"/>
                </a:lnSpc>
                <a:spcBef>
                  <a:spcPts val="0"/>
                </a:spcBef>
                <a:defRPr sz="1800">
                  <a:solidFill>
                    <a:srgbClr val="292929"/>
                  </a:solidFill>
                  <a:latin typeface="Verdana"/>
                  <a:ea typeface="Verdana"/>
                  <a:cs typeface="Verdana"/>
                  <a:sym typeface="Verdana"/>
                </a:defRPr>
              </a:pPr>
              <a:r>
                <a:rPr sz="1800" dirty="0"/>
                <a:t>Vs</a:t>
              </a:r>
            </a:p>
            <a:p>
              <a:pPr algn="ctr" defTabSz="914400">
                <a:lnSpc>
                  <a:spcPct val="100000"/>
                </a:lnSpc>
                <a:spcBef>
                  <a:spcPts val="0"/>
                </a:spcBef>
                <a:defRPr sz="1800">
                  <a:solidFill>
                    <a:srgbClr val="292929"/>
                  </a:solidFill>
                  <a:latin typeface="Verdana"/>
                  <a:ea typeface="Verdana"/>
                  <a:cs typeface="Verdana"/>
                  <a:sym typeface="Verdana"/>
                </a:defRPr>
              </a:pPr>
              <a:r>
                <a:rPr sz="1800" dirty="0"/>
                <a:t>Add-On</a:t>
              </a:r>
            </a:p>
          </p:txBody>
        </p:sp>
      </p:grpSp>
      <p:grpSp>
        <p:nvGrpSpPr>
          <p:cNvPr id="662" name="Flowchart: Terminator 14"/>
          <p:cNvGrpSpPr/>
          <p:nvPr/>
        </p:nvGrpSpPr>
        <p:grpSpPr>
          <a:xfrm>
            <a:off x="6121662" y="4513560"/>
            <a:ext cx="2304839" cy="1287530"/>
            <a:chOff x="-2154" y="240163"/>
            <a:chExt cx="1874363" cy="1008113"/>
          </a:xfrm>
        </p:grpSpPr>
        <p:sp>
          <p:nvSpPr>
            <p:cNvPr id="660" name="Shape"/>
            <p:cNvSpPr/>
            <p:nvPr/>
          </p:nvSpPr>
          <p:spPr>
            <a:xfrm>
              <a:off x="0" y="240163"/>
              <a:ext cx="1872209" cy="100811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661" name="Quantitative…"/>
            <p:cNvSpPr txBox="1"/>
            <p:nvPr/>
          </p:nvSpPr>
          <p:spPr>
            <a:xfrm>
              <a:off x="-2154" y="382746"/>
              <a:ext cx="1854744" cy="72294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800">
                  <a:solidFill>
                    <a:srgbClr val="292929"/>
                  </a:solidFill>
                  <a:latin typeface="Verdana"/>
                  <a:ea typeface="Verdana"/>
                  <a:cs typeface="Verdana"/>
                  <a:sym typeface="Verdana"/>
                </a:defRPr>
              </a:pPr>
              <a:r>
                <a:rPr sz="1800" dirty="0"/>
                <a:t>Quantitative</a:t>
              </a:r>
              <a:endParaRPr lang="en-US" sz="1800" dirty="0"/>
            </a:p>
            <a:p>
              <a:pPr algn="ctr" defTabSz="914400">
                <a:lnSpc>
                  <a:spcPct val="100000"/>
                </a:lnSpc>
                <a:spcBef>
                  <a:spcPts val="0"/>
                </a:spcBef>
                <a:defRPr sz="1800">
                  <a:solidFill>
                    <a:srgbClr val="292929"/>
                  </a:solidFill>
                  <a:latin typeface="Verdana"/>
                  <a:ea typeface="Verdana"/>
                  <a:cs typeface="Verdana"/>
                  <a:sym typeface="Verdana"/>
                </a:defRPr>
              </a:pPr>
              <a:r>
                <a:rPr sz="1800" dirty="0"/>
                <a:t>Vs</a:t>
              </a:r>
            </a:p>
            <a:p>
              <a:pPr algn="ctr" defTabSz="914400">
                <a:lnSpc>
                  <a:spcPct val="100000"/>
                </a:lnSpc>
                <a:spcBef>
                  <a:spcPts val="0"/>
                </a:spcBef>
                <a:defRPr sz="1800">
                  <a:solidFill>
                    <a:srgbClr val="292929"/>
                  </a:solidFill>
                  <a:latin typeface="Verdana"/>
                  <a:ea typeface="Verdana"/>
                  <a:cs typeface="Verdana"/>
                  <a:sym typeface="Verdana"/>
                </a:defRPr>
              </a:pPr>
              <a:r>
                <a:rPr sz="1800" dirty="0"/>
                <a:t>Qualitative</a:t>
              </a:r>
            </a:p>
          </p:txBody>
        </p:sp>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500"/>
                                        <p:tgtEl>
                                          <p:spTgt spid="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3"/>
                                        </p:tgtEl>
                                        <p:attrNameLst>
                                          <p:attrName>style.visibility</p:attrName>
                                        </p:attrNameLst>
                                      </p:cBhvr>
                                      <p:to>
                                        <p:strVal val="visible"/>
                                      </p:to>
                                    </p:set>
                                    <p:animEffect transition="in" filter="fade">
                                      <p:cBhvr>
                                        <p:cTn id="12" dur="500"/>
                                        <p:tgtEl>
                                          <p:spTgt spid="6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6"/>
                                        </p:tgtEl>
                                        <p:attrNameLst>
                                          <p:attrName>style.visibility</p:attrName>
                                        </p:attrNameLst>
                                      </p:cBhvr>
                                      <p:to>
                                        <p:strVal val="visible"/>
                                      </p:to>
                                    </p:set>
                                    <p:animEffect transition="in" filter="fade">
                                      <p:cBhvr>
                                        <p:cTn id="17" dur="500"/>
                                        <p:tgtEl>
                                          <p:spTgt spid="6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9"/>
                                        </p:tgtEl>
                                        <p:attrNameLst>
                                          <p:attrName>style.visibility</p:attrName>
                                        </p:attrNameLst>
                                      </p:cBhvr>
                                      <p:to>
                                        <p:strVal val="visible"/>
                                      </p:to>
                                    </p:set>
                                    <p:animEffect transition="in" filter="fade">
                                      <p:cBhvr>
                                        <p:cTn id="22" dur="500"/>
                                        <p:tgtEl>
                                          <p:spTgt spid="6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2"/>
                                        </p:tgtEl>
                                        <p:attrNameLst>
                                          <p:attrName>style.visibility</p:attrName>
                                        </p:attrNameLst>
                                      </p:cBhvr>
                                      <p:to>
                                        <p:strVal val="visible"/>
                                      </p:to>
                                    </p:set>
                                    <p:animEffect transition="in" filter="fade">
                                      <p:cBhvr>
                                        <p:cTn id="27" dur="5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75"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grpSp>
        <p:nvGrpSpPr>
          <p:cNvPr id="819" name="Group 33"/>
          <p:cNvGrpSpPr/>
          <p:nvPr/>
        </p:nvGrpSpPr>
        <p:grpSpPr>
          <a:xfrm>
            <a:off x="2835775" y="1280892"/>
            <a:ext cx="7157762" cy="5136497"/>
            <a:chOff x="-1" y="0"/>
            <a:chExt cx="7157762" cy="5136497"/>
          </a:xfrm>
        </p:grpSpPr>
        <p:grpSp>
          <p:nvGrpSpPr>
            <p:cNvPr id="778" name="Hexagon 17"/>
            <p:cNvGrpSpPr/>
            <p:nvPr/>
          </p:nvGrpSpPr>
          <p:grpSpPr>
            <a:xfrm>
              <a:off x="5573583" y="3103631"/>
              <a:ext cx="1584178" cy="1325181"/>
              <a:chOff x="-1" y="0"/>
              <a:chExt cx="1584177" cy="1325179"/>
            </a:xfrm>
          </p:grpSpPr>
          <p:sp>
            <p:nvSpPr>
              <p:cNvPr id="776"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000">
                    <a:solidFill>
                      <a:srgbClr val="292929"/>
                    </a:solidFill>
                    <a:latin typeface="Verdana"/>
                    <a:ea typeface="Verdana"/>
                    <a:cs typeface="Verdana"/>
                    <a:sym typeface="Verdana"/>
                  </a:defRPr>
                </a:pPr>
                <a:endParaRPr/>
              </a:p>
            </p:txBody>
          </p:sp>
          <p:sp>
            <p:nvSpPr>
              <p:cNvPr id="777" name="Written Surveys and Questionnaire"/>
              <p:cNvSpPr txBox="1"/>
              <p:nvPr/>
            </p:nvSpPr>
            <p:spPr>
              <a:xfrm>
                <a:off x="110075" y="248188"/>
                <a:ext cx="1364025" cy="7386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100">
                    <a:solidFill>
                      <a:srgbClr val="292929"/>
                    </a:solidFill>
                    <a:latin typeface="Verdana"/>
                    <a:ea typeface="Verdana"/>
                    <a:cs typeface="Verdana"/>
                    <a:sym typeface="Verdana"/>
                  </a:defRPr>
                </a:pPr>
                <a:r>
                  <a:rPr sz="1400" dirty="0"/>
                  <a:t>Written Surveys and Questionnaire</a:t>
                </a:r>
              </a:p>
            </p:txBody>
          </p:sp>
        </p:grpSp>
        <p:grpSp>
          <p:nvGrpSpPr>
            <p:cNvPr id="781" name="Hexagon 18"/>
            <p:cNvGrpSpPr/>
            <p:nvPr/>
          </p:nvGrpSpPr>
          <p:grpSpPr>
            <a:xfrm>
              <a:off x="2693263" y="699044"/>
              <a:ext cx="1584178" cy="1325181"/>
              <a:chOff x="-1" y="0"/>
              <a:chExt cx="1584177" cy="1325179"/>
            </a:xfrm>
          </p:grpSpPr>
          <p:sp>
            <p:nvSpPr>
              <p:cNvPr id="779"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200">
                    <a:solidFill>
                      <a:srgbClr val="292929"/>
                    </a:solidFill>
                    <a:latin typeface="Verdana"/>
                    <a:ea typeface="Verdana"/>
                    <a:cs typeface="Verdana"/>
                    <a:sym typeface="Verdana"/>
                  </a:defRPr>
                </a:pPr>
                <a:endParaRPr/>
              </a:p>
            </p:txBody>
          </p:sp>
          <p:sp>
            <p:nvSpPr>
              <p:cNvPr id="780" name="Exit and other Interviews"/>
              <p:cNvSpPr txBox="1"/>
              <p:nvPr/>
            </p:nvSpPr>
            <p:spPr>
              <a:xfrm>
                <a:off x="152484" y="210625"/>
                <a:ext cx="1291248" cy="83099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200">
                    <a:solidFill>
                      <a:srgbClr val="292929"/>
                    </a:solidFill>
                    <a:latin typeface="Verdana"/>
                    <a:ea typeface="Verdana"/>
                    <a:cs typeface="Verdana"/>
                    <a:sym typeface="Verdana"/>
                  </a:defRPr>
                </a:lvl1pPr>
              </a:lstStyle>
              <a:p>
                <a:r>
                  <a:rPr sz="1600" dirty="0"/>
                  <a:t>Exit and other Interviews</a:t>
                </a:r>
              </a:p>
            </p:txBody>
          </p:sp>
        </p:grpSp>
        <p:grpSp>
          <p:nvGrpSpPr>
            <p:cNvPr id="784" name="Hexagon 19"/>
            <p:cNvGrpSpPr/>
            <p:nvPr/>
          </p:nvGrpSpPr>
          <p:grpSpPr>
            <a:xfrm>
              <a:off x="1328514" y="1391775"/>
              <a:ext cx="1584178" cy="1325181"/>
              <a:chOff x="-1" y="0"/>
              <a:chExt cx="1584177" cy="1325179"/>
            </a:xfrm>
          </p:grpSpPr>
          <p:sp>
            <p:nvSpPr>
              <p:cNvPr id="782"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000">
                    <a:solidFill>
                      <a:srgbClr val="292929"/>
                    </a:solidFill>
                    <a:latin typeface="Verdana"/>
                    <a:ea typeface="Verdana"/>
                    <a:cs typeface="Verdana"/>
                    <a:sym typeface="Verdana"/>
                  </a:defRPr>
                </a:pPr>
                <a:endParaRPr/>
              </a:p>
            </p:txBody>
          </p:sp>
          <p:sp>
            <p:nvSpPr>
              <p:cNvPr id="783" name="Standardized Exams"/>
              <p:cNvSpPr txBox="1"/>
              <p:nvPr/>
            </p:nvSpPr>
            <p:spPr>
              <a:xfrm>
                <a:off x="98044" y="435387"/>
                <a:ext cx="1436996" cy="58477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000">
                    <a:solidFill>
                      <a:srgbClr val="292929"/>
                    </a:solidFill>
                    <a:latin typeface="Verdana"/>
                    <a:ea typeface="Verdana"/>
                    <a:cs typeface="Verdana"/>
                    <a:sym typeface="Verdana"/>
                  </a:defRPr>
                </a:lvl1pPr>
              </a:lstStyle>
              <a:p>
                <a:r>
                  <a:rPr sz="1600" dirty="0"/>
                  <a:t>Standardized Exams</a:t>
                </a:r>
              </a:p>
            </p:txBody>
          </p:sp>
        </p:grpSp>
        <p:grpSp>
          <p:nvGrpSpPr>
            <p:cNvPr id="787" name="Hexagon 20"/>
            <p:cNvGrpSpPr/>
            <p:nvPr/>
          </p:nvGrpSpPr>
          <p:grpSpPr>
            <a:xfrm>
              <a:off x="-1" y="2092671"/>
              <a:ext cx="1584178" cy="1325181"/>
              <a:chOff x="-1" y="0"/>
              <a:chExt cx="1584177" cy="1325179"/>
            </a:xfrm>
          </p:grpSpPr>
          <p:sp>
            <p:nvSpPr>
              <p:cNvPr id="785"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400">
                    <a:solidFill>
                      <a:srgbClr val="292929"/>
                    </a:solidFill>
                    <a:latin typeface="Verdana"/>
                    <a:ea typeface="Verdana"/>
                    <a:cs typeface="Verdana"/>
                    <a:sym typeface="Verdana"/>
                  </a:defRPr>
                </a:pPr>
                <a:endParaRPr/>
              </a:p>
            </p:txBody>
          </p:sp>
          <p:sp>
            <p:nvSpPr>
              <p:cNvPr id="786" name="Locally Developed Exams"/>
              <p:cNvSpPr txBox="1"/>
              <p:nvPr/>
            </p:nvSpPr>
            <p:spPr>
              <a:xfrm>
                <a:off x="232851" y="276238"/>
                <a:ext cx="1175283" cy="83099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400">
                    <a:solidFill>
                      <a:srgbClr val="292929"/>
                    </a:solidFill>
                    <a:latin typeface="Verdana"/>
                    <a:ea typeface="Verdana"/>
                    <a:cs typeface="Verdana"/>
                    <a:sym typeface="Verdana"/>
                  </a:defRPr>
                </a:pPr>
                <a:r>
                  <a:rPr sz="1600" dirty="0"/>
                  <a:t>Locally Developed Exams</a:t>
                </a:r>
              </a:p>
            </p:txBody>
          </p:sp>
        </p:grpSp>
        <p:grpSp>
          <p:nvGrpSpPr>
            <p:cNvPr id="790" name="Hexagon 21"/>
            <p:cNvGrpSpPr/>
            <p:nvPr/>
          </p:nvGrpSpPr>
          <p:grpSpPr>
            <a:xfrm>
              <a:off x="5565960" y="1732938"/>
              <a:ext cx="1584178" cy="1325181"/>
              <a:chOff x="-1" y="0"/>
              <a:chExt cx="1584177" cy="1325179"/>
            </a:xfrm>
          </p:grpSpPr>
          <p:sp>
            <p:nvSpPr>
              <p:cNvPr id="788"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600">
                    <a:solidFill>
                      <a:srgbClr val="292929"/>
                    </a:solidFill>
                    <a:latin typeface="Verdana"/>
                    <a:ea typeface="Verdana"/>
                    <a:cs typeface="Verdana"/>
                    <a:sym typeface="Verdana"/>
                  </a:defRPr>
                </a:pPr>
                <a:endParaRPr/>
              </a:p>
            </p:txBody>
          </p:sp>
          <p:sp>
            <p:nvSpPr>
              <p:cNvPr id="789" name="Archival Records"/>
              <p:cNvSpPr txBox="1"/>
              <p:nvPr/>
            </p:nvSpPr>
            <p:spPr>
              <a:xfrm>
                <a:off x="292928" y="375569"/>
                <a:ext cx="998319"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rPr dirty="0"/>
                  <a:t>Archival Records</a:t>
                </a:r>
              </a:p>
            </p:txBody>
          </p:sp>
        </p:grpSp>
        <p:grpSp>
          <p:nvGrpSpPr>
            <p:cNvPr id="793" name="Hexagon 22"/>
            <p:cNvGrpSpPr/>
            <p:nvPr/>
          </p:nvGrpSpPr>
          <p:grpSpPr>
            <a:xfrm>
              <a:off x="5568483" y="359106"/>
              <a:ext cx="1584178" cy="1325181"/>
              <a:chOff x="-1" y="0"/>
              <a:chExt cx="1584177" cy="1325179"/>
            </a:xfrm>
          </p:grpSpPr>
          <p:sp>
            <p:nvSpPr>
              <p:cNvPr id="791"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600">
                    <a:solidFill>
                      <a:srgbClr val="292929"/>
                    </a:solidFill>
                    <a:latin typeface="Verdana"/>
                    <a:ea typeface="Verdana"/>
                    <a:cs typeface="Verdana"/>
                    <a:sym typeface="Verdana"/>
                  </a:defRPr>
                </a:pPr>
                <a:endParaRPr/>
              </a:p>
            </p:txBody>
          </p:sp>
          <p:sp>
            <p:nvSpPr>
              <p:cNvPr id="792" name="Focus Groups"/>
              <p:cNvSpPr txBox="1"/>
              <p:nvPr/>
            </p:nvSpPr>
            <p:spPr>
              <a:xfrm>
                <a:off x="292928" y="375569"/>
                <a:ext cx="998319"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rPr dirty="0"/>
                  <a:t>Focus Groups</a:t>
                </a:r>
              </a:p>
            </p:txBody>
          </p:sp>
        </p:grpSp>
        <p:grpSp>
          <p:nvGrpSpPr>
            <p:cNvPr id="796" name="Hexagon 23"/>
            <p:cNvGrpSpPr/>
            <p:nvPr/>
          </p:nvGrpSpPr>
          <p:grpSpPr>
            <a:xfrm>
              <a:off x="1325174" y="2765300"/>
              <a:ext cx="1584178" cy="1325181"/>
              <a:chOff x="-1" y="0"/>
              <a:chExt cx="1584177" cy="1325179"/>
            </a:xfrm>
          </p:grpSpPr>
          <p:sp>
            <p:nvSpPr>
              <p:cNvPr id="794"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400">
                    <a:solidFill>
                      <a:srgbClr val="292929"/>
                    </a:solidFill>
                    <a:latin typeface="Verdana"/>
                    <a:ea typeface="Verdana"/>
                    <a:cs typeface="Verdana"/>
                    <a:sym typeface="Verdana"/>
                  </a:defRPr>
                </a:pPr>
                <a:endParaRPr/>
              </a:p>
            </p:txBody>
          </p:sp>
          <p:sp>
            <p:nvSpPr>
              <p:cNvPr id="795" name="Portfolios"/>
              <p:cNvSpPr txBox="1"/>
              <p:nvPr/>
            </p:nvSpPr>
            <p:spPr>
              <a:xfrm>
                <a:off x="179971" y="507447"/>
                <a:ext cx="1279821" cy="33855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400">
                    <a:solidFill>
                      <a:srgbClr val="292929"/>
                    </a:solidFill>
                    <a:latin typeface="Verdana"/>
                    <a:ea typeface="Verdana"/>
                    <a:cs typeface="Verdana"/>
                    <a:sym typeface="Verdana"/>
                  </a:defRPr>
                </a:lvl1pPr>
              </a:lstStyle>
              <a:p>
                <a:r>
                  <a:rPr sz="1600" dirty="0"/>
                  <a:t>Portfolios</a:t>
                </a:r>
              </a:p>
            </p:txBody>
          </p:sp>
        </p:grpSp>
        <p:grpSp>
          <p:nvGrpSpPr>
            <p:cNvPr id="799" name="Hexagon 24"/>
            <p:cNvGrpSpPr/>
            <p:nvPr/>
          </p:nvGrpSpPr>
          <p:grpSpPr>
            <a:xfrm>
              <a:off x="2655796" y="2078539"/>
              <a:ext cx="1584178" cy="1325181"/>
              <a:chOff x="-1" y="0"/>
              <a:chExt cx="1584177" cy="1325179"/>
            </a:xfrm>
          </p:grpSpPr>
          <p:sp>
            <p:nvSpPr>
              <p:cNvPr id="797"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200">
                    <a:solidFill>
                      <a:srgbClr val="292929"/>
                    </a:solidFill>
                    <a:latin typeface="Verdana"/>
                    <a:ea typeface="Verdana"/>
                    <a:cs typeface="Verdana"/>
                    <a:sym typeface="Verdana"/>
                  </a:defRPr>
                </a:pPr>
                <a:endParaRPr/>
              </a:p>
            </p:txBody>
          </p:sp>
          <p:sp>
            <p:nvSpPr>
              <p:cNvPr id="798" name="Simulation"/>
              <p:cNvSpPr txBox="1"/>
              <p:nvPr/>
            </p:nvSpPr>
            <p:spPr>
              <a:xfrm>
                <a:off x="242128" y="517484"/>
                <a:ext cx="1199010" cy="33855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200">
                    <a:solidFill>
                      <a:srgbClr val="292929"/>
                    </a:solidFill>
                    <a:latin typeface="Verdana"/>
                    <a:ea typeface="Verdana"/>
                    <a:cs typeface="Verdana"/>
                    <a:sym typeface="Verdana"/>
                  </a:defRPr>
                </a:lvl1pPr>
              </a:lstStyle>
              <a:p>
                <a:r>
                  <a:rPr sz="1600" dirty="0"/>
                  <a:t>Simulation</a:t>
                </a:r>
                <a:endParaRPr dirty="0"/>
              </a:p>
            </p:txBody>
          </p:sp>
        </p:grpSp>
        <p:grpSp>
          <p:nvGrpSpPr>
            <p:cNvPr id="802" name="Hexagon 25"/>
            <p:cNvGrpSpPr/>
            <p:nvPr/>
          </p:nvGrpSpPr>
          <p:grpSpPr>
            <a:xfrm>
              <a:off x="16187" y="3466196"/>
              <a:ext cx="1585241" cy="1325181"/>
              <a:chOff x="-1" y="0"/>
              <a:chExt cx="1585239" cy="1325179"/>
            </a:xfrm>
          </p:grpSpPr>
          <p:sp>
            <p:nvSpPr>
              <p:cNvPr id="800"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200">
                    <a:solidFill>
                      <a:srgbClr val="292929"/>
                    </a:solidFill>
                    <a:latin typeface="Verdana"/>
                    <a:ea typeface="Verdana"/>
                    <a:cs typeface="Verdana"/>
                    <a:sym typeface="Verdana"/>
                  </a:defRPr>
                </a:pPr>
                <a:endParaRPr/>
              </a:p>
            </p:txBody>
          </p:sp>
          <p:sp>
            <p:nvSpPr>
              <p:cNvPr id="801" name="Performance Appraisal"/>
              <p:cNvSpPr txBox="1"/>
              <p:nvPr/>
            </p:nvSpPr>
            <p:spPr>
              <a:xfrm>
                <a:off x="89959" y="397939"/>
                <a:ext cx="1495279" cy="58477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100">
                    <a:solidFill>
                      <a:srgbClr val="292929"/>
                    </a:solidFill>
                    <a:latin typeface="Verdana"/>
                    <a:ea typeface="Verdana"/>
                    <a:cs typeface="Verdana"/>
                    <a:sym typeface="Verdana"/>
                  </a:defRPr>
                </a:pPr>
                <a:r>
                  <a:rPr sz="1600" dirty="0"/>
                  <a:t>Performance Appraisal</a:t>
                </a:r>
              </a:p>
            </p:txBody>
          </p:sp>
        </p:grpSp>
        <p:grpSp>
          <p:nvGrpSpPr>
            <p:cNvPr id="805" name="Hexagon 26"/>
            <p:cNvGrpSpPr/>
            <p:nvPr/>
          </p:nvGrpSpPr>
          <p:grpSpPr>
            <a:xfrm>
              <a:off x="12672" y="719146"/>
              <a:ext cx="1584179" cy="1325181"/>
              <a:chOff x="-1" y="0"/>
              <a:chExt cx="1584177" cy="1325179"/>
            </a:xfrm>
          </p:grpSpPr>
          <p:sp>
            <p:nvSpPr>
              <p:cNvPr id="803"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400">
                    <a:solidFill>
                      <a:srgbClr val="292929"/>
                    </a:solidFill>
                    <a:latin typeface="Verdana"/>
                    <a:ea typeface="Verdana"/>
                    <a:cs typeface="Verdana"/>
                    <a:sym typeface="Verdana"/>
                  </a:defRPr>
                </a:pPr>
                <a:endParaRPr/>
              </a:p>
            </p:txBody>
          </p:sp>
          <p:sp>
            <p:nvSpPr>
              <p:cNvPr id="804" name="External Examiner"/>
              <p:cNvSpPr txBox="1"/>
              <p:nvPr/>
            </p:nvSpPr>
            <p:spPr>
              <a:xfrm>
                <a:off x="292928" y="385168"/>
                <a:ext cx="1096619" cy="58477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400">
                    <a:solidFill>
                      <a:srgbClr val="292929"/>
                    </a:solidFill>
                    <a:latin typeface="Verdana"/>
                    <a:ea typeface="Verdana"/>
                    <a:cs typeface="Verdana"/>
                    <a:sym typeface="Verdana"/>
                  </a:defRPr>
                </a:lvl1pPr>
              </a:lstStyle>
              <a:p>
                <a:r>
                  <a:rPr sz="1600" dirty="0"/>
                  <a:t>External Examiner</a:t>
                </a:r>
              </a:p>
            </p:txBody>
          </p:sp>
        </p:grpSp>
        <p:grpSp>
          <p:nvGrpSpPr>
            <p:cNvPr id="808" name="Hexagon 27"/>
            <p:cNvGrpSpPr/>
            <p:nvPr/>
          </p:nvGrpSpPr>
          <p:grpSpPr>
            <a:xfrm>
              <a:off x="2649116" y="3429532"/>
              <a:ext cx="1584178" cy="1325181"/>
              <a:chOff x="-1" y="0"/>
              <a:chExt cx="1584177" cy="1325179"/>
            </a:xfrm>
          </p:grpSpPr>
          <p:sp>
            <p:nvSpPr>
              <p:cNvPr id="806"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600">
                    <a:solidFill>
                      <a:srgbClr val="292929"/>
                    </a:solidFill>
                    <a:latin typeface="Verdana"/>
                    <a:ea typeface="Verdana"/>
                    <a:cs typeface="Verdana"/>
                    <a:sym typeface="Verdana"/>
                  </a:defRPr>
                </a:pPr>
                <a:endParaRPr/>
              </a:p>
            </p:txBody>
          </p:sp>
          <p:sp>
            <p:nvSpPr>
              <p:cNvPr id="807" name="Oral Exams"/>
              <p:cNvSpPr txBox="1"/>
              <p:nvPr/>
            </p:nvSpPr>
            <p:spPr>
              <a:xfrm>
                <a:off x="292928" y="375569"/>
                <a:ext cx="998319"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rPr dirty="0"/>
                  <a:t>Oral Exams</a:t>
                </a:r>
              </a:p>
            </p:txBody>
          </p:sp>
        </p:grpSp>
        <p:grpSp>
          <p:nvGrpSpPr>
            <p:cNvPr id="811" name="Hexagon 28"/>
            <p:cNvGrpSpPr/>
            <p:nvPr/>
          </p:nvGrpSpPr>
          <p:grpSpPr>
            <a:xfrm>
              <a:off x="4268941" y="3811316"/>
              <a:ext cx="1584178" cy="1325181"/>
              <a:chOff x="-1" y="0"/>
              <a:chExt cx="1584177" cy="1325179"/>
            </a:xfrm>
          </p:grpSpPr>
          <p:sp>
            <p:nvSpPr>
              <p:cNvPr id="809" name="Shape"/>
              <p:cNvSpPr/>
              <p:nvPr/>
            </p:nvSpPr>
            <p:spPr>
              <a:xfrm>
                <a:off x="-1" y="0"/>
                <a:ext cx="1584177" cy="1325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17" y="0"/>
                    </a:lnTo>
                    <a:lnTo>
                      <a:pt x="17083" y="0"/>
                    </a:lnTo>
                    <a:lnTo>
                      <a:pt x="21600" y="10800"/>
                    </a:lnTo>
                    <a:lnTo>
                      <a:pt x="17083" y="21600"/>
                    </a:lnTo>
                    <a:lnTo>
                      <a:pt x="4517" y="21600"/>
                    </a:ln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1200">
                    <a:solidFill>
                      <a:srgbClr val="292929"/>
                    </a:solidFill>
                    <a:latin typeface="Verdana"/>
                    <a:ea typeface="Verdana"/>
                    <a:cs typeface="Verdana"/>
                    <a:sym typeface="Verdana"/>
                  </a:defRPr>
                </a:pPr>
                <a:endParaRPr/>
              </a:p>
            </p:txBody>
          </p:sp>
          <p:sp>
            <p:nvSpPr>
              <p:cNvPr id="810" name="Exit and other Interviews"/>
              <p:cNvSpPr txBox="1"/>
              <p:nvPr/>
            </p:nvSpPr>
            <p:spPr>
              <a:xfrm>
                <a:off x="194620" y="241927"/>
                <a:ext cx="1218033" cy="83099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200">
                    <a:solidFill>
                      <a:srgbClr val="292929"/>
                    </a:solidFill>
                    <a:latin typeface="Verdana"/>
                    <a:ea typeface="Verdana"/>
                    <a:cs typeface="Verdana"/>
                    <a:sym typeface="Verdana"/>
                  </a:defRPr>
                </a:lvl1pPr>
              </a:lstStyle>
              <a:p>
                <a:r>
                  <a:rPr sz="1600" dirty="0"/>
                  <a:t>Exit and other Interviews</a:t>
                </a:r>
              </a:p>
            </p:txBody>
          </p:sp>
        </p:grpSp>
        <p:grpSp>
          <p:nvGrpSpPr>
            <p:cNvPr id="814" name="Flowchart: Alternate Process 29"/>
            <p:cNvGrpSpPr/>
            <p:nvPr/>
          </p:nvGrpSpPr>
          <p:grpSpPr>
            <a:xfrm>
              <a:off x="1080118" y="99660"/>
              <a:ext cx="2088234" cy="504059"/>
              <a:chOff x="-1" y="-1"/>
              <a:chExt cx="2088233" cy="504058"/>
            </a:xfrm>
          </p:grpSpPr>
          <p:sp>
            <p:nvSpPr>
              <p:cNvPr id="812" name="Shape"/>
              <p:cNvSpPr/>
              <p:nvPr/>
            </p:nvSpPr>
            <p:spPr>
              <a:xfrm>
                <a:off x="-1" y="-1"/>
                <a:ext cx="2088233" cy="5040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389" y="0"/>
                      <a:pt x="869" y="0"/>
                    </a:cubicBezTo>
                    <a:lnTo>
                      <a:pt x="20731" y="0"/>
                    </a:lnTo>
                    <a:cubicBezTo>
                      <a:pt x="21211" y="0"/>
                      <a:pt x="21600" y="1612"/>
                      <a:pt x="21600" y="3600"/>
                    </a:cubicBezTo>
                    <a:lnTo>
                      <a:pt x="21600" y="18000"/>
                    </a:lnTo>
                    <a:cubicBezTo>
                      <a:pt x="21600" y="19988"/>
                      <a:pt x="21211" y="21600"/>
                      <a:pt x="20731" y="21600"/>
                    </a:cubicBezTo>
                    <a:lnTo>
                      <a:pt x="869" y="21600"/>
                    </a:lnTo>
                    <a:cubicBezTo>
                      <a:pt x="389" y="21600"/>
                      <a:pt x="0" y="19988"/>
                      <a:pt x="0" y="18000"/>
                    </a:cubicBezTo>
                    <a:close/>
                  </a:path>
                </a:pathLst>
              </a:custGeom>
              <a:solidFill>
                <a:srgbClr val="002060"/>
              </a:solidFill>
              <a:ln w="25400" cap="flat">
                <a:solidFill>
                  <a:srgbClr val="FFFFFF"/>
                </a:solidFill>
                <a:prstDash val="solid"/>
                <a:round/>
              </a:ln>
              <a:effectLst/>
            </p:spPr>
            <p:txBody>
              <a:bodyPr wrap="square" lIns="50800" tIns="50800" rIns="50800" bIns="50800" numCol="1" anchor="ctr">
                <a:noAutofit/>
              </a:bodyPr>
              <a:lstStyle/>
              <a:p>
                <a:pPr algn="ctr" defTabSz="914400">
                  <a:lnSpc>
                    <a:spcPct val="100000"/>
                  </a:lnSpc>
                  <a:spcBef>
                    <a:spcPts val="0"/>
                  </a:spcBef>
                  <a:defRPr sz="1800">
                    <a:solidFill>
                      <a:srgbClr val="FFFFFF"/>
                    </a:solidFill>
                    <a:latin typeface="Verdana"/>
                    <a:ea typeface="Verdana"/>
                    <a:cs typeface="Verdana"/>
                    <a:sym typeface="Verdana"/>
                  </a:defRPr>
                </a:pPr>
                <a:endParaRPr/>
              </a:p>
            </p:txBody>
          </p:sp>
          <p:sp>
            <p:nvSpPr>
              <p:cNvPr id="813" name="Direct Methods"/>
              <p:cNvSpPr txBox="1"/>
              <p:nvPr/>
            </p:nvSpPr>
            <p:spPr>
              <a:xfrm>
                <a:off x="92487" y="66608"/>
                <a:ext cx="190325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rPr dirty="0"/>
                  <a:t>Direct Methods</a:t>
                </a:r>
              </a:p>
            </p:txBody>
          </p:sp>
        </p:grpSp>
        <p:grpSp>
          <p:nvGrpSpPr>
            <p:cNvPr id="817" name="Flowchart: Alternate Process 30"/>
            <p:cNvGrpSpPr/>
            <p:nvPr/>
          </p:nvGrpSpPr>
          <p:grpSpPr>
            <a:xfrm>
              <a:off x="4637480" y="0"/>
              <a:ext cx="2088233" cy="650242"/>
              <a:chOff x="0" y="0"/>
              <a:chExt cx="2088232" cy="650241"/>
            </a:xfrm>
          </p:grpSpPr>
          <p:sp>
            <p:nvSpPr>
              <p:cNvPr id="815" name="Shape"/>
              <p:cNvSpPr/>
              <p:nvPr/>
            </p:nvSpPr>
            <p:spPr>
              <a:xfrm>
                <a:off x="0" y="73091"/>
                <a:ext cx="2088232" cy="504057"/>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389" y="0"/>
                      <a:pt x="869" y="0"/>
                    </a:cubicBezTo>
                    <a:lnTo>
                      <a:pt x="20731" y="0"/>
                    </a:lnTo>
                    <a:cubicBezTo>
                      <a:pt x="21211" y="0"/>
                      <a:pt x="21600" y="1612"/>
                      <a:pt x="21600" y="3600"/>
                    </a:cubicBezTo>
                    <a:lnTo>
                      <a:pt x="21600" y="18000"/>
                    </a:lnTo>
                    <a:cubicBezTo>
                      <a:pt x="21600" y="19988"/>
                      <a:pt x="21211" y="21600"/>
                      <a:pt x="20731" y="21600"/>
                    </a:cubicBezTo>
                    <a:lnTo>
                      <a:pt x="869" y="21600"/>
                    </a:lnTo>
                    <a:cubicBezTo>
                      <a:pt x="389" y="21600"/>
                      <a:pt x="0" y="19988"/>
                      <a:pt x="0" y="18000"/>
                    </a:cubicBezTo>
                    <a:close/>
                  </a:path>
                </a:pathLst>
              </a:cu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800">
                    <a:solidFill>
                      <a:srgbClr val="FFFFFF"/>
                    </a:solidFill>
                    <a:latin typeface="Verdana"/>
                    <a:ea typeface="Verdana"/>
                    <a:cs typeface="Verdana"/>
                    <a:sym typeface="Verdana"/>
                  </a:defRPr>
                </a:pPr>
                <a:endParaRPr/>
              </a:p>
            </p:txBody>
          </p:sp>
          <p:sp>
            <p:nvSpPr>
              <p:cNvPr id="816" name="Indirect Methods"/>
              <p:cNvSpPr txBox="1"/>
              <p:nvPr/>
            </p:nvSpPr>
            <p:spPr>
              <a:xfrm>
                <a:off x="92487" y="0"/>
                <a:ext cx="1903257" cy="650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rPr dirty="0"/>
                  <a:t>Indirect Methods</a:t>
                </a:r>
              </a:p>
            </p:txBody>
          </p:sp>
        </p:grpSp>
        <p:sp>
          <p:nvSpPr>
            <p:cNvPr id="818" name="Straight Arrow Connector 31"/>
            <p:cNvSpPr/>
            <p:nvPr/>
          </p:nvSpPr>
          <p:spPr>
            <a:xfrm>
              <a:off x="4144396" y="1592773"/>
              <a:ext cx="1064049" cy="2228074"/>
            </a:xfrm>
            <a:prstGeom prst="line">
              <a:avLst/>
            </a:prstGeom>
            <a:noFill/>
            <a:ln w="38100" cap="flat">
              <a:solidFill>
                <a:srgbClr val="002060"/>
              </a:solidFill>
              <a:prstDash val="solid"/>
              <a:round/>
              <a:headEnd type="triangle" w="med" len="me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grpSp>
      <p:sp>
        <p:nvSpPr>
          <p:cNvPr id="820"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Methods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26"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grpSp>
        <p:nvGrpSpPr>
          <p:cNvPr id="842" name="Diagram 3"/>
          <p:cNvGrpSpPr/>
          <p:nvPr/>
        </p:nvGrpSpPr>
        <p:grpSpPr>
          <a:xfrm>
            <a:off x="3558700" y="1577298"/>
            <a:ext cx="5443315" cy="4774526"/>
            <a:chOff x="0" y="0"/>
            <a:chExt cx="5443315" cy="4774526"/>
          </a:xfrm>
        </p:grpSpPr>
        <p:sp>
          <p:nvSpPr>
            <p:cNvPr id="827" name="Shape"/>
            <p:cNvSpPr/>
            <p:nvPr/>
          </p:nvSpPr>
          <p:spPr>
            <a:xfrm rot="5400000">
              <a:off x="245656" y="1027839"/>
              <a:ext cx="927218" cy="1055604"/>
            </a:xfrm>
            <a:custGeom>
              <a:avLst/>
              <a:gdLst/>
              <a:ahLst/>
              <a:cxnLst>
                <a:cxn ang="0">
                  <a:pos x="wd2" y="hd2"/>
                </a:cxn>
                <a:cxn ang="5400000">
                  <a:pos x="wd2" y="hd2"/>
                </a:cxn>
                <a:cxn ang="10800000">
                  <a:pos x="wd2" y="hd2"/>
                </a:cxn>
                <a:cxn ang="16200000">
                  <a:pos x="wd2" y="hd2"/>
                </a:cxn>
              </a:cxnLst>
              <a:rect l="0" t="0" r="r" b="b"/>
              <a:pathLst>
                <a:path w="21600" h="21600" extrusionOk="0">
                  <a:moveTo>
                    <a:pt x="0" y="15369"/>
                  </a:moveTo>
                  <a:lnTo>
                    <a:pt x="12653" y="15369"/>
                  </a:lnTo>
                  <a:lnTo>
                    <a:pt x="12653" y="6789"/>
                  </a:lnTo>
                  <a:lnTo>
                    <a:pt x="10800" y="6789"/>
                  </a:lnTo>
                  <a:lnTo>
                    <a:pt x="16200" y="0"/>
                  </a:lnTo>
                  <a:lnTo>
                    <a:pt x="21600" y="6789"/>
                  </a:lnTo>
                  <a:lnTo>
                    <a:pt x="19747" y="6789"/>
                  </a:lnTo>
                  <a:lnTo>
                    <a:pt x="19747" y="21600"/>
                  </a:lnTo>
                  <a:lnTo>
                    <a:pt x="0" y="21600"/>
                  </a:lnTo>
                  <a:close/>
                </a:path>
              </a:pathLst>
            </a:custGeom>
            <a:solidFill>
              <a:srgbClr val="BABBC4"/>
            </a:solidFill>
            <a:ln w="12700" cap="flat">
              <a:noFill/>
              <a:miter lim="400000"/>
            </a:ln>
            <a:effectLst/>
          </p:spPr>
          <p:txBody>
            <a:bodyPr wrap="square" lIns="50800" tIns="50800" rIns="50800" bIns="50800" numCol="1" anchor="t">
              <a:noAutofit/>
            </a:bodyPr>
            <a:lstStyle/>
            <a:p>
              <a:endParaRPr/>
            </a:p>
          </p:txBody>
        </p:sp>
        <p:grpSp>
          <p:nvGrpSpPr>
            <p:cNvPr id="830" name="Group"/>
            <p:cNvGrpSpPr/>
            <p:nvPr/>
          </p:nvGrpSpPr>
          <p:grpSpPr>
            <a:xfrm>
              <a:off x="0" y="0"/>
              <a:ext cx="1560889" cy="1092573"/>
              <a:chOff x="0" y="0"/>
              <a:chExt cx="1560888" cy="1092572"/>
            </a:xfrm>
          </p:grpSpPr>
          <p:sp>
            <p:nvSpPr>
              <p:cNvPr id="828" name="Rounded Rectangle"/>
              <p:cNvSpPr/>
              <p:nvPr/>
            </p:nvSpPr>
            <p:spPr>
              <a:xfrm>
                <a:off x="0" y="0"/>
                <a:ext cx="1560888" cy="1092572"/>
              </a:xfrm>
              <a:prstGeom prst="roundRect">
                <a:avLst>
                  <a:gd name="adj" fmla="val 16670"/>
                </a:avLst>
              </a:prstGeom>
              <a:solidFill>
                <a:srgbClr val="002060"/>
              </a:solidFill>
              <a:ln w="12700" cap="flat">
                <a:noFill/>
                <a:miter lim="400000"/>
              </a:ln>
              <a:effectLst/>
            </p:spPr>
            <p:txBody>
              <a:bodyPr wrap="square" lIns="50800" tIns="50800" rIns="50800" bIns="50800" numCol="1" anchor="ctr">
                <a:noAutofit/>
              </a:bodyPr>
              <a:lstStyle/>
              <a:p>
                <a:pPr algn="ctr" defTabSz="889000">
                  <a:spcBef>
                    <a:spcPts val="1000"/>
                  </a:spcBef>
                  <a:defRPr>
                    <a:solidFill>
                      <a:srgbClr val="FFFFFF"/>
                    </a:solidFill>
                  </a:defRPr>
                </a:pPr>
                <a:endParaRPr/>
              </a:p>
            </p:txBody>
          </p:sp>
          <p:sp>
            <p:nvSpPr>
              <p:cNvPr id="829" name="Outcome first"/>
              <p:cNvSpPr txBox="1"/>
              <p:nvPr/>
            </p:nvSpPr>
            <p:spPr>
              <a:xfrm>
                <a:off x="53344" y="180525"/>
                <a:ext cx="1454199" cy="73152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6200" tIns="76200" rIns="76200" bIns="76200" numCol="1" anchor="ctr">
                <a:spAutoFit/>
              </a:bodyPr>
              <a:lstStyle>
                <a:lvl1pPr algn="ctr" defTabSz="889000">
                  <a:spcBef>
                    <a:spcPts val="800"/>
                  </a:spcBef>
                  <a:defRPr sz="2000">
                    <a:solidFill>
                      <a:srgbClr val="FFFFFF"/>
                    </a:solidFill>
                    <a:latin typeface="Verdana"/>
                    <a:ea typeface="Verdana"/>
                    <a:cs typeface="Verdana"/>
                    <a:sym typeface="Verdana"/>
                  </a:defRPr>
                </a:lvl1pPr>
              </a:lstStyle>
              <a:p>
                <a:r>
                  <a:rPr dirty="0"/>
                  <a:t>Outcome first</a:t>
                </a:r>
              </a:p>
            </p:txBody>
          </p:sp>
        </p:grpSp>
        <p:sp>
          <p:nvSpPr>
            <p:cNvPr id="831" name="Shape"/>
            <p:cNvSpPr/>
            <p:nvPr/>
          </p:nvSpPr>
          <p:spPr>
            <a:xfrm rot="5400000">
              <a:off x="1539797" y="2255156"/>
              <a:ext cx="927219" cy="1055605"/>
            </a:xfrm>
            <a:custGeom>
              <a:avLst/>
              <a:gdLst/>
              <a:ahLst/>
              <a:cxnLst>
                <a:cxn ang="0">
                  <a:pos x="wd2" y="hd2"/>
                </a:cxn>
                <a:cxn ang="5400000">
                  <a:pos x="wd2" y="hd2"/>
                </a:cxn>
                <a:cxn ang="10800000">
                  <a:pos x="wd2" y="hd2"/>
                </a:cxn>
                <a:cxn ang="16200000">
                  <a:pos x="wd2" y="hd2"/>
                </a:cxn>
              </a:cxnLst>
              <a:rect l="0" t="0" r="r" b="b"/>
              <a:pathLst>
                <a:path w="21600" h="21600" extrusionOk="0">
                  <a:moveTo>
                    <a:pt x="0" y="15369"/>
                  </a:moveTo>
                  <a:lnTo>
                    <a:pt x="12653" y="15369"/>
                  </a:lnTo>
                  <a:lnTo>
                    <a:pt x="12653" y="6789"/>
                  </a:lnTo>
                  <a:lnTo>
                    <a:pt x="10800" y="6789"/>
                  </a:lnTo>
                  <a:lnTo>
                    <a:pt x="16200" y="0"/>
                  </a:lnTo>
                  <a:lnTo>
                    <a:pt x="21600" y="6789"/>
                  </a:lnTo>
                  <a:lnTo>
                    <a:pt x="19747" y="6789"/>
                  </a:lnTo>
                  <a:lnTo>
                    <a:pt x="19747" y="21600"/>
                  </a:lnTo>
                  <a:lnTo>
                    <a:pt x="0" y="21600"/>
                  </a:lnTo>
                  <a:close/>
                </a:path>
              </a:pathLst>
            </a:custGeom>
            <a:solidFill>
              <a:srgbClr val="BABBC4"/>
            </a:solidFill>
            <a:ln w="12700" cap="flat">
              <a:noFill/>
              <a:miter lim="400000"/>
            </a:ln>
            <a:effectLst/>
          </p:spPr>
          <p:txBody>
            <a:bodyPr wrap="square" lIns="50800" tIns="50800" rIns="50800" bIns="50800" numCol="1" anchor="t">
              <a:noAutofit/>
            </a:bodyPr>
            <a:lstStyle/>
            <a:p>
              <a:endParaRPr/>
            </a:p>
          </p:txBody>
        </p:sp>
        <p:grpSp>
          <p:nvGrpSpPr>
            <p:cNvPr id="834" name="Group"/>
            <p:cNvGrpSpPr/>
            <p:nvPr/>
          </p:nvGrpSpPr>
          <p:grpSpPr>
            <a:xfrm>
              <a:off x="1294142" y="1227318"/>
              <a:ext cx="1560889" cy="1092573"/>
              <a:chOff x="0" y="0"/>
              <a:chExt cx="1560888" cy="1092572"/>
            </a:xfrm>
          </p:grpSpPr>
          <p:sp>
            <p:nvSpPr>
              <p:cNvPr id="832" name="Rounded Rectangle"/>
              <p:cNvSpPr/>
              <p:nvPr/>
            </p:nvSpPr>
            <p:spPr>
              <a:xfrm>
                <a:off x="0" y="0"/>
                <a:ext cx="1560888" cy="1092572"/>
              </a:xfrm>
              <a:prstGeom prst="roundRect">
                <a:avLst>
                  <a:gd name="adj" fmla="val 16670"/>
                </a:avLst>
              </a:prstGeom>
              <a:solidFill>
                <a:srgbClr val="002060"/>
              </a:solidFill>
              <a:ln w="12700" cap="flat">
                <a:noFill/>
                <a:miter lim="400000"/>
              </a:ln>
              <a:effectLst/>
            </p:spPr>
            <p:txBody>
              <a:bodyPr wrap="square" lIns="50800" tIns="50800" rIns="50800" bIns="50800" numCol="1" anchor="ctr">
                <a:noAutofit/>
              </a:bodyPr>
              <a:lstStyle/>
              <a:p>
                <a:pPr algn="ctr" defTabSz="711200">
                  <a:spcBef>
                    <a:spcPts val="1000"/>
                  </a:spcBef>
                  <a:defRPr>
                    <a:solidFill>
                      <a:srgbClr val="FFFFFF"/>
                    </a:solidFill>
                  </a:defRPr>
                </a:pPr>
                <a:endParaRPr/>
              </a:p>
            </p:txBody>
          </p:sp>
          <p:sp>
            <p:nvSpPr>
              <p:cNvPr id="833" name="Performance Indicators"/>
              <p:cNvSpPr txBox="1"/>
              <p:nvPr/>
            </p:nvSpPr>
            <p:spPr>
              <a:xfrm>
                <a:off x="53344" y="256090"/>
                <a:ext cx="1454199" cy="58039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60" tIns="60960" rIns="60960" bIns="60960" numCol="1" anchor="ctr">
                <a:spAutoFit/>
              </a:bodyPr>
              <a:lstStyle>
                <a:lvl1pPr algn="ctr" defTabSz="711200">
                  <a:spcBef>
                    <a:spcPts val="600"/>
                  </a:spcBef>
                  <a:defRPr sz="1600">
                    <a:solidFill>
                      <a:srgbClr val="FFFFFF"/>
                    </a:solidFill>
                    <a:latin typeface="Verdana"/>
                    <a:ea typeface="Verdana"/>
                    <a:cs typeface="Verdana"/>
                    <a:sym typeface="Verdana"/>
                  </a:defRPr>
                </a:lvl1pPr>
              </a:lstStyle>
              <a:p>
                <a:r>
                  <a:rPr dirty="0"/>
                  <a:t>Performance Indicators</a:t>
                </a:r>
              </a:p>
            </p:txBody>
          </p:sp>
        </p:grpSp>
        <p:sp>
          <p:nvSpPr>
            <p:cNvPr id="835" name="Shape"/>
            <p:cNvSpPr/>
            <p:nvPr/>
          </p:nvSpPr>
          <p:spPr>
            <a:xfrm rot="5400000">
              <a:off x="2833939" y="3482475"/>
              <a:ext cx="927218" cy="1055605"/>
            </a:xfrm>
            <a:custGeom>
              <a:avLst/>
              <a:gdLst/>
              <a:ahLst/>
              <a:cxnLst>
                <a:cxn ang="0">
                  <a:pos x="wd2" y="hd2"/>
                </a:cxn>
                <a:cxn ang="5400000">
                  <a:pos x="wd2" y="hd2"/>
                </a:cxn>
                <a:cxn ang="10800000">
                  <a:pos x="wd2" y="hd2"/>
                </a:cxn>
                <a:cxn ang="16200000">
                  <a:pos x="wd2" y="hd2"/>
                </a:cxn>
              </a:cxnLst>
              <a:rect l="0" t="0" r="r" b="b"/>
              <a:pathLst>
                <a:path w="21600" h="21600" extrusionOk="0">
                  <a:moveTo>
                    <a:pt x="0" y="15369"/>
                  </a:moveTo>
                  <a:lnTo>
                    <a:pt x="12653" y="15369"/>
                  </a:lnTo>
                  <a:lnTo>
                    <a:pt x="12653" y="6789"/>
                  </a:lnTo>
                  <a:lnTo>
                    <a:pt x="10800" y="6789"/>
                  </a:lnTo>
                  <a:lnTo>
                    <a:pt x="16200" y="0"/>
                  </a:lnTo>
                  <a:lnTo>
                    <a:pt x="21600" y="6789"/>
                  </a:lnTo>
                  <a:lnTo>
                    <a:pt x="19747" y="6789"/>
                  </a:lnTo>
                  <a:lnTo>
                    <a:pt x="19747" y="21600"/>
                  </a:lnTo>
                  <a:lnTo>
                    <a:pt x="0" y="21600"/>
                  </a:lnTo>
                  <a:close/>
                </a:path>
              </a:pathLst>
            </a:custGeom>
            <a:solidFill>
              <a:srgbClr val="BABBC4"/>
            </a:solidFill>
            <a:ln w="12700" cap="flat">
              <a:noFill/>
              <a:miter lim="400000"/>
            </a:ln>
            <a:effectLst/>
          </p:spPr>
          <p:txBody>
            <a:bodyPr wrap="square" lIns="50800" tIns="50800" rIns="50800" bIns="50800" numCol="1" anchor="t">
              <a:noAutofit/>
            </a:bodyPr>
            <a:lstStyle/>
            <a:p>
              <a:endParaRPr/>
            </a:p>
          </p:txBody>
        </p:sp>
        <p:grpSp>
          <p:nvGrpSpPr>
            <p:cNvPr id="838" name="Group"/>
            <p:cNvGrpSpPr/>
            <p:nvPr/>
          </p:nvGrpSpPr>
          <p:grpSpPr>
            <a:xfrm>
              <a:off x="2588283" y="2454635"/>
              <a:ext cx="1560890" cy="1092573"/>
              <a:chOff x="0" y="0"/>
              <a:chExt cx="1560888" cy="1092572"/>
            </a:xfrm>
          </p:grpSpPr>
          <p:sp>
            <p:nvSpPr>
              <p:cNvPr id="836" name="Rounded Rectangle"/>
              <p:cNvSpPr/>
              <p:nvPr/>
            </p:nvSpPr>
            <p:spPr>
              <a:xfrm>
                <a:off x="0" y="0"/>
                <a:ext cx="1560888" cy="1092572"/>
              </a:xfrm>
              <a:prstGeom prst="roundRect">
                <a:avLst>
                  <a:gd name="adj" fmla="val 16670"/>
                </a:avLst>
              </a:prstGeom>
              <a:solidFill>
                <a:srgbClr val="002060"/>
              </a:solidFill>
              <a:ln w="12700" cap="flat">
                <a:noFill/>
                <a:miter lim="400000"/>
              </a:ln>
              <a:effectLst/>
            </p:spPr>
            <p:txBody>
              <a:bodyPr wrap="square" lIns="50800" tIns="50800" rIns="50800" bIns="50800" numCol="1" anchor="ctr">
                <a:noAutofit/>
              </a:bodyPr>
              <a:lstStyle/>
              <a:p>
                <a:pPr algn="ctr" defTabSz="889000">
                  <a:spcBef>
                    <a:spcPts val="1000"/>
                  </a:spcBef>
                  <a:defRPr sz="1500">
                    <a:solidFill>
                      <a:srgbClr val="FFFFFF"/>
                    </a:solidFill>
                    <a:latin typeface="Verdana"/>
                    <a:ea typeface="Verdana"/>
                    <a:cs typeface="Verdana"/>
                    <a:sym typeface="Verdana"/>
                  </a:defRPr>
                </a:pPr>
                <a:endParaRPr/>
              </a:p>
            </p:txBody>
          </p:sp>
          <p:sp>
            <p:nvSpPr>
              <p:cNvPr id="837" name="Method"/>
              <p:cNvSpPr txBox="1"/>
              <p:nvPr/>
            </p:nvSpPr>
            <p:spPr>
              <a:xfrm>
                <a:off x="53345" y="317685"/>
                <a:ext cx="1454199" cy="4572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6200" tIns="76200" rIns="76200" bIns="76200" numCol="1" anchor="ctr">
                <a:spAutoFit/>
              </a:bodyPr>
              <a:lstStyle>
                <a:lvl1pPr algn="ctr" defTabSz="889000">
                  <a:spcBef>
                    <a:spcPts val="800"/>
                  </a:spcBef>
                  <a:defRPr sz="2000">
                    <a:solidFill>
                      <a:srgbClr val="FFFFFF"/>
                    </a:solidFill>
                    <a:latin typeface="Verdana"/>
                    <a:ea typeface="Verdana"/>
                    <a:cs typeface="Verdana"/>
                    <a:sym typeface="Verdana"/>
                  </a:defRPr>
                </a:lvl1pPr>
              </a:lstStyle>
              <a:p>
                <a:r>
                  <a:rPr dirty="0"/>
                  <a:t>Method</a:t>
                </a:r>
              </a:p>
            </p:txBody>
          </p:sp>
        </p:grpSp>
        <p:grpSp>
          <p:nvGrpSpPr>
            <p:cNvPr id="841" name="Group"/>
            <p:cNvGrpSpPr/>
            <p:nvPr/>
          </p:nvGrpSpPr>
          <p:grpSpPr>
            <a:xfrm>
              <a:off x="3882425" y="3681953"/>
              <a:ext cx="1560890" cy="1092573"/>
              <a:chOff x="0" y="0"/>
              <a:chExt cx="1560888" cy="1092572"/>
            </a:xfrm>
          </p:grpSpPr>
          <p:sp>
            <p:nvSpPr>
              <p:cNvPr id="839" name="Rounded Rectangle"/>
              <p:cNvSpPr/>
              <p:nvPr/>
            </p:nvSpPr>
            <p:spPr>
              <a:xfrm>
                <a:off x="0" y="0"/>
                <a:ext cx="1560888" cy="1092572"/>
              </a:xfrm>
              <a:prstGeom prst="roundRect">
                <a:avLst>
                  <a:gd name="adj" fmla="val 16670"/>
                </a:avLst>
              </a:prstGeom>
              <a:solidFill>
                <a:srgbClr val="002060"/>
              </a:solidFill>
              <a:ln w="12700" cap="flat">
                <a:noFill/>
                <a:miter lim="400000"/>
              </a:ln>
              <a:effectLst/>
            </p:spPr>
            <p:txBody>
              <a:bodyPr wrap="square" lIns="50800" tIns="50800" rIns="50800" bIns="50800" numCol="1" anchor="ctr">
                <a:noAutofit/>
              </a:bodyPr>
              <a:lstStyle/>
              <a:p>
                <a:pPr algn="ctr" defTabSz="889000">
                  <a:spcBef>
                    <a:spcPts val="1000"/>
                  </a:spcBef>
                  <a:defRPr sz="1500">
                    <a:solidFill>
                      <a:srgbClr val="FFFFFF"/>
                    </a:solidFill>
                    <a:latin typeface="Verdana"/>
                    <a:ea typeface="Verdana"/>
                    <a:cs typeface="Verdana"/>
                    <a:sym typeface="Verdana"/>
                  </a:defRPr>
                </a:pPr>
                <a:endParaRPr/>
              </a:p>
            </p:txBody>
          </p:sp>
          <p:sp>
            <p:nvSpPr>
              <p:cNvPr id="840" name="Measure"/>
              <p:cNvSpPr txBox="1"/>
              <p:nvPr/>
            </p:nvSpPr>
            <p:spPr>
              <a:xfrm>
                <a:off x="53345" y="317685"/>
                <a:ext cx="1454199" cy="4572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6200" tIns="76200" rIns="76200" bIns="76200" numCol="1" anchor="ctr">
                <a:spAutoFit/>
              </a:bodyPr>
              <a:lstStyle>
                <a:lvl1pPr algn="ctr" defTabSz="889000">
                  <a:spcBef>
                    <a:spcPts val="800"/>
                  </a:spcBef>
                  <a:defRPr sz="2000">
                    <a:solidFill>
                      <a:srgbClr val="FFFFFF"/>
                    </a:solidFill>
                    <a:latin typeface="Verdana"/>
                    <a:ea typeface="Verdana"/>
                    <a:cs typeface="Verdana"/>
                    <a:sym typeface="Verdana"/>
                  </a:defRPr>
                </a:lvl1pPr>
              </a:lstStyle>
              <a:p>
                <a:r>
                  <a:rPr dirty="0"/>
                  <a:t>Measure</a:t>
                </a:r>
              </a:p>
            </p:txBody>
          </p:sp>
        </p:grpSp>
      </p:grpSp>
      <p:sp>
        <p:nvSpPr>
          <p:cNvPr id="843"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Measures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45"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grpSp>
        <p:nvGrpSpPr>
          <p:cNvPr id="862" name="Group 15"/>
          <p:cNvGrpSpPr/>
          <p:nvPr/>
        </p:nvGrpSpPr>
        <p:grpSpPr>
          <a:xfrm>
            <a:off x="2679863" y="1382137"/>
            <a:ext cx="6675593" cy="4859271"/>
            <a:chOff x="0" y="-307163"/>
            <a:chExt cx="6675592" cy="4859271"/>
          </a:xfrm>
        </p:grpSpPr>
        <p:sp>
          <p:nvSpPr>
            <p:cNvPr id="846" name="Rectangle 3"/>
            <p:cNvSpPr txBox="1"/>
            <p:nvPr/>
          </p:nvSpPr>
          <p:spPr>
            <a:xfrm>
              <a:off x="0" y="-307163"/>
              <a:ext cx="6675592" cy="8255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500"/>
                </a:spcBef>
                <a:defRPr>
                  <a:solidFill>
                    <a:srgbClr val="292929"/>
                  </a:solidFill>
                  <a:latin typeface="Verdana"/>
                  <a:ea typeface="Verdana"/>
                  <a:cs typeface="Verdana"/>
                  <a:sym typeface="Verdana"/>
                </a:defRPr>
              </a:lvl1pPr>
              <a:lvl2pPr indent="449262" algn="ctr" defTabSz="914400">
                <a:lnSpc>
                  <a:spcPct val="100000"/>
                </a:lnSpc>
                <a:spcBef>
                  <a:spcPts val="400"/>
                </a:spcBef>
                <a:defRPr sz="2000">
                  <a:solidFill>
                    <a:srgbClr val="292929"/>
                  </a:solidFill>
                  <a:latin typeface="Verdana"/>
                  <a:ea typeface="Verdana"/>
                  <a:cs typeface="Verdana"/>
                  <a:sym typeface="Verdana"/>
                </a:defRPr>
              </a:lvl2pPr>
            </a:lstStyle>
            <a:p>
              <a:r>
                <a:rPr dirty="0"/>
                <a:t>How will we score students’ learning?</a:t>
              </a:r>
              <a:endParaRPr sz="3200" dirty="0"/>
            </a:p>
            <a:p>
              <a:pPr lvl="1"/>
              <a:r>
                <a:rPr dirty="0"/>
                <a:t>Quantitative and/or Qualitative</a:t>
              </a:r>
            </a:p>
          </p:txBody>
        </p:sp>
        <p:grpSp>
          <p:nvGrpSpPr>
            <p:cNvPr id="849" name="Flowchart: Terminator 9"/>
            <p:cNvGrpSpPr/>
            <p:nvPr/>
          </p:nvGrpSpPr>
          <p:grpSpPr>
            <a:xfrm>
              <a:off x="744701" y="1136868"/>
              <a:ext cx="1916585" cy="1057655"/>
              <a:chOff x="0" y="-1"/>
              <a:chExt cx="1916584" cy="1057653"/>
            </a:xfrm>
          </p:grpSpPr>
          <p:sp>
            <p:nvSpPr>
              <p:cNvPr id="847" name="Shape"/>
              <p:cNvSpPr/>
              <p:nvPr/>
            </p:nvSpPr>
            <p:spPr>
              <a:xfrm>
                <a:off x="0" y="-1"/>
                <a:ext cx="1916584" cy="105765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848" name="Rating Scales"/>
              <p:cNvSpPr txBox="1"/>
              <p:nvPr/>
            </p:nvSpPr>
            <p:spPr>
              <a:xfrm>
                <a:off x="369913" y="203705"/>
                <a:ext cx="1176758" cy="650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Rating Scales</a:t>
                </a:r>
              </a:p>
            </p:txBody>
          </p:sp>
        </p:grpSp>
        <p:grpSp>
          <p:nvGrpSpPr>
            <p:cNvPr id="852" name="Flowchart: Terminator 10"/>
            <p:cNvGrpSpPr/>
            <p:nvPr/>
          </p:nvGrpSpPr>
          <p:grpSpPr>
            <a:xfrm>
              <a:off x="3619577" y="1136868"/>
              <a:ext cx="1916586" cy="1057655"/>
              <a:chOff x="0" y="-1"/>
              <a:chExt cx="1916584" cy="1057653"/>
            </a:xfrm>
          </p:grpSpPr>
          <p:sp>
            <p:nvSpPr>
              <p:cNvPr id="850" name="Shape"/>
              <p:cNvSpPr/>
              <p:nvPr/>
            </p:nvSpPr>
            <p:spPr>
              <a:xfrm>
                <a:off x="0" y="-1"/>
                <a:ext cx="1916584" cy="105765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851" name="Qualitative Analysis"/>
              <p:cNvSpPr txBox="1"/>
              <p:nvPr/>
            </p:nvSpPr>
            <p:spPr>
              <a:xfrm>
                <a:off x="157262" y="167267"/>
                <a:ext cx="1531175" cy="64632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Qualitative Analysis</a:t>
                </a:r>
              </a:p>
            </p:txBody>
          </p:sp>
        </p:grpSp>
        <p:grpSp>
          <p:nvGrpSpPr>
            <p:cNvPr id="855" name="Flowchart: Terminator 11"/>
            <p:cNvGrpSpPr/>
            <p:nvPr/>
          </p:nvGrpSpPr>
          <p:grpSpPr>
            <a:xfrm>
              <a:off x="744701" y="2335184"/>
              <a:ext cx="1916585" cy="1057655"/>
              <a:chOff x="0" y="-1"/>
              <a:chExt cx="1916584" cy="1057653"/>
            </a:xfrm>
          </p:grpSpPr>
          <p:sp>
            <p:nvSpPr>
              <p:cNvPr id="853" name="Shape"/>
              <p:cNvSpPr/>
              <p:nvPr/>
            </p:nvSpPr>
            <p:spPr>
              <a:xfrm>
                <a:off x="0" y="-1"/>
                <a:ext cx="1916584" cy="105765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854" name="Dichotomous Scales"/>
              <p:cNvSpPr txBox="1"/>
              <p:nvPr/>
            </p:nvSpPr>
            <p:spPr>
              <a:xfrm>
                <a:off x="39122" y="205662"/>
                <a:ext cx="1856060" cy="64632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Dichotomous Scales</a:t>
                </a:r>
              </a:p>
            </p:txBody>
          </p:sp>
        </p:grpSp>
        <p:grpSp>
          <p:nvGrpSpPr>
            <p:cNvPr id="858" name="Flowchart: Terminator 12"/>
            <p:cNvGrpSpPr/>
            <p:nvPr/>
          </p:nvGrpSpPr>
          <p:grpSpPr>
            <a:xfrm>
              <a:off x="3619577" y="2335184"/>
              <a:ext cx="1916586" cy="1057655"/>
              <a:chOff x="0" y="-1"/>
              <a:chExt cx="1916584" cy="1057653"/>
            </a:xfrm>
          </p:grpSpPr>
          <p:sp>
            <p:nvSpPr>
              <p:cNvPr id="856" name="Shape"/>
              <p:cNvSpPr/>
              <p:nvPr/>
            </p:nvSpPr>
            <p:spPr>
              <a:xfrm>
                <a:off x="0" y="-1"/>
                <a:ext cx="1916584" cy="105765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857" name="Semantic Differential Scales"/>
              <p:cNvSpPr txBox="1"/>
              <p:nvPr/>
            </p:nvSpPr>
            <p:spPr>
              <a:xfrm>
                <a:off x="121820" y="64005"/>
                <a:ext cx="1649315"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Semantic Differential Scales</a:t>
                </a:r>
              </a:p>
            </p:txBody>
          </p:sp>
        </p:grpSp>
        <p:grpSp>
          <p:nvGrpSpPr>
            <p:cNvPr id="861" name="Flowchart: Terminator 13"/>
            <p:cNvGrpSpPr/>
            <p:nvPr/>
          </p:nvGrpSpPr>
          <p:grpSpPr>
            <a:xfrm>
              <a:off x="2193557" y="3494453"/>
              <a:ext cx="1916586" cy="1057655"/>
              <a:chOff x="0" y="-1"/>
              <a:chExt cx="1916584" cy="1057653"/>
            </a:xfrm>
          </p:grpSpPr>
          <p:sp>
            <p:nvSpPr>
              <p:cNvPr id="859" name="Shape"/>
              <p:cNvSpPr/>
              <p:nvPr/>
            </p:nvSpPr>
            <p:spPr>
              <a:xfrm>
                <a:off x="0" y="-1"/>
                <a:ext cx="1916584" cy="105765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5"/>
                      <a:pt x="21600" y="10800"/>
                    </a:cubicBezTo>
                    <a:cubicBezTo>
                      <a:pt x="21600" y="16765"/>
                      <a:pt x="19988" y="21600"/>
                      <a:pt x="18000" y="21600"/>
                    </a:cubicBezTo>
                    <a:lnTo>
                      <a:pt x="3600" y="21600"/>
                    </a:lnTo>
                    <a:cubicBezTo>
                      <a:pt x="1612" y="21600"/>
                      <a:pt x="0" y="16765"/>
                      <a:pt x="0" y="10800"/>
                    </a:cubicBezTo>
                    <a:cubicBezTo>
                      <a:pt x="0" y="4835"/>
                      <a:pt x="1612" y="0"/>
                      <a:pt x="3600" y="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860" name="Analytic Rating Scales"/>
              <p:cNvSpPr txBox="1"/>
              <p:nvPr/>
            </p:nvSpPr>
            <p:spPr>
              <a:xfrm>
                <a:off x="369913" y="64005"/>
                <a:ext cx="1176758"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Analytic Rating Scales</a:t>
                </a:r>
              </a:p>
            </p:txBody>
          </p:sp>
        </p:grpSp>
      </p:grpSp>
      <p:sp>
        <p:nvSpPr>
          <p:cNvPr id="863"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Measures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92"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893" name="Rectangle 3"/>
          <p:cNvSpPr txBox="1"/>
          <p:nvPr/>
        </p:nvSpPr>
        <p:spPr>
          <a:xfrm>
            <a:off x="1361482" y="952686"/>
            <a:ext cx="6518911" cy="19370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defTabSz="914400">
              <a:lnSpc>
                <a:spcPct val="100000"/>
              </a:lnSpc>
              <a:spcBef>
                <a:spcPts val="400"/>
              </a:spcBef>
              <a:defRPr sz="2000">
                <a:solidFill>
                  <a:srgbClr val="292929"/>
                </a:solidFill>
                <a:latin typeface="Verdana"/>
                <a:ea typeface="Verdana"/>
                <a:cs typeface="Verdana"/>
                <a:sym typeface="Verdana"/>
              </a:defRPr>
            </a:pPr>
            <a:r>
              <a:t>Rating Scales (Likert Scale)</a:t>
            </a:r>
            <a:endParaRPr sz="3200"/>
          </a:p>
          <a:p>
            <a:pPr marL="447675" indent="-447675" defTabSz="914400">
              <a:lnSpc>
                <a:spcPct val="100000"/>
              </a:lnSpc>
              <a:spcBef>
                <a:spcPts val="400"/>
              </a:spcBef>
              <a:buClr>
                <a:srgbClr val="002060"/>
              </a:buClr>
              <a:buSzPct val="70000"/>
              <a:buChar char="■"/>
              <a:defRPr sz="1800">
                <a:solidFill>
                  <a:srgbClr val="292929"/>
                </a:solidFill>
                <a:latin typeface="Verdana"/>
                <a:ea typeface="Verdana"/>
                <a:cs typeface="Verdana"/>
                <a:sym typeface="Verdana"/>
              </a:defRPr>
            </a:pPr>
            <a:r>
              <a:t>Please indicate your level of agreement with each of the following statements</a:t>
            </a:r>
            <a:endParaRPr sz="3200"/>
          </a:p>
          <a:p>
            <a:pPr marL="447675" indent="-447675" defTabSz="914400">
              <a:lnSpc>
                <a:spcPct val="100000"/>
              </a:lnSpc>
              <a:spcBef>
                <a:spcPts val="400"/>
              </a:spcBef>
              <a:buClr>
                <a:srgbClr val="002060"/>
              </a:buClr>
              <a:buSzPct val="70000"/>
              <a:buChar char="■"/>
              <a:defRPr sz="1800">
                <a:solidFill>
                  <a:srgbClr val="292929"/>
                </a:solidFill>
                <a:latin typeface="Verdana"/>
                <a:ea typeface="Verdana"/>
                <a:cs typeface="Verdana"/>
                <a:sym typeface="Verdana"/>
              </a:defRPr>
            </a:pPr>
            <a:r>
              <a:t>Stem: I am confident in my ability to:</a:t>
            </a:r>
            <a:endParaRPr sz="3200"/>
          </a:p>
        </p:txBody>
      </p:sp>
      <p:graphicFrame>
        <p:nvGraphicFramePr>
          <p:cNvPr id="894" name="Table 5"/>
          <p:cNvGraphicFramePr/>
          <p:nvPr>
            <p:extLst>
              <p:ext uri="{D42A27DB-BD31-4B8C-83A1-F6EECF244321}">
                <p14:modId xmlns:p14="http://schemas.microsoft.com/office/powerpoint/2010/main" val="3888861500"/>
              </p:ext>
            </p:extLst>
          </p:nvPr>
        </p:nvGraphicFramePr>
        <p:xfrm>
          <a:off x="1135115" y="2336604"/>
          <a:ext cx="10047889" cy="3806588"/>
        </p:xfrm>
        <a:graphic>
          <a:graphicData uri="http://schemas.openxmlformats.org/drawingml/2006/table">
            <a:tbl>
              <a:tblPr firstRow="1">
                <a:tableStyleId>{4C3C2611-4C71-4FC5-86AE-919BDF0F9419}</a:tableStyleId>
              </a:tblPr>
              <a:tblGrid>
                <a:gridCol w="3358055">
                  <a:extLst>
                    <a:ext uri="{9D8B030D-6E8A-4147-A177-3AD203B41FA5}">
                      <a16:colId xmlns:a16="http://schemas.microsoft.com/office/drawing/2014/main" val="20000"/>
                    </a:ext>
                  </a:extLst>
                </a:gridCol>
                <a:gridCol w="1572251">
                  <a:extLst>
                    <a:ext uri="{9D8B030D-6E8A-4147-A177-3AD203B41FA5}">
                      <a16:colId xmlns:a16="http://schemas.microsoft.com/office/drawing/2014/main" val="20001"/>
                    </a:ext>
                  </a:extLst>
                </a:gridCol>
                <a:gridCol w="982759">
                  <a:extLst>
                    <a:ext uri="{9D8B030D-6E8A-4147-A177-3AD203B41FA5}">
                      <a16:colId xmlns:a16="http://schemas.microsoft.com/office/drawing/2014/main" val="20002"/>
                    </a:ext>
                  </a:extLst>
                </a:gridCol>
                <a:gridCol w="1310345">
                  <a:extLst>
                    <a:ext uri="{9D8B030D-6E8A-4147-A177-3AD203B41FA5}">
                      <a16:colId xmlns:a16="http://schemas.microsoft.com/office/drawing/2014/main" val="20003"/>
                    </a:ext>
                  </a:extLst>
                </a:gridCol>
                <a:gridCol w="1426603">
                  <a:extLst>
                    <a:ext uri="{9D8B030D-6E8A-4147-A177-3AD203B41FA5}">
                      <a16:colId xmlns:a16="http://schemas.microsoft.com/office/drawing/2014/main" val="20004"/>
                    </a:ext>
                  </a:extLst>
                </a:gridCol>
                <a:gridCol w="1397876">
                  <a:extLst>
                    <a:ext uri="{9D8B030D-6E8A-4147-A177-3AD203B41FA5}">
                      <a16:colId xmlns:a16="http://schemas.microsoft.com/office/drawing/2014/main" val="20005"/>
                    </a:ext>
                  </a:extLst>
                </a:gridCol>
              </a:tblGrid>
              <a:tr h="1046237">
                <a:tc>
                  <a:txBody>
                    <a:bodyPr/>
                    <a:lstStyle/>
                    <a:p>
                      <a:pPr>
                        <a:defRPr b="0">
                          <a:solidFill>
                            <a:srgbClr val="000000"/>
                          </a:solidFill>
                        </a:defRPr>
                      </a:pPr>
                      <a:endParaRPr lang="en-US" sz="1800"/>
                    </a:p>
                  </a:txBody>
                  <a:tcPr marL="45720" marR="45720" horzOverflow="overflow">
                    <a:solidFill>
                      <a:srgbClr val="292929"/>
                    </a:solidFill>
                  </a:tcPr>
                </a:tc>
                <a:tc>
                  <a:txBody>
                    <a:bodyPr/>
                    <a:lstStyle/>
                    <a:p>
                      <a:pPr>
                        <a:defRPr sz="1800">
                          <a:latin typeface="Verdana"/>
                          <a:ea typeface="Verdana"/>
                          <a:cs typeface="Verdana"/>
                          <a:sym typeface="Verdana"/>
                        </a:defRPr>
                      </a:pPr>
                      <a:r>
                        <a:rPr lang="en-US" sz="1800" dirty="0"/>
                        <a:t>Strongly Agree</a:t>
                      </a:r>
                      <a:endParaRPr lang="en-US" sz="1800" dirty="0">
                        <a:latin typeface="Arial"/>
                        <a:ea typeface="Arial"/>
                        <a:cs typeface="Arial"/>
                        <a:sym typeface="Arial"/>
                      </a:endParaRPr>
                    </a:p>
                    <a:p>
                      <a:pPr>
                        <a:defRPr sz="1800" b="0">
                          <a:latin typeface="Verdana"/>
                          <a:ea typeface="Verdana"/>
                          <a:cs typeface="Verdana"/>
                          <a:sym typeface="Verdana"/>
                        </a:defRPr>
                      </a:pPr>
                      <a:r>
                        <a:rPr lang="en-US" sz="1800" dirty="0"/>
                        <a:t>(5)</a:t>
                      </a:r>
                    </a:p>
                  </a:txBody>
                  <a:tcPr marL="45720" marR="45720" horzOverflow="overflow">
                    <a:solidFill>
                      <a:srgbClr val="292929"/>
                    </a:solidFill>
                  </a:tcPr>
                </a:tc>
                <a:tc>
                  <a:txBody>
                    <a:bodyPr/>
                    <a:lstStyle/>
                    <a:p>
                      <a:pPr>
                        <a:defRPr sz="1800">
                          <a:latin typeface="Verdana"/>
                          <a:ea typeface="Verdana"/>
                          <a:cs typeface="Verdana"/>
                          <a:sym typeface="Verdana"/>
                        </a:defRPr>
                      </a:pPr>
                      <a:r>
                        <a:rPr lang="en-US" sz="1800" dirty="0"/>
                        <a:t>Agree</a:t>
                      </a:r>
                      <a:endParaRPr lang="en-US" sz="1800" dirty="0">
                        <a:latin typeface="Arial"/>
                        <a:ea typeface="Arial"/>
                        <a:cs typeface="Arial"/>
                        <a:sym typeface="Arial"/>
                      </a:endParaRPr>
                    </a:p>
                    <a:p>
                      <a:pPr>
                        <a:defRPr sz="1800" b="0">
                          <a:latin typeface="Verdana"/>
                          <a:ea typeface="Verdana"/>
                          <a:cs typeface="Verdana"/>
                          <a:sym typeface="Verdana"/>
                        </a:defRPr>
                      </a:pPr>
                      <a:r>
                        <a:rPr lang="en-US" sz="1800" dirty="0"/>
                        <a:t>(4)</a:t>
                      </a:r>
                    </a:p>
                  </a:txBody>
                  <a:tcPr marL="45720" marR="45720" horzOverflow="overflow">
                    <a:solidFill>
                      <a:srgbClr val="292929"/>
                    </a:solidFill>
                  </a:tcPr>
                </a:tc>
                <a:tc>
                  <a:txBody>
                    <a:bodyPr/>
                    <a:lstStyle/>
                    <a:p>
                      <a:pPr>
                        <a:defRPr sz="1800">
                          <a:latin typeface="Verdana"/>
                          <a:ea typeface="Verdana"/>
                          <a:cs typeface="Verdana"/>
                          <a:sym typeface="Verdana"/>
                        </a:defRPr>
                      </a:pPr>
                      <a:r>
                        <a:rPr lang="en-US" sz="1800" dirty="0"/>
                        <a:t>Neither Agree nor Disagree</a:t>
                      </a:r>
                      <a:endParaRPr lang="en-US" sz="1800" dirty="0">
                        <a:latin typeface="Arial"/>
                        <a:ea typeface="Arial"/>
                        <a:cs typeface="Arial"/>
                        <a:sym typeface="Arial"/>
                      </a:endParaRPr>
                    </a:p>
                    <a:p>
                      <a:pPr>
                        <a:defRPr sz="1800" b="0">
                          <a:latin typeface="Verdana"/>
                          <a:ea typeface="Verdana"/>
                          <a:cs typeface="Verdana"/>
                          <a:sym typeface="Verdana"/>
                        </a:defRPr>
                      </a:pPr>
                      <a:r>
                        <a:rPr lang="en-US" sz="1800" dirty="0"/>
                        <a:t>(3)</a:t>
                      </a:r>
                    </a:p>
                  </a:txBody>
                  <a:tcPr marL="45720" marR="45720" horzOverflow="overflow">
                    <a:solidFill>
                      <a:srgbClr val="292929"/>
                    </a:solidFill>
                  </a:tcPr>
                </a:tc>
                <a:tc>
                  <a:txBody>
                    <a:bodyPr/>
                    <a:lstStyle/>
                    <a:p>
                      <a:pPr>
                        <a:defRPr sz="1800">
                          <a:latin typeface="Verdana"/>
                          <a:ea typeface="Verdana"/>
                          <a:cs typeface="Verdana"/>
                          <a:sym typeface="Verdana"/>
                        </a:defRPr>
                      </a:pPr>
                      <a:r>
                        <a:rPr lang="en-US" sz="1800" dirty="0"/>
                        <a:t>Disagree</a:t>
                      </a:r>
                      <a:endParaRPr lang="en-US" sz="1800" dirty="0">
                        <a:latin typeface="Arial"/>
                        <a:ea typeface="Arial"/>
                        <a:cs typeface="Arial"/>
                        <a:sym typeface="Arial"/>
                      </a:endParaRPr>
                    </a:p>
                    <a:p>
                      <a:pPr>
                        <a:defRPr sz="1800" b="0">
                          <a:latin typeface="Verdana"/>
                          <a:ea typeface="Verdana"/>
                          <a:cs typeface="Verdana"/>
                          <a:sym typeface="Verdana"/>
                        </a:defRPr>
                      </a:pPr>
                      <a:r>
                        <a:rPr lang="en-US" sz="1800" dirty="0"/>
                        <a:t>(2)</a:t>
                      </a:r>
                    </a:p>
                  </a:txBody>
                  <a:tcPr marL="45720" marR="45720" horzOverflow="overflow">
                    <a:solidFill>
                      <a:srgbClr val="292929"/>
                    </a:solidFill>
                  </a:tcPr>
                </a:tc>
                <a:tc>
                  <a:txBody>
                    <a:bodyPr/>
                    <a:lstStyle/>
                    <a:p>
                      <a:pPr>
                        <a:defRPr sz="1800">
                          <a:latin typeface="Verdana"/>
                          <a:ea typeface="Verdana"/>
                          <a:cs typeface="Verdana"/>
                          <a:sym typeface="Verdana"/>
                        </a:defRPr>
                      </a:pPr>
                      <a:r>
                        <a:rPr lang="en-US" sz="1800" dirty="0"/>
                        <a:t>Strongly Disagree</a:t>
                      </a:r>
                      <a:endParaRPr lang="en-US" sz="1800" dirty="0">
                        <a:latin typeface="Arial"/>
                        <a:ea typeface="Arial"/>
                        <a:cs typeface="Arial"/>
                        <a:sym typeface="Arial"/>
                      </a:endParaRPr>
                    </a:p>
                    <a:p>
                      <a:pPr>
                        <a:defRPr sz="1800" b="0">
                          <a:latin typeface="Verdana"/>
                          <a:ea typeface="Verdana"/>
                          <a:cs typeface="Verdana"/>
                          <a:sym typeface="Verdana"/>
                        </a:defRPr>
                      </a:pPr>
                      <a:r>
                        <a:rPr lang="en-US" sz="1800" dirty="0"/>
                        <a:t>(1)</a:t>
                      </a:r>
                    </a:p>
                  </a:txBody>
                  <a:tcPr marL="45720" marR="45720" horzOverflow="overflow">
                    <a:solidFill>
                      <a:srgbClr val="292929"/>
                    </a:solidFill>
                  </a:tcPr>
                </a:tc>
                <a:extLst>
                  <a:ext uri="{0D108BD9-81ED-4DB2-BD59-A6C34878D82A}">
                    <a16:rowId xmlns:a16="http://schemas.microsoft.com/office/drawing/2014/main" val="10000"/>
                  </a:ext>
                </a:extLst>
              </a:tr>
              <a:tr h="1063388">
                <a:tc>
                  <a:txBody>
                    <a:bodyPr/>
                    <a:lstStyle/>
                    <a:p>
                      <a:pPr algn="l">
                        <a:defRPr sz="1800"/>
                      </a:pPr>
                      <a:r>
                        <a:rPr lang="en-US" sz="1800" dirty="0">
                          <a:latin typeface="Verdana"/>
                          <a:ea typeface="Verdana"/>
                          <a:cs typeface="Verdana"/>
                          <a:sym typeface="Verdana"/>
                        </a:rPr>
                        <a:t>Integrate graphs and charts in technical documents to add to understanding</a:t>
                      </a:r>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extLst>
                  <a:ext uri="{0D108BD9-81ED-4DB2-BD59-A6C34878D82A}">
                    <a16:rowId xmlns:a16="http://schemas.microsoft.com/office/drawing/2014/main" val="10001"/>
                  </a:ext>
                </a:extLst>
              </a:tr>
              <a:tr h="583148">
                <a:tc>
                  <a:txBody>
                    <a:bodyPr/>
                    <a:lstStyle/>
                    <a:p>
                      <a:pPr algn="l">
                        <a:defRPr sz="1800"/>
                      </a:pPr>
                      <a:r>
                        <a:rPr lang="en-US" sz="1800" dirty="0">
                          <a:latin typeface="Verdana"/>
                          <a:ea typeface="Verdana"/>
                          <a:cs typeface="Verdana"/>
                          <a:sym typeface="Verdana"/>
                        </a:rPr>
                        <a:t>Participate effectively on a team</a:t>
                      </a:r>
                    </a:p>
                  </a:txBody>
                  <a:tcPr marL="45720" marR="45720" horzOverflow="overflow">
                    <a:solidFill>
                      <a:srgbClr val="E7E7E7"/>
                    </a:solidFill>
                  </a:tcPr>
                </a:tc>
                <a:tc>
                  <a:txBody>
                    <a:bodyPr/>
                    <a:lstStyle/>
                    <a:p>
                      <a:endParaRPr lang="en-US" sz="1800"/>
                    </a:p>
                  </a:txBody>
                  <a:tcPr marL="45720" marR="45720" horzOverflow="overflow">
                    <a:solidFill>
                      <a:srgbClr val="E7E7E7"/>
                    </a:solidFill>
                  </a:tcPr>
                </a:tc>
                <a:tc>
                  <a:txBody>
                    <a:bodyPr/>
                    <a:lstStyle/>
                    <a:p>
                      <a:endParaRPr lang="en-US" sz="1800"/>
                    </a:p>
                  </a:txBody>
                  <a:tcPr marL="45720" marR="45720" horzOverflow="overflow">
                    <a:solidFill>
                      <a:srgbClr val="E7E7E7"/>
                    </a:solidFill>
                  </a:tcPr>
                </a:tc>
                <a:tc>
                  <a:txBody>
                    <a:bodyPr/>
                    <a:lstStyle/>
                    <a:p>
                      <a:endParaRPr lang="en-US" sz="1800"/>
                    </a:p>
                  </a:txBody>
                  <a:tcPr marL="45720" marR="45720" horzOverflow="overflow">
                    <a:solidFill>
                      <a:srgbClr val="E7E7E7"/>
                    </a:solidFill>
                  </a:tcPr>
                </a:tc>
                <a:tc>
                  <a:txBody>
                    <a:bodyPr/>
                    <a:lstStyle/>
                    <a:p>
                      <a:endParaRPr lang="en-US" sz="1800"/>
                    </a:p>
                  </a:txBody>
                  <a:tcPr marL="45720" marR="45720" horzOverflow="overflow">
                    <a:solidFill>
                      <a:srgbClr val="E7E7E7"/>
                    </a:solidFill>
                  </a:tcPr>
                </a:tc>
                <a:tc>
                  <a:txBody>
                    <a:bodyPr/>
                    <a:lstStyle/>
                    <a:p>
                      <a:endParaRPr lang="en-US" sz="1800"/>
                    </a:p>
                  </a:txBody>
                  <a:tcPr marL="45720" marR="45720" horzOverflow="overflow">
                    <a:solidFill>
                      <a:srgbClr val="E7E7E7"/>
                    </a:solidFill>
                  </a:tcPr>
                </a:tc>
                <a:extLst>
                  <a:ext uri="{0D108BD9-81ED-4DB2-BD59-A6C34878D82A}">
                    <a16:rowId xmlns:a16="http://schemas.microsoft.com/office/drawing/2014/main" val="10002"/>
                  </a:ext>
                </a:extLst>
              </a:tr>
              <a:tr h="583148">
                <a:tc>
                  <a:txBody>
                    <a:bodyPr/>
                    <a:lstStyle/>
                    <a:p>
                      <a:pPr algn="l">
                        <a:defRPr sz="1800"/>
                      </a:pPr>
                      <a:r>
                        <a:rPr lang="en-US" sz="1800" dirty="0">
                          <a:latin typeface="Verdana"/>
                          <a:ea typeface="Verdana"/>
                          <a:cs typeface="Verdana"/>
                          <a:sym typeface="Verdana"/>
                        </a:rPr>
                        <a:t>Communicate with a diversity of audiences</a:t>
                      </a:r>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tc>
                  <a:txBody>
                    <a:bodyPr/>
                    <a:lstStyle/>
                    <a:p>
                      <a:endParaRPr lang="en-US" sz="1800"/>
                    </a:p>
                  </a:txBody>
                  <a:tcPr marL="45720" marR="45720" horzOverflow="overflow">
                    <a:solidFill>
                      <a:srgbClr val="CBCBCB"/>
                    </a:solidFill>
                  </a:tcPr>
                </a:tc>
                <a:extLst>
                  <a:ext uri="{0D108BD9-81ED-4DB2-BD59-A6C34878D82A}">
                    <a16:rowId xmlns:a16="http://schemas.microsoft.com/office/drawing/2014/main" val="10003"/>
                  </a:ext>
                </a:extLst>
              </a:tr>
            </a:tbl>
          </a:graphicData>
        </a:graphic>
      </p:graphicFrame>
      <p:sp>
        <p:nvSpPr>
          <p:cNvPr id="895" name="Rectangle 2"/>
          <p:cNvSpPr txBox="1"/>
          <p:nvPr/>
        </p:nvSpPr>
        <p:spPr>
          <a:xfrm>
            <a:off x="734058" y="374255"/>
            <a:ext cx="4930859" cy="548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Measures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Slide bullet text"/>
          <p:cNvSpPr txBox="1">
            <a:spLocks noGrp="1"/>
          </p:cNvSpPr>
          <p:nvPr>
            <p:ph type="body" idx="1"/>
          </p:nvPr>
        </p:nvSpPr>
        <p:spPr>
          <a:xfrm>
            <a:off x="799485" y="861316"/>
            <a:ext cx="10328814" cy="5159229"/>
          </a:xfrm>
          <a:prstGeom prst="rect">
            <a:avLst/>
          </a:prstGeom>
        </p:spPr>
        <p:txBody>
          <a:bodyPr numCol="1" spcCol="38100" anchor="ctr"/>
          <a:lstStyle/>
          <a:p>
            <a:pPr marL="223520" indent="-223520" defTabSz="457200">
              <a:lnSpc>
                <a:spcPct val="100000"/>
              </a:lnSpc>
              <a:spcBef>
                <a:spcPts val="500"/>
              </a:spcBef>
              <a:buClr>
                <a:srgbClr val="002060"/>
              </a:buClr>
              <a:buSzPct val="70000"/>
              <a:buFontTx/>
              <a:buChar char="■"/>
              <a:defRPr>
                <a:solidFill>
                  <a:srgbClr val="292929"/>
                </a:solidFill>
                <a:latin typeface="Verdana"/>
                <a:ea typeface="Verdana"/>
                <a:cs typeface="Verdana"/>
                <a:sym typeface="Verdana"/>
              </a:defRPr>
            </a:pPr>
            <a:r>
              <a:rPr lang="en-US">
                <a:solidFill>
                  <a:srgbClr val="292929"/>
                </a:solidFill>
                <a:latin typeface="Verdana"/>
                <a:ea typeface="Verdana"/>
              </a:rPr>
              <a:t>Understand key principles of effective assessment in education</a:t>
            </a:r>
          </a:p>
          <a:p>
            <a:pPr marL="223520" indent="-223520" defTabSz="457200">
              <a:lnSpc>
                <a:spcPct val="100000"/>
              </a:lnSpc>
              <a:spcBef>
                <a:spcPts val="500"/>
              </a:spcBef>
              <a:buClr>
                <a:srgbClr val="002060"/>
              </a:buClr>
              <a:buSzPct val="70000"/>
              <a:buFontTx/>
              <a:buChar char="■"/>
              <a:defRPr>
                <a:solidFill>
                  <a:srgbClr val="292929"/>
                </a:solidFill>
                <a:latin typeface="Verdana"/>
                <a:ea typeface="Verdana"/>
                <a:cs typeface="Verdana"/>
                <a:sym typeface="Verdana"/>
              </a:defRPr>
            </a:pPr>
            <a:r>
              <a:rPr lang="en-US">
                <a:solidFill>
                  <a:srgbClr val="292929"/>
                </a:solidFill>
                <a:latin typeface="Verdana"/>
                <a:ea typeface="Verdana"/>
              </a:rPr>
              <a:t>Describe the assessment process from planning to implementation and evaluation</a:t>
            </a:r>
          </a:p>
          <a:p>
            <a:pPr marL="223520" indent="-223520" defTabSz="457200">
              <a:lnSpc>
                <a:spcPct val="100000"/>
              </a:lnSpc>
              <a:spcBef>
                <a:spcPts val="500"/>
              </a:spcBef>
              <a:buClr>
                <a:srgbClr val="002060"/>
              </a:buClr>
              <a:buSzPct val="70000"/>
              <a:buFontTx/>
              <a:buChar char="■"/>
              <a:defRPr>
                <a:solidFill>
                  <a:srgbClr val="292929"/>
                </a:solidFill>
                <a:latin typeface="Verdana"/>
                <a:ea typeface="Verdana"/>
                <a:cs typeface="Verdana"/>
                <a:sym typeface="Verdana"/>
              </a:defRPr>
            </a:pPr>
            <a:r>
              <a:rPr lang="en-US">
                <a:solidFill>
                  <a:srgbClr val="292929"/>
                </a:solidFill>
                <a:latin typeface="Verdana"/>
                <a:ea typeface="Verdana"/>
              </a:rPr>
              <a:t>Identify appropriate assessment measures to evaluate student learning outcomes</a:t>
            </a:r>
          </a:p>
          <a:p>
            <a:pPr marL="223520" indent="-223520" defTabSz="457200">
              <a:lnSpc>
                <a:spcPct val="100000"/>
              </a:lnSpc>
              <a:spcBef>
                <a:spcPts val="500"/>
              </a:spcBef>
              <a:buClr>
                <a:srgbClr val="002060"/>
              </a:buClr>
              <a:buSzPct val="70000"/>
              <a:buFontTx/>
              <a:buChar char="■"/>
              <a:defRPr>
                <a:solidFill>
                  <a:srgbClr val="292929"/>
                </a:solidFill>
                <a:latin typeface="Verdana"/>
                <a:ea typeface="Verdana"/>
                <a:cs typeface="Verdana"/>
                <a:sym typeface="Verdana"/>
              </a:defRPr>
            </a:pPr>
            <a:r>
              <a:rPr lang="en-US">
                <a:solidFill>
                  <a:srgbClr val="292929"/>
                </a:solidFill>
                <a:latin typeface="Verdana"/>
                <a:ea typeface="Verdana"/>
              </a:rPr>
              <a:t>Design performance indicators and rubrics</a:t>
            </a:r>
          </a:p>
          <a:p>
            <a:pPr marL="223520" indent="-223520" defTabSz="457200">
              <a:lnSpc>
                <a:spcPct val="100000"/>
              </a:lnSpc>
              <a:spcBef>
                <a:spcPts val="500"/>
              </a:spcBef>
              <a:buClr>
                <a:srgbClr val="002060"/>
              </a:buClr>
              <a:buSzPct val="70000"/>
              <a:buFontTx/>
              <a:buChar char="■"/>
              <a:defRPr>
                <a:solidFill>
                  <a:srgbClr val="292929"/>
                </a:solidFill>
                <a:latin typeface="Verdana"/>
                <a:ea typeface="Verdana"/>
                <a:cs typeface="Verdana"/>
                <a:sym typeface="Verdana"/>
              </a:defRPr>
            </a:pPr>
            <a:r>
              <a:rPr lang="en-US">
                <a:solidFill>
                  <a:srgbClr val="292929"/>
                </a:solidFill>
                <a:latin typeface="Verdana"/>
                <a:ea typeface="Verdana"/>
              </a:rPr>
              <a:t>Develop a course-level assessment plan that supports continuous improvement</a:t>
            </a:r>
          </a:p>
        </p:txBody>
      </p:sp>
      <p:pic>
        <p:nvPicPr>
          <p:cNvPr id="188" name="logo new.png" descr="logo new.png"/>
          <p:cNvPicPr>
            <a:picLocks noChangeAspect="1"/>
          </p:cNvPicPr>
          <p:nvPr/>
        </p:nvPicPr>
        <p:blipFill>
          <a:blip r:embed="rId3"/>
          <a:stretch>
            <a:fillRect/>
          </a:stretch>
        </p:blipFill>
        <p:spPr>
          <a:xfrm>
            <a:off x="11236906" y="5759496"/>
            <a:ext cx="952502" cy="952502"/>
          </a:xfrm>
          <a:prstGeom prst="rect">
            <a:avLst/>
          </a:prstGeom>
          <a:ln w="12700">
            <a:miter lim="400000"/>
          </a:ln>
        </p:spPr>
      </p:pic>
      <p:sp>
        <p:nvSpPr>
          <p:cNvPr id="189" name="Rectangle 2"/>
          <p:cNvSpPr txBox="1"/>
          <p:nvPr/>
        </p:nvSpPr>
        <p:spPr>
          <a:xfrm>
            <a:off x="648969" y="314573"/>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Expected Outcomes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9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grpSp>
        <p:nvGrpSpPr>
          <p:cNvPr id="930" name="Group 27"/>
          <p:cNvGrpSpPr/>
          <p:nvPr/>
        </p:nvGrpSpPr>
        <p:grpSpPr>
          <a:xfrm>
            <a:off x="1191535" y="1100965"/>
            <a:ext cx="8623702" cy="4493536"/>
            <a:chOff x="0" y="0"/>
            <a:chExt cx="8623701" cy="4493534"/>
          </a:xfrm>
        </p:grpSpPr>
        <p:sp>
          <p:nvSpPr>
            <p:cNvPr id="898" name="Rectangle 3"/>
            <p:cNvSpPr txBox="1"/>
            <p:nvPr/>
          </p:nvSpPr>
          <p:spPr>
            <a:xfrm>
              <a:off x="0" y="0"/>
              <a:ext cx="8623701" cy="449353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p>
              <a:pPr defTabSz="914400">
                <a:lnSpc>
                  <a:spcPct val="100000"/>
                </a:lnSpc>
                <a:spcBef>
                  <a:spcPts val="400"/>
                </a:spcBef>
                <a:defRPr sz="2000">
                  <a:solidFill>
                    <a:srgbClr val="292929"/>
                  </a:solidFill>
                  <a:latin typeface="Verdana"/>
                  <a:ea typeface="Verdana"/>
                  <a:cs typeface="Verdana"/>
                  <a:sym typeface="Verdana"/>
                </a:defRPr>
              </a:pPr>
              <a:r>
                <a:rPr dirty="0"/>
                <a:t>Test</a:t>
              </a:r>
              <a:endParaRPr sz="3200" dirty="0"/>
            </a:p>
            <a:p>
              <a:pPr marL="447675" indent="-447675" defTabSz="914400">
                <a:lnSpc>
                  <a:spcPct val="100000"/>
                </a:lnSpc>
                <a:spcBef>
                  <a:spcPts val="700"/>
                </a:spcBef>
                <a:buClr>
                  <a:srgbClr val="002060"/>
                </a:buClr>
                <a:buSzPct val="70000"/>
                <a:buChar char="❑"/>
                <a:defRPr sz="2000">
                  <a:solidFill>
                    <a:srgbClr val="292929"/>
                  </a:solidFill>
                  <a:latin typeface="Verdana"/>
                  <a:ea typeface="Verdana"/>
                  <a:cs typeface="Verdana"/>
                  <a:sym typeface="Verdana"/>
                </a:defRPr>
              </a:pPr>
              <a:endParaRPr sz="3200" dirty="0"/>
            </a:p>
            <a:p>
              <a:pPr marL="447675" indent="-447675" defTabSz="914400">
                <a:lnSpc>
                  <a:spcPct val="100000"/>
                </a:lnSpc>
                <a:spcBef>
                  <a:spcPts val="700"/>
                </a:spcBef>
                <a:buClr>
                  <a:srgbClr val="002060"/>
                </a:buClr>
                <a:buSzPct val="70000"/>
                <a:buChar char="❑"/>
                <a:defRPr sz="2000">
                  <a:solidFill>
                    <a:srgbClr val="292929"/>
                  </a:solidFill>
                  <a:latin typeface="Verdana"/>
                  <a:ea typeface="Verdana"/>
                  <a:cs typeface="Verdana"/>
                  <a:sym typeface="Verdana"/>
                </a:defRPr>
              </a:pPr>
              <a:endParaRPr sz="3200" dirty="0"/>
            </a:p>
            <a:p>
              <a:pPr marL="447675" indent="-447675" defTabSz="914400">
                <a:lnSpc>
                  <a:spcPct val="100000"/>
                </a:lnSpc>
                <a:spcBef>
                  <a:spcPts val="700"/>
                </a:spcBef>
                <a:buClr>
                  <a:srgbClr val="002060"/>
                </a:buClr>
                <a:buSzPct val="70000"/>
                <a:buChar char="❑"/>
                <a:defRPr sz="2000">
                  <a:solidFill>
                    <a:srgbClr val="292929"/>
                  </a:solidFill>
                  <a:latin typeface="Verdana"/>
                  <a:ea typeface="Verdana"/>
                  <a:cs typeface="Verdana"/>
                  <a:sym typeface="Verdana"/>
                </a:defRPr>
              </a:pPr>
              <a:endParaRPr sz="3200" dirty="0"/>
            </a:p>
            <a:p>
              <a:pPr defTabSz="914400">
                <a:lnSpc>
                  <a:spcPct val="100000"/>
                </a:lnSpc>
                <a:spcBef>
                  <a:spcPts val="700"/>
                </a:spcBef>
                <a:defRPr sz="2000">
                  <a:solidFill>
                    <a:srgbClr val="292929"/>
                  </a:solidFill>
                  <a:latin typeface="Verdana"/>
                  <a:ea typeface="Verdana"/>
                  <a:cs typeface="Verdana"/>
                  <a:sym typeface="Verdana"/>
                </a:defRPr>
              </a:pPr>
              <a:endParaRPr sz="3200" dirty="0"/>
            </a:p>
            <a:p>
              <a:pPr marL="889000" lvl="1" indent="-439420" defTabSz="914400">
                <a:lnSpc>
                  <a:spcPct val="100000"/>
                </a:lnSpc>
                <a:spcBef>
                  <a:spcPts val="400"/>
                </a:spcBef>
                <a:buClr>
                  <a:srgbClr val="002060"/>
                </a:buClr>
                <a:buSzPct val="85000"/>
                <a:buChar char="▪"/>
                <a:defRPr sz="1800">
                  <a:solidFill>
                    <a:srgbClr val="292929"/>
                  </a:solidFill>
                  <a:latin typeface="Verdana"/>
                  <a:ea typeface="Verdana"/>
                  <a:cs typeface="Verdana"/>
                  <a:sym typeface="Verdana"/>
                </a:defRPr>
              </a:pPr>
              <a:endParaRPr lang="en-US" dirty="0"/>
            </a:p>
            <a:p>
              <a:pPr marL="889000" lvl="1" indent="-439420" defTabSz="914400">
                <a:lnSpc>
                  <a:spcPct val="100000"/>
                </a:lnSpc>
                <a:spcBef>
                  <a:spcPts val="400"/>
                </a:spcBef>
                <a:buClr>
                  <a:srgbClr val="002060"/>
                </a:buClr>
                <a:buSzPct val="85000"/>
                <a:buChar char="▪"/>
                <a:defRPr sz="1800">
                  <a:solidFill>
                    <a:srgbClr val="292929"/>
                  </a:solidFill>
                  <a:latin typeface="Verdana"/>
                  <a:ea typeface="Verdana"/>
                  <a:cs typeface="Verdana"/>
                  <a:sym typeface="Verdana"/>
                </a:defRPr>
              </a:pPr>
              <a:r>
                <a:rPr sz="2000" dirty="0"/>
                <a:t>Average Scores (Surveys)</a:t>
              </a:r>
            </a:p>
            <a:p>
              <a:pPr marL="889000" lvl="1" indent="-439420" defTabSz="914400">
                <a:lnSpc>
                  <a:spcPct val="100000"/>
                </a:lnSpc>
                <a:spcBef>
                  <a:spcPts val="400"/>
                </a:spcBef>
                <a:buClr>
                  <a:srgbClr val="002060"/>
                </a:buClr>
                <a:buSzPct val="85000"/>
                <a:buChar char="▪"/>
                <a:defRPr sz="1800">
                  <a:solidFill>
                    <a:srgbClr val="292929"/>
                  </a:solidFill>
                  <a:latin typeface="Verdana"/>
                  <a:ea typeface="Verdana"/>
                  <a:cs typeface="Verdana"/>
                  <a:sym typeface="Verdana"/>
                </a:defRPr>
              </a:pPr>
              <a:r>
                <a:rPr sz="2000" dirty="0"/>
                <a:t>Number/Percentage Correct (Tests)</a:t>
              </a:r>
            </a:p>
            <a:p>
              <a:pPr marL="889000" lvl="1" indent="-439420" defTabSz="914400">
                <a:lnSpc>
                  <a:spcPct val="100000"/>
                </a:lnSpc>
                <a:spcBef>
                  <a:spcPts val="400"/>
                </a:spcBef>
                <a:buClr>
                  <a:srgbClr val="002060"/>
                </a:buClr>
                <a:buSzPct val="85000"/>
                <a:buChar char="▪"/>
                <a:defRPr sz="1800">
                  <a:solidFill>
                    <a:srgbClr val="292929"/>
                  </a:solidFill>
                  <a:latin typeface="Verdana"/>
                  <a:ea typeface="Verdana"/>
                  <a:cs typeface="Verdana"/>
                  <a:sym typeface="Verdana"/>
                </a:defRPr>
              </a:pPr>
              <a:r>
                <a:rPr sz="2000" dirty="0"/>
                <a:t>Average correct on the three question was 67% OR</a:t>
              </a:r>
            </a:p>
            <a:p>
              <a:pPr marL="889000" lvl="1" indent="-439420" defTabSz="914400">
                <a:lnSpc>
                  <a:spcPct val="100000"/>
                </a:lnSpc>
                <a:spcBef>
                  <a:spcPts val="400"/>
                </a:spcBef>
                <a:buClr>
                  <a:srgbClr val="002060"/>
                </a:buClr>
                <a:buSzPct val="85000"/>
                <a:buChar char="▪"/>
                <a:defRPr sz="1800">
                  <a:solidFill>
                    <a:srgbClr val="292929"/>
                  </a:solidFill>
                  <a:latin typeface="Verdana"/>
                  <a:ea typeface="Verdana"/>
                  <a:cs typeface="Verdana"/>
                  <a:sym typeface="Verdana"/>
                </a:defRPr>
              </a:pPr>
              <a:r>
                <a:rPr sz="2000" dirty="0"/>
                <a:t>75% of students scored correctly on two or more questions</a:t>
              </a:r>
            </a:p>
          </p:txBody>
        </p:sp>
        <p:grpSp>
          <p:nvGrpSpPr>
            <p:cNvPr id="901" name="Flowchart: Process 15"/>
            <p:cNvGrpSpPr/>
            <p:nvPr/>
          </p:nvGrpSpPr>
          <p:grpSpPr>
            <a:xfrm>
              <a:off x="2001167" y="917011"/>
              <a:ext cx="2053979" cy="650242"/>
              <a:chOff x="0" y="0"/>
              <a:chExt cx="2053977" cy="650241"/>
            </a:xfrm>
          </p:grpSpPr>
          <p:sp>
            <p:nvSpPr>
              <p:cNvPr id="899" name="Rectangle"/>
              <p:cNvSpPr/>
              <p:nvPr/>
            </p:nvSpPr>
            <p:spPr>
              <a:xfrm>
                <a:off x="0" y="6048"/>
                <a:ext cx="2053977" cy="638144"/>
              </a:xfrm>
              <a:prstGeom prst="rect">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00" name="Performance Indicator 1"/>
              <p:cNvSpPr txBox="1"/>
              <p:nvPr/>
            </p:nvSpPr>
            <p:spPr>
              <a:xfrm>
                <a:off x="50482" y="0"/>
                <a:ext cx="1953013" cy="650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Performance Indicator 1</a:t>
                </a:r>
              </a:p>
            </p:txBody>
          </p:sp>
        </p:grpSp>
        <p:grpSp>
          <p:nvGrpSpPr>
            <p:cNvPr id="904" name="Flowchart: Process 16"/>
            <p:cNvGrpSpPr/>
            <p:nvPr/>
          </p:nvGrpSpPr>
          <p:grpSpPr>
            <a:xfrm>
              <a:off x="2001167" y="1748376"/>
              <a:ext cx="2053979" cy="650243"/>
              <a:chOff x="0" y="0"/>
              <a:chExt cx="2053977" cy="650241"/>
            </a:xfrm>
          </p:grpSpPr>
          <p:sp>
            <p:nvSpPr>
              <p:cNvPr id="902" name="Rectangle"/>
              <p:cNvSpPr/>
              <p:nvPr/>
            </p:nvSpPr>
            <p:spPr>
              <a:xfrm>
                <a:off x="0" y="6048"/>
                <a:ext cx="2053977" cy="638144"/>
              </a:xfrm>
              <a:prstGeom prst="rect">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03" name="Performance Indicator 2"/>
              <p:cNvSpPr txBox="1"/>
              <p:nvPr/>
            </p:nvSpPr>
            <p:spPr>
              <a:xfrm>
                <a:off x="50482" y="0"/>
                <a:ext cx="1953013" cy="650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Performance Indicator 2</a:t>
                </a:r>
              </a:p>
            </p:txBody>
          </p:sp>
        </p:grpSp>
        <p:grpSp>
          <p:nvGrpSpPr>
            <p:cNvPr id="907" name="Flowchart: Process 17"/>
            <p:cNvGrpSpPr/>
            <p:nvPr/>
          </p:nvGrpSpPr>
          <p:grpSpPr>
            <a:xfrm>
              <a:off x="304402" y="923058"/>
              <a:ext cx="1518160" cy="1356057"/>
              <a:chOff x="-1" y="-1"/>
              <a:chExt cx="1518159" cy="1356056"/>
            </a:xfrm>
          </p:grpSpPr>
          <p:sp>
            <p:nvSpPr>
              <p:cNvPr id="905" name="Rectangle"/>
              <p:cNvSpPr/>
              <p:nvPr/>
            </p:nvSpPr>
            <p:spPr>
              <a:xfrm>
                <a:off x="-1" y="-1"/>
                <a:ext cx="1518159" cy="1356056"/>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800">
                    <a:solidFill>
                      <a:srgbClr val="FFFFFF"/>
                    </a:solidFill>
                    <a:latin typeface="Verdana"/>
                    <a:ea typeface="Verdana"/>
                    <a:cs typeface="Verdana"/>
                    <a:sym typeface="Verdana"/>
                  </a:defRPr>
                </a:pPr>
                <a:endParaRPr/>
              </a:p>
            </p:txBody>
          </p:sp>
          <p:sp>
            <p:nvSpPr>
              <p:cNvPr id="906" name="Student Outcome 1"/>
              <p:cNvSpPr txBox="1"/>
              <p:nvPr/>
            </p:nvSpPr>
            <p:spPr>
              <a:xfrm>
                <a:off x="50482" y="352906"/>
                <a:ext cx="1417193" cy="650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Student Outcome 1</a:t>
                </a:r>
              </a:p>
            </p:txBody>
          </p:sp>
        </p:grpSp>
        <p:grpSp>
          <p:nvGrpSpPr>
            <p:cNvPr id="910" name="Flowchart: Process 18"/>
            <p:cNvGrpSpPr/>
            <p:nvPr/>
          </p:nvGrpSpPr>
          <p:grpSpPr>
            <a:xfrm>
              <a:off x="4233751" y="923058"/>
              <a:ext cx="803733" cy="638146"/>
              <a:chOff x="-1" y="-1"/>
              <a:chExt cx="803732" cy="638145"/>
            </a:xfrm>
          </p:grpSpPr>
          <p:sp>
            <p:nvSpPr>
              <p:cNvPr id="908" name="Rectangle"/>
              <p:cNvSpPr/>
              <p:nvPr/>
            </p:nvSpPr>
            <p:spPr>
              <a:xfrm>
                <a:off x="-1" y="-1"/>
                <a:ext cx="803732" cy="63814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09" name="Q1"/>
              <p:cNvSpPr txBox="1"/>
              <p:nvPr/>
            </p:nvSpPr>
            <p:spPr>
              <a:xfrm>
                <a:off x="50482" y="133651"/>
                <a:ext cx="70276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Q1</a:t>
                </a:r>
              </a:p>
            </p:txBody>
          </p:sp>
        </p:grpSp>
        <p:grpSp>
          <p:nvGrpSpPr>
            <p:cNvPr id="913" name="Flowchart: Process 19"/>
            <p:cNvGrpSpPr/>
            <p:nvPr/>
          </p:nvGrpSpPr>
          <p:grpSpPr>
            <a:xfrm>
              <a:off x="5142123" y="923058"/>
              <a:ext cx="803733" cy="638146"/>
              <a:chOff x="-1" y="-1"/>
              <a:chExt cx="803732" cy="638145"/>
            </a:xfrm>
          </p:grpSpPr>
          <p:sp>
            <p:nvSpPr>
              <p:cNvPr id="911" name="Rectangle"/>
              <p:cNvSpPr/>
              <p:nvPr/>
            </p:nvSpPr>
            <p:spPr>
              <a:xfrm>
                <a:off x="-1" y="-1"/>
                <a:ext cx="803732" cy="63814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12" name="Q2"/>
              <p:cNvSpPr txBox="1"/>
              <p:nvPr/>
            </p:nvSpPr>
            <p:spPr>
              <a:xfrm>
                <a:off x="50482" y="133651"/>
                <a:ext cx="70276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Q2</a:t>
                </a:r>
              </a:p>
            </p:txBody>
          </p:sp>
        </p:grpSp>
        <p:grpSp>
          <p:nvGrpSpPr>
            <p:cNvPr id="916" name="Flowchart: Process 20"/>
            <p:cNvGrpSpPr/>
            <p:nvPr/>
          </p:nvGrpSpPr>
          <p:grpSpPr>
            <a:xfrm>
              <a:off x="6044473" y="911088"/>
              <a:ext cx="803733" cy="638146"/>
              <a:chOff x="-1" y="-1"/>
              <a:chExt cx="803732" cy="638145"/>
            </a:xfrm>
          </p:grpSpPr>
          <p:sp>
            <p:nvSpPr>
              <p:cNvPr id="914" name="Rectangle"/>
              <p:cNvSpPr/>
              <p:nvPr/>
            </p:nvSpPr>
            <p:spPr>
              <a:xfrm>
                <a:off x="-1" y="-1"/>
                <a:ext cx="803732" cy="63814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15" name="Q3"/>
              <p:cNvSpPr txBox="1"/>
              <p:nvPr/>
            </p:nvSpPr>
            <p:spPr>
              <a:xfrm>
                <a:off x="50482" y="133651"/>
                <a:ext cx="70276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Q3</a:t>
                </a:r>
              </a:p>
            </p:txBody>
          </p:sp>
        </p:grpSp>
        <p:grpSp>
          <p:nvGrpSpPr>
            <p:cNvPr id="919" name="Flowchart: Process 21"/>
            <p:cNvGrpSpPr/>
            <p:nvPr/>
          </p:nvGrpSpPr>
          <p:grpSpPr>
            <a:xfrm>
              <a:off x="4233751" y="1754424"/>
              <a:ext cx="803733" cy="638146"/>
              <a:chOff x="-1" y="-1"/>
              <a:chExt cx="803732" cy="638145"/>
            </a:xfrm>
          </p:grpSpPr>
          <p:sp>
            <p:nvSpPr>
              <p:cNvPr id="917" name="Rectangle"/>
              <p:cNvSpPr/>
              <p:nvPr/>
            </p:nvSpPr>
            <p:spPr>
              <a:xfrm>
                <a:off x="-1" y="-1"/>
                <a:ext cx="803732" cy="63814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18" name="Q1"/>
              <p:cNvSpPr txBox="1"/>
              <p:nvPr/>
            </p:nvSpPr>
            <p:spPr>
              <a:xfrm>
                <a:off x="50482" y="133651"/>
                <a:ext cx="70276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Q1</a:t>
                </a:r>
              </a:p>
            </p:txBody>
          </p:sp>
        </p:grpSp>
        <p:grpSp>
          <p:nvGrpSpPr>
            <p:cNvPr id="922" name="Flowchart: Process 22"/>
            <p:cNvGrpSpPr/>
            <p:nvPr/>
          </p:nvGrpSpPr>
          <p:grpSpPr>
            <a:xfrm>
              <a:off x="5142123" y="1754424"/>
              <a:ext cx="803733" cy="638146"/>
              <a:chOff x="-1" y="-1"/>
              <a:chExt cx="803732" cy="638145"/>
            </a:xfrm>
          </p:grpSpPr>
          <p:sp>
            <p:nvSpPr>
              <p:cNvPr id="920" name="Rectangle"/>
              <p:cNvSpPr/>
              <p:nvPr/>
            </p:nvSpPr>
            <p:spPr>
              <a:xfrm>
                <a:off x="-1" y="-1"/>
                <a:ext cx="803732" cy="63814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21" name="Q2"/>
              <p:cNvSpPr txBox="1"/>
              <p:nvPr/>
            </p:nvSpPr>
            <p:spPr>
              <a:xfrm>
                <a:off x="50482" y="133651"/>
                <a:ext cx="70276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Q2</a:t>
                </a:r>
              </a:p>
            </p:txBody>
          </p:sp>
        </p:grpSp>
        <p:grpSp>
          <p:nvGrpSpPr>
            <p:cNvPr id="925" name="Flowchart: Process 23"/>
            <p:cNvGrpSpPr/>
            <p:nvPr/>
          </p:nvGrpSpPr>
          <p:grpSpPr>
            <a:xfrm>
              <a:off x="6946823" y="911088"/>
              <a:ext cx="988362" cy="638146"/>
              <a:chOff x="-1" y="-1"/>
              <a:chExt cx="988361" cy="638145"/>
            </a:xfrm>
          </p:grpSpPr>
          <p:sp>
            <p:nvSpPr>
              <p:cNvPr id="923" name="Rectangle"/>
              <p:cNvSpPr/>
              <p:nvPr/>
            </p:nvSpPr>
            <p:spPr>
              <a:xfrm>
                <a:off x="-1" y="-1"/>
                <a:ext cx="988361" cy="638145"/>
              </a:xfrm>
              <a:prstGeom prst="rect">
                <a:avLst/>
              </a:prstGeom>
              <a:gradFill flip="none" rotWithShape="1">
                <a:gsLst>
                  <a:gs pos="0">
                    <a:srgbClr val="1E1E1E"/>
                  </a:gs>
                  <a:gs pos="80000">
                    <a:srgbClr val="282828"/>
                  </a:gs>
                  <a:gs pos="100000">
                    <a:srgbClr val="282828"/>
                  </a:gs>
                </a:gsLst>
                <a:lin ang="16200000" scaled="0"/>
              </a:gradFill>
              <a:ln w="12700" cap="flat">
                <a:noFill/>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24" name="67%"/>
              <p:cNvSpPr txBox="1"/>
              <p:nvPr/>
            </p:nvSpPr>
            <p:spPr>
              <a:xfrm>
                <a:off x="45719" y="133651"/>
                <a:ext cx="896921"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67%</a:t>
                </a:r>
              </a:p>
            </p:txBody>
          </p:sp>
        </p:grpSp>
        <p:sp>
          <p:nvSpPr>
            <p:cNvPr id="926" name="TextBox 24"/>
            <p:cNvSpPr txBox="1"/>
            <p:nvPr/>
          </p:nvSpPr>
          <p:spPr>
            <a:xfrm>
              <a:off x="6775379" y="359557"/>
              <a:ext cx="133125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Average</a:t>
              </a:r>
            </a:p>
          </p:txBody>
        </p:sp>
        <p:grpSp>
          <p:nvGrpSpPr>
            <p:cNvPr id="929" name="Flowchart: Process 25"/>
            <p:cNvGrpSpPr/>
            <p:nvPr/>
          </p:nvGrpSpPr>
          <p:grpSpPr>
            <a:xfrm>
              <a:off x="6946823" y="1754424"/>
              <a:ext cx="988362" cy="638146"/>
              <a:chOff x="-1" y="-1"/>
              <a:chExt cx="988361" cy="638145"/>
            </a:xfrm>
          </p:grpSpPr>
          <p:sp>
            <p:nvSpPr>
              <p:cNvPr id="927" name="Rectangle"/>
              <p:cNvSpPr/>
              <p:nvPr/>
            </p:nvSpPr>
            <p:spPr>
              <a:xfrm>
                <a:off x="-1" y="-1"/>
                <a:ext cx="988361" cy="638145"/>
              </a:xfrm>
              <a:prstGeom prst="rect">
                <a:avLst/>
              </a:prstGeom>
              <a:gradFill flip="none" rotWithShape="1">
                <a:gsLst>
                  <a:gs pos="0">
                    <a:srgbClr val="1E1E1E"/>
                  </a:gs>
                  <a:gs pos="80000">
                    <a:srgbClr val="282828"/>
                  </a:gs>
                  <a:gs pos="100000">
                    <a:srgbClr val="282828"/>
                  </a:gs>
                </a:gsLst>
                <a:lin ang="16200000" scaled="0"/>
              </a:gradFill>
              <a:ln w="12700" cap="flat">
                <a:noFill/>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928" name="83%"/>
              <p:cNvSpPr txBox="1"/>
              <p:nvPr/>
            </p:nvSpPr>
            <p:spPr>
              <a:xfrm>
                <a:off x="45719" y="133651"/>
                <a:ext cx="896921"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83%</a:t>
                </a:r>
              </a:p>
            </p:txBody>
          </p:sp>
        </p:grpSp>
      </p:grpSp>
      <p:sp>
        <p:nvSpPr>
          <p:cNvPr id="931"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Measures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968"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Rubrics</a:t>
            </a:r>
          </a:p>
        </p:txBody>
      </p:sp>
      <p:sp>
        <p:nvSpPr>
          <p:cNvPr id="969" name="Rectangle 3"/>
          <p:cNvSpPr txBox="1"/>
          <p:nvPr/>
        </p:nvSpPr>
        <p:spPr>
          <a:xfrm>
            <a:off x="734876" y="1077613"/>
            <a:ext cx="6518911" cy="6588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914400">
              <a:lnSpc>
                <a:spcPct val="100000"/>
              </a:lnSpc>
              <a:spcBef>
                <a:spcPts val="400"/>
              </a:spcBef>
              <a:defRPr sz="2000">
                <a:solidFill>
                  <a:srgbClr val="292929"/>
                </a:solidFill>
                <a:latin typeface="Verdana"/>
                <a:ea typeface="Verdana"/>
                <a:cs typeface="Verdana"/>
                <a:sym typeface="Verdana"/>
              </a:defRPr>
            </a:lvl1pPr>
          </a:lstStyle>
          <a:p>
            <a:r>
              <a:t>Types of Rubrics</a:t>
            </a:r>
            <a:endParaRPr sz="1100"/>
          </a:p>
        </p:txBody>
      </p:sp>
      <p:grpSp>
        <p:nvGrpSpPr>
          <p:cNvPr id="976" name="Group 11"/>
          <p:cNvGrpSpPr/>
          <p:nvPr/>
        </p:nvGrpSpPr>
        <p:grpSpPr>
          <a:xfrm>
            <a:off x="3094021" y="923221"/>
            <a:ext cx="3004369" cy="5526173"/>
            <a:chOff x="0" y="0"/>
            <a:chExt cx="3004367" cy="5526172"/>
          </a:xfrm>
        </p:grpSpPr>
        <p:grpSp>
          <p:nvGrpSpPr>
            <p:cNvPr id="972" name="Oval 12"/>
            <p:cNvGrpSpPr/>
            <p:nvPr/>
          </p:nvGrpSpPr>
          <p:grpSpPr>
            <a:xfrm>
              <a:off x="521538" y="0"/>
              <a:ext cx="1873308" cy="1880733"/>
              <a:chOff x="0" y="0"/>
              <a:chExt cx="1873307" cy="1880732"/>
            </a:xfrm>
          </p:grpSpPr>
          <p:sp>
            <p:nvSpPr>
              <p:cNvPr id="970" name="Circle"/>
              <p:cNvSpPr/>
              <p:nvPr/>
            </p:nvSpPr>
            <p:spPr>
              <a:xfrm>
                <a:off x="0" y="-1"/>
                <a:ext cx="1873308" cy="1880734"/>
              </a:xfrm>
              <a:prstGeom prst="ellipse">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800">
                    <a:solidFill>
                      <a:srgbClr val="FFFFFF"/>
                    </a:solidFill>
                    <a:latin typeface="Verdana"/>
                    <a:ea typeface="Verdana"/>
                    <a:cs typeface="Verdana"/>
                    <a:sym typeface="Verdana"/>
                  </a:defRPr>
                </a:pPr>
                <a:endParaRPr/>
              </a:p>
            </p:txBody>
          </p:sp>
          <p:sp>
            <p:nvSpPr>
              <p:cNvPr id="971" name="Holistic Rubric"/>
              <p:cNvSpPr txBox="1"/>
              <p:nvPr/>
            </p:nvSpPr>
            <p:spPr>
              <a:xfrm>
                <a:off x="324821" y="589845"/>
                <a:ext cx="1223665" cy="701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2000">
                    <a:solidFill>
                      <a:srgbClr val="FFFFFF"/>
                    </a:solidFill>
                    <a:latin typeface="Verdana"/>
                    <a:ea typeface="Verdana"/>
                    <a:cs typeface="Verdana"/>
                    <a:sym typeface="Verdana"/>
                  </a:defRPr>
                </a:lvl1pPr>
              </a:lstStyle>
              <a:p>
                <a:r>
                  <a:t>Holistic Rubric</a:t>
                </a:r>
              </a:p>
            </p:txBody>
          </p:sp>
        </p:grpSp>
        <p:grpSp>
          <p:nvGrpSpPr>
            <p:cNvPr id="975" name="Flowchart: Alternate Process 13"/>
            <p:cNvGrpSpPr/>
            <p:nvPr/>
          </p:nvGrpSpPr>
          <p:grpSpPr>
            <a:xfrm>
              <a:off x="0" y="2056532"/>
              <a:ext cx="3004368" cy="3469641"/>
              <a:chOff x="0" y="0"/>
              <a:chExt cx="3004367" cy="3469640"/>
            </a:xfrm>
          </p:grpSpPr>
          <p:sp>
            <p:nvSpPr>
              <p:cNvPr id="973" name="Shape"/>
              <p:cNvSpPr/>
              <p:nvPr/>
            </p:nvSpPr>
            <p:spPr>
              <a:xfrm>
                <a:off x="0" y="12868"/>
                <a:ext cx="3004368" cy="3443904"/>
              </a:xfrm>
              <a:custGeom>
                <a:avLst/>
                <a:gdLst/>
                <a:ahLst/>
                <a:cxnLst>
                  <a:cxn ang="0">
                    <a:pos x="wd2" y="hd2"/>
                  </a:cxn>
                  <a:cxn ang="5400000">
                    <a:pos x="wd2" y="hd2"/>
                  </a:cxn>
                  <a:cxn ang="10800000">
                    <a:pos x="wd2" y="hd2"/>
                  </a:cxn>
                  <a:cxn ang="16200000">
                    <a:pos x="wd2" y="hd2"/>
                  </a:cxn>
                </a:cxnLst>
                <a:rect l="0" t="0" r="r" b="b"/>
                <a:pathLst>
                  <a:path w="21600" h="21600" extrusionOk="0">
                    <a:moveTo>
                      <a:pt x="0" y="3141"/>
                    </a:moveTo>
                    <a:cubicBezTo>
                      <a:pt x="0" y="1406"/>
                      <a:pt x="1612" y="0"/>
                      <a:pt x="3600" y="0"/>
                    </a:cubicBezTo>
                    <a:lnTo>
                      <a:pt x="18000" y="0"/>
                    </a:lnTo>
                    <a:cubicBezTo>
                      <a:pt x="19988" y="0"/>
                      <a:pt x="21600" y="1406"/>
                      <a:pt x="21600" y="3141"/>
                    </a:cubicBezTo>
                    <a:lnTo>
                      <a:pt x="21600" y="18459"/>
                    </a:lnTo>
                    <a:cubicBezTo>
                      <a:pt x="21600" y="20194"/>
                      <a:pt x="19988" y="21600"/>
                      <a:pt x="18000" y="21600"/>
                    </a:cubicBezTo>
                    <a:lnTo>
                      <a:pt x="3600" y="21600"/>
                    </a:lnTo>
                    <a:cubicBezTo>
                      <a:pt x="1612" y="21600"/>
                      <a:pt x="0" y="20194"/>
                      <a:pt x="0" y="18459"/>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defTabSz="914400">
                  <a:lnSpc>
                    <a:spcPct val="100000"/>
                  </a:lnSpc>
                  <a:spcBef>
                    <a:spcPts val="0"/>
                  </a:spcBef>
                  <a:defRPr sz="1600">
                    <a:latin typeface="Verdana"/>
                    <a:ea typeface="Verdana"/>
                    <a:cs typeface="Verdana"/>
                    <a:sym typeface="Verdana"/>
                  </a:defRPr>
                </a:pPr>
                <a:endParaRPr/>
              </a:p>
            </p:txBody>
          </p:sp>
          <p:sp>
            <p:nvSpPr>
              <p:cNvPr id="974" name="Provides general information about student learning.…"/>
              <p:cNvSpPr txBox="1"/>
              <p:nvPr/>
            </p:nvSpPr>
            <p:spPr>
              <a:xfrm>
                <a:off x="300846" y="-1"/>
                <a:ext cx="2402676" cy="346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t>Provides general information about student learning.</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t>Raters form an overall impression of performance and align it with the most appropriate performance level.</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t>Each performance level reflects several performance indicators.</a:t>
                </a:r>
              </a:p>
            </p:txBody>
          </p:sp>
        </p:grpSp>
      </p:grpSp>
      <p:grpSp>
        <p:nvGrpSpPr>
          <p:cNvPr id="983" name="Group 14"/>
          <p:cNvGrpSpPr/>
          <p:nvPr/>
        </p:nvGrpSpPr>
        <p:grpSpPr>
          <a:xfrm>
            <a:off x="6551703" y="948745"/>
            <a:ext cx="3004370" cy="5467191"/>
            <a:chOff x="0" y="-1"/>
            <a:chExt cx="3004368" cy="5467190"/>
          </a:xfrm>
        </p:grpSpPr>
        <p:grpSp>
          <p:nvGrpSpPr>
            <p:cNvPr id="979" name="Oval 15"/>
            <p:cNvGrpSpPr/>
            <p:nvPr/>
          </p:nvGrpSpPr>
          <p:grpSpPr>
            <a:xfrm>
              <a:off x="352279" y="-1"/>
              <a:ext cx="1944417" cy="1834616"/>
              <a:chOff x="-1" y="0"/>
              <a:chExt cx="1944416" cy="1834614"/>
            </a:xfrm>
          </p:grpSpPr>
          <p:sp>
            <p:nvSpPr>
              <p:cNvPr id="977" name="Oval"/>
              <p:cNvSpPr/>
              <p:nvPr/>
            </p:nvSpPr>
            <p:spPr>
              <a:xfrm>
                <a:off x="-1" y="0"/>
                <a:ext cx="1944416" cy="1834614"/>
              </a:xfrm>
              <a:prstGeom prst="ellipse">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defRPr sz="1800">
                    <a:solidFill>
                      <a:srgbClr val="FFFFFF"/>
                    </a:solidFill>
                    <a:latin typeface="Verdana"/>
                    <a:ea typeface="Verdana"/>
                    <a:cs typeface="Verdana"/>
                    <a:sym typeface="Verdana"/>
                  </a:defRPr>
                </a:pPr>
                <a:endParaRPr/>
              </a:p>
            </p:txBody>
          </p:sp>
          <p:sp>
            <p:nvSpPr>
              <p:cNvPr id="978" name="Analytical Rubric"/>
              <p:cNvSpPr txBox="1"/>
              <p:nvPr/>
            </p:nvSpPr>
            <p:spPr>
              <a:xfrm>
                <a:off x="335235" y="592187"/>
                <a:ext cx="1273944" cy="650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Analytical Rubric</a:t>
                </a:r>
              </a:p>
            </p:txBody>
          </p:sp>
        </p:grpSp>
        <p:grpSp>
          <p:nvGrpSpPr>
            <p:cNvPr id="982" name="Flowchart: Alternate Process 16"/>
            <p:cNvGrpSpPr/>
            <p:nvPr/>
          </p:nvGrpSpPr>
          <p:grpSpPr>
            <a:xfrm>
              <a:off x="0" y="2023285"/>
              <a:ext cx="3004368" cy="3443904"/>
              <a:chOff x="0" y="0"/>
              <a:chExt cx="3004367" cy="3443902"/>
            </a:xfrm>
          </p:grpSpPr>
          <p:sp>
            <p:nvSpPr>
              <p:cNvPr id="980" name="Shape"/>
              <p:cNvSpPr/>
              <p:nvPr/>
            </p:nvSpPr>
            <p:spPr>
              <a:xfrm>
                <a:off x="0" y="0"/>
                <a:ext cx="3004368" cy="3443903"/>
              </a:xfrm>
              <a:custGeom>
                <a:avLst/>
                <a:gdLst/>
                <a:ahLst/>
                <a:cxnLst>
                  <a:cxn ang="0">
                    <a:pos x="wd2" y="hd2"/>
                  </a:cxn>
                  <a:cxn ang="5400000">
                    <a:pos x="wd2" y="hd2"/>
                  </a:cxn>
                  <a:cxn ang="10800000">
                    <a:pos x="wd2" y="hd2"/>
                  </a:cxn>
                  <a:cxn ang="16200000">
                    <a:pos x="wd2" y="hd2"/>
                  </a:cxn>
                </a:cxnLst>
                <a:rect l="0" t="0" r="r" b="b"/>
                <a:pathLst>
                  <a:path w="21600" h="21600" extrusionOk="0">
                    <a:moveTo>
                      <a:pt x="0" y="3141"/>
                    </a:moveTo>
                    <a:cubicBezTo>
                      <a:pt x="0" y="1406"/>
                      <a:pt x="1612" y="0"/>
                      <a:pt x="3600" y="0"/>
                    </a:cubicBezTo>
                    <a:lnTo>
                      <a:pt x="18000" y="0"/>
                    </a:lnTo>
                    <a:cubicBezTo>
                      <a:pt x="19988" y="0"/>
                      <a:pt x="21600" y="1406"/>
                      <a:pt x="21600" y="3141"/>
                    </a:cubicBezTo>
                    <a:lnTo>
                      <a:pt x="21600" y="18459"/>
                    </a:lnTo>
                    <a:cubicBezTo>
                      <a:pt x="21600" y="20194"/>
                      <a:pt x="19988" y="21600"/>
                      <a:pt x="18000" y="21600"/>
                    </a:cubicBezTo>
                    <a:lnTo>
                      <a:pt x="3600" y="21600"/>
                    </a:lnTo>
                    <a:cubicBezTo>
                      <a:pt x="1612" y="21600"/>
                      <a:pt x="0" y="20194"/>
                      <a:pt x="0" y="18459"/>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defTabSz="914400">
                  <a:lnSpc>
                    <a:spcPct val="100000"/>
                  </a:lnSpc>
                  <a:spcBef>
                    <a:spcPts val="0"/>
                  </a:spcBef>
                  <a:defRPr sz="1600">
                    <a:solidFill>
                      <a:srgbClr val="292929"/>
                    </a:solidFill>
                    <a:latin typeface="Verdana"/>
                    <a:ea typeface="Verdana"/>
                    <a:cs typeface="Verdana"/>
                    <a:sym typeface="Verdana"/>
                  </a:defRPr>
                </a:pPr>
                <a:endParaRPr/>
              </a:p>
            </p:txBody>
          </p:sp>
          <p:sp>
            <p:nvSpPr>
              <p:cNvPr id="981" name="Focuses on specific dimensions of student performance tied to performance indicators.…"/>
              <p:cNvSpPr txBox="1"/>
              <p:nvPr/>
            </p:nvSpPr>
            <p:spPr>
              <a:xfrm>
                <a:off x="300846" y="107781"/>
                <a:ext cx="2402676" cy="32283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t>Focuses on specific dimensions of student performance tied to performance indicators.</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t>Dimensions are listed in separate categories and rated individually.</a:t>
                </a:r>
              </a:p>
              <a:p>
                <a:pPr marL="285750" indent="-285750" defTabSz="914400">
                  <a:lnSpc>
                    <a:spcPct val="100000"/>
                  </a:lnSpc>
                  <a:spcBef>
                    <a:spcPts val="0"/>
                  </a:spcBef>
                  <a:buSzPct val="100000"/>
                  <a:buFont typeface="Arial"/>
                  <a:buChar char="•"/>
                  <a:defRPr sz="1600">
                    <a:solidFill>
                      <a:srgbClr val="292929"/>
                    </a:solidFill>
                    <a:latin typeface="Verdana"/>
                    <a:ea typeface="Verdana"/>
                    <a:cs typeface="Verdana"/>
                    <a:sym typeface="Verdana"/>
                  </a:defRPr>
                </a:pPr>
                <a:r>
                  <a:t>Each performance indicator receives its own rating.</a:t>
                </a: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983"/>
                                        </p:tgtEl>
                                        <p:attrNameLst>
                                          <p:attrName>style.visibility</p:attrName>
                                        </p:attrNameLst>
                                      </p:cBhvr>
                                      <p:to>
                                        <p:strVal val="visible"/>
                                      </p:to>
                                    </p:set>
                                    <p:animEffect transition="in" filter="fade">
                                      <p:cBhvr>
                                        <p:cTn id="7" dur="500"/>
                                        <p:tgtEl>
                                          <p:spTgt spid="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85"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986" name="Rectangle 3"/>
          <p:cNvSpPr txBox="1"/>
          <p:nvPr/>
        </p:nvSpPr>
        <p:spPr>
          <a:xfrm>
            <a:off x="865553" y="895905"/>
            <a:ext cx="10143451" cy="74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t>Example of Holistic Rubrics: Work effectively in teams</a:t>
            </a:r>
            <a:endParaRPr sz="1200"/>
          </a:p>
        </p:txBody>
      </p:sp>
      <p:graphicFrame>
        <p:nvGraphicFramePr>
          <p:cNvPr id="987" name="Table 5"/>
          <p:cNvGraphicFramePr/>
          <p:nvPr>
            <p:extLst>
              <p:ext uri="{D42A27DB-BD31-4B8C-83A1-F6EECF244321}">
                <p14:modId xmlns:p14="http://schemas.microsoft.com/office/powerpoint/2010/main" val="51755502"/>
              </p:ext>
            </p:extLst>
          </p:nvPr>
        </p:nvGraphicFramePr>
        <p:xfrm>
          <a:off x="1041786" y="1531255"/>
          <a:ext cx="9790984" cy="5182937"/>
        </p:xfrm>
        <a:graphic>
          <a:graphicData uri="http://schemas.openxmlformats.org/drawingml/2006/table">
            <a:tbl>
              <a:tblPr firstRow="1">
                <a:tableStyleId>{4C3C2611-4C71-4FC5-86AE-919BDF0F9419}</a:tableStyleId>
              </a:tblPr>
              <a:tblGrid>
                <a:gridCol w="2447746">
                  <a:extLst>
                    <a:ext uri="{9D8B030D-6E8A-4147-A177-3AD203B41FA5}">
                      <a16:colId xmlns:a16="http://schemas.microsoft.com/office/drawing/2014/main" val="20000"/>
                    </a:ext>
                  </a:extLst>
                </a:gridCol>
                <a:gridCol w="2447746">
                  <a:extLst>
                    <a:ext uri="{9D8B030D-6E8A-4147-A177-3AD203B41FA5}">
                      <a16:colId xmlns:a16="http://schemas.microsoft.com/office/drawing/2014/main" val="20001"/>
                    </a:ext>
                  </a:extLst>
                </a:gridCol>
                <a:gridCol w="2447746">
                  <a:extLst>
                    <a:ext uri="{9D8B030D-6E8A-4147-A177-3AD203B41FA5}">
                      <a16:colId xmlns:a16="http://schemas.microsoft.com/office/drawing/2014/main" val="20002"/>
                    </a:ext>
                  </a:extLst>
                </a:gridCol>
                <a:gridCol w="2447746">
                  <a:extLst>
                    <a:ext uri="{9D8B030D-6E8A-4147-A177-3AD203B41FA5}">
                      <a16:colId xmlns:a16="http://schemas.microsoft.com/office/drawing/2014/main" val="20003"/>
                    </a:ext>
                  </a:extLst>
                </a:gridCol>
              </a:tblGrid>
              <a:tr h="428057">
                <a:tc>
                  <a:txBody>
                    <a:bodyPr/>
                    <a:lstStyle/>
                    <a:p>
                      <a:pPr>
                        <a:defRPr sz="1800" b="0">
                          <a:solidFill>
                            <a:srgbClr val="000000"/>
                          </a:solidFill>
                        </a:defRPr>
                      </a:pPr>
                      <a:r>
                        <a:rPr lang="en-US" sz="1800" dirty="0">
                          <a:solidFill>
                            <a:srgbClr val="FFFFFF"/>
                          </a:solidFill>
                          <a:latin typeface="Verdana"/>
                          <a:ea typeface="Verdana"/>
                          <a:cs typeface="Verdana"/>
                          <a:sym typeface="Verdana"/>
                        </a:rPr>
                        <a:t>Unsatisfactory</a:t>
                      </a:r>
                    </a:p>
                  </a:txBody>
                  <a:tcPr marL="45720" marR="45720" horzOverflow="overflow">
                    <a:solidFill>
                      <a:srgbClr val="292929"/>
                    </a:solidFill>
                  </a:tcPr>
                </a:tc>
                <a:tc>
                  <a:txBody>
                    <a:bodyPr/>
                    <a:lstStyle/>
                    <a:p>
                      <a:pPr>
                        <a:defRPr sz="1800" b="0">
                          <a:solidFill>
                            <a:srgbClr val="000000"/>
                          </a:solidFill>
                        </a:defRPr>
                      </a:pPr>
                      <a:r>
                        <a:rPr lang="en-US" sz="1800">
                          <a:solidFill>
                            <a:srgbClr val="FFFFFF"/>
                          </a:solidFill>
                          <a:latin typeface="Verdana"/>
                          <a:ea typeface="Verdana"/>
                          <a:cs typeface="Verdana"/>
                          <a:sym typeface="Verdana"/>
                        </a:rPr>
                        <a:t>Developing</a:t>
                      </a:r>
                    </a:p>
                  </a:txBody>
                  <a:tcPr marL="45720" marR="45720" horzOverflow="overflow">
                    <a:solidFill>
                      <a:srgbClr val="292929"/>
                    </a:solidFill>
                  </a:tcPr>
                </a:tc>
                <a:tc>
                  <a:txBody>
                    <a:bodyPr/>
                    <a:lstStyle/>
                    <a:p>
                      <a:pPr>
                        <a:defRPr sz="1800" b="0">
                          <a:solidFill>
                            <a:srgbClr val="000000"/>
                          </a:solidFill>
                        </a:defRPr>
                      </a:pPr>
                      <a:r>
                        <a:rPr lang="en-US" sz="1800">
                          <a:solidFill>
                            <a:srgbClr val="FFFFFF"/>
                          </a:solidFill>
                          <a:latin typeface="Verdana"/>
                          <a:ea typeface="Verdana"/>
                          <a:cs typeface="Verdana"/>
                          <a:sym typeface="Verdana"/>
                        </a:rPr>
                        <a:t>Satisfactory</a:t>
                      </a:r>
                    </a:p>
                  </a:txBody>
                  <a:tcPr marL="45720" marR="45720" horzOverflow="overflow">
                    <a:solidFill>
                      <a:srgbClr val="292929"/>
                    </a:solidFill>
                  </a:tcPr>
                </a:tc>
                <a:tc>
                  <a:txBody>
                    <a:bodyPr/>
                    <a:lstStyle/>
                    <a:p>
                      <a:pPr>
                        <a:defRPr sz="1800" b="0">
                          <a:solidFill>
                            <a:srgbClr val="000000"/>
                          </a:solidFill>
                        </a:defRPr>
                      </a:pPr>
                      <a:r>
                        <a:rPr lang="en-US" sz="1800">
                          <a:solidFill>
                            <a:srgbClr val="FFFFFF"/>
                          </a:solidFill>
                          <a:latin typeface="Verdana"/>
                          <a:ea typeface="Verdana"/>
                          <a:cs typeface="Verdana"/>
                          <a:sym typeface="Verdana"/>
                        </a:rPr>
                        <a:t>Exemplary</a:t>
                      </a:r>
                    </a:p>
                  </a:txBody>
                  <a:tcPr marL="45720" marR="45720" horzOverflow="overflow">
                    <a:solidFill>
                      <a:srgbClr val="292929"/>
                    </a:solidFill>
                  </a:tcPr>
                </a:tc>
                <a:extLst>
                  <a:ext uri="{0D108BD9-81ED-4DB2-BD59-A6C34878D82A}">
                    <a16:rowId xmlns:a16="http://schemas.microsoft.com/office/drawing/2014/main" val="10000"/>
                  </a:ext>
                </a:extLst>
              </a:tr>
              <a:tr h="4448736">
                <a:tc>
                  <a:txBody>
                    <a:bodyPr/>
                    <a:lstStyle/>
                    <a:p>
                      <a:pPr algn="l">
                        <a:defRPr sz="1600">
                          <a:latin typeface="Verdana"/>
                          <a:ea typeface="Verdana"/>
                          <a:cs typeface="Verdana"/>
                          <a:sym typeface="Verdana"/>
                        </a:defRPr>
                      </a:pPr>
                      <a:r>
                        <a:rPr lang="en-US" sz="1800" dirty="0">
                          <a:latin typeface="Verdana"/>
                        </a:rPr>
                        <a:t>- Does not collect any information that related to the topic.</a:t>
                      </a:r>
                      <a:endParaRPr lang="en-US" sz="1800" dirty="0">
                        <a:latin typeface="Verdana"/>
                        <a:ea typeface="Arial"/>
                        <a:cs typeface="Arial"/>
                        <a:sym typeface="Arial"/>
                      </a:endParaRPr>
                    </a:p>
                    <a:p>
                      <a:pPr algn="l">
                        <a:defRPr sz="1600">
                          <a:latin typeface="Verdana"/>
                          <a:ea typeface="Verdana"/>
                          <a:cs typeface="Verdana"/>
                          <a:sym typeface="Verdana"/>
                        </a:defRPr>
                      </a:pPr>
                      <a:r>
                        <a:rPr lang="en-US" sz="1800" dirty="0">
                          <a:latin typeface="Verdana"/>
                        </a:rPr>
                        <a:t>- Does not perform any duties of assigned team role.</a:t>
                      </a:r>
                      <a:endParaRPr lang="en-US" sz="1800" dirty="0">
                        <a:latin typeface="Verdana"/>
                        <a:ea typeface="Arial"/>
                        <a:cs typeface="Arial"/>
                        <a:sym typeface="Arial"/>
                      </a:endParaRPr>
                    </a:p>
                    <a:p>
                      <a:pPr algn="l">
                        <a:defRPr sz="1600">
                          <a:latin typeface="Verdana"/>
                          <a:ea typeface="Verdana"/>
                          <a:cs typeface="Verdana"/>
                          <a:sym typeface="Verdana"/>
                        </a:defRPr>
                      </a:pPr>
                      <a:r>
                        <a:rPr lang="en-US" sz="1800" dirty="0">
                          <a:latin typeface="Verdana"/>
                        </a:rPr>
                        <a:t>- Always relies on others to do the work.</a:t>
                      </a:r>
                      <a:endParaRPr lang="en-US" sz="1800" dirty="0">
                        <a:latin typeface="Verdana"/>
                        <a:ea typeface="Arial"/>
                        <a:cs typeface="Arial"/>
                        <a:sym typeface="Arial"/>
                      </a:endParaRPr>
                    </a:p>
                    <a:p>
                      <a:pPr algn="l">
                        <a:defRPr sz="1600">
                          <a:latin typeface="Verdana"/>
                          <a:ea typeface="Verdana"/>
                          <a:cs typeface="Verdana"/>
                          <a:sym typeface="Verdana"/>
                        </a:defRPr>
                      </a:pPr>
                      <a:r>
                        <a:rPr lang="en-US" sz="1800" dirty="0">
                          <a:latin typeface="Verdana"/>
                        </a:rPr>
                        <a:t>- </a:t>
                      </a:r>
                      <a:r>
                        <a:rPr lang="en-US" sz="1800" b="1" dirty="0">
                          <a:latin typeface="Verdana"/>
                        </a:rPr>
                        <a:t>Is always talking, never allows anyone else to speak.</a:t>
                      </a:r>
                    </a:p>
                  </a:txBody>
                  <a:tcPr marL="45720" marR="45720" horzOverflow="overflow">
                    <a:solidFill>
                      <a:srgbClr val="CBCBCB"/>
                    </a:solidFill>
                  </a:tcPr>
                </a:tc>
                <a:tc>
                  <a:txBody>
                    <a:bodyPr/>
                    <a:lstStyle/>
                    <a:p>
                      <a:pPr algn="l" defTabSz="914400">
                        <a:defRPr sz="1600">
                          <a:latin typeface="Verdana"/>
                          <a:ea typeface="Verdana"/>
                          <a:cs typeface="Verdana"/>
                          <a:sym typeface="Verdana"/>
                        </a:defRPr>
                      </a:pPr>
                      <a:r>
                        <a:rPr lang="en-US" sz="1800">
                          <a:latin typeface="Verdana"/>
                        </a:rPr>
                        <a:t>- Collects some information related to the topic but incomplete</a:t>
                      </a:r>
                      <a:endParaRPr lang="en-US" sz="1800">
                        <a:latin typeface="Verdana"/>
                        <a:ea typeface="Arial"/>
                        <a:cs typeface="Arial"/>
                        <a:sym typeface="Arial"/>
                      </a:endParaRPr>
                    </a:p>
                    <a:p>
                      <a:pPr algn="l" defTabSz="914400">
                        <a:defRPr sz="1600">
                          <a:latin typeface="Verdana"/>
                          <a:ea typeface="Verdana"/>
                          <a:cs typeface="Verdana"/>
                          <a:sym typeface="Verdana"/>
                        </a:defRPr>
                      </a:pPr>
                      <a:r>
                        <a:rPr lang="en-US" sz="1800">
                          <a:latin typeface="Verdana"/>
                        </a:rPr>
                        <a:t>- Performs duties that are assigned inconsistently.</a:t>
                      </a:r>
                      <a:endParaRPr lang="en-US" sz="1800">
                        <a:latin typeface="Verdana"/>
                        <a:ea typeface="Arial"/>
                        <a:cs typeface="Arial"/>
                        <a:sym typeface="Arial"/>
                      </a:endParaRPr>
                    </a:p>
                    <a:p>
                      <a:pPr algn="l" defTabSz="914400">
                        <a:defRPr sz="1600">
                          <a:latin typeface="Verdana"/>
                          <a:ea typeface="Verdana"/>
                          <a:cs typeface="Verdana"/>
                          <a:sym typeface="Verdana"/>
                        </a:defRPr>
                      </a:pPr>
                      <a:r>
                        <a:rPr lang="en-US" sz="1800">
                          <a:latin typeface="Verdana"/>
                        </a:rPr>
                        <a:t>- Usually does the assigned work – often needs reminding.</a:t>
                      </a:r>
                      <a:endParaRPr lang="en-US" sz="1800">
                        <a:latin typeface="Verdana"/>
                        <a:ea typeface="Arial"/>
                        <a:cs typeface="Arial"/>
                        <a:sym typeface="Arial"/>
                      </a:endParaRPr>
                    </a:p>
                    <a:p>
                      <a:pPr algn="l" defTabSz="914400">
                        <a:defRPr sz="1600">
                          <a:latin typeface="Verdana"/>
                          <a:ea typeface="Verdana"/>
                          <a:cs typeface="Verdana"/>
                          <a:sym typeface="Verdana"/>
                        </a:defRPr>
                      </a:pPr>
                      <a:r>
                        <a:rPr lang="en-US" sz="1800">
                          <a:latin typeface="Verdana"/>
                        </a:rPr>
                        <a:t>- </a:t>
                      </a:r>
                      <a:r>
                        <a:rPr lang="en-US" sz="1800" b="1">
                          <a:latin typeface="Verdana"/>
                        </a:rPr>
                        <a:t>Usually doing most of the talking, rarely allows others to speak.</a:t>
                      </a:r>
                    </a:p>
                  </a:txBody>
                  <a:tcPr marL="45720" marR="45720" horzOverflow="overflow">
                    <a:solidFill>
                      <a:srgbClr val="CBCBCB"/>
                    </a:solidFill>
                  </a:tcPr>
                </a:tc>
                <a:tc>
                  <a:txBody>
                    <a:bodyPr/>
                    <a:lstStyle/>
                    <a:p>
                      <a:pPr algn="l" defTabSz="914400">
                        <a:defRPr sz="1600">
                          <a:latin typeface="Verdana"/>
                          <a:ea typeface="Verdana"/>
                          <a:cs typeface="Verdana"/>
                          <a:sym typeface="Verdana"/>
                        </a:defRPr>
                      </a:pPr>
                      <a:r>
                        <a:rPr lang="en-US" sz="1800">
                          <a:latin typeface="Verdana"/>
                        </a:rPr>
                        <a:t>- Collects basic information related to the topic.</a:t>
                      </a:r>
                      <a:endParaRPr lang="en-US" sz="1800">
                        <a:latin typeface="Verdana"/>
                        <a:ea typeface="Arial"/>
                        <a:cs typeface="Arial"/>
                        <a:sym typeface="Arial"/>
                      </a:endParaRPr>
                    </a:p>
                    <a:p>
                      <a:pPr algn="l" defTabSz="914400">
                        <a:defRPr sz="1600">
                          <a:latin typeface="Verdana"/>
                          <a:ea typeface="Verdana"/>
                          <a:cs typeface="Verdana"/>
                          <a:sym typeface="Verdana"/>
                        </a:defRPr>
                      </a:pPr>
                      <a:r>
                        <a:rPr lang="en-US" sz="1800">
                          <a:latin typeface="Verdana"/>
                        </a:rPr>
                        <a:t>- Performs duties that are assigned.</a:t>
                      </a:r>
                      <a:endParaRPr lang="en-US" sz="1800">
                        <a:latin typeface="Verdana"/>
                        <a:ea typeface="Arial"/>
                        <a:cs typeface="Arial"/>
                        <a:sym typeface="Arial"/>
                      </a:endParaRPr>
                    </a:p>
                    <a:p>
                      <a:pPr algn="l" defTabSz="914400">
                        <a:defRPr sz="1600">
                          <a:latin typeface="Verdana"/>
                          <a:ea typeface="Verdana"/>
                          <a:cs typeface="Verdana"/>
                          <a:sym typeface="Verdana"/>
                        </a:defRPr>
                      </a:pPr>
                      <a:r>
                        <a:rPr lang="en-US" sz="1800">
                          <a:latin typeface="Verdana"/>
                        </a:rPr>
                        <a:t>- Usually does the assigned work, sometimes needs reminding.</a:t>
                      </a:r>
                      <a:endParaRPr lang="en-US" sz="1800">
                        <a:latin typeface="Verdana"/>
                        <a:ea typeface="Arial"/>
                        <a:cs typeface="Arial"/>
                        <a:sym typeface="Arial"/>
                      </a:endParaRPr>
                    </a:p>
                    <a:p>
                      <a:pPr algn="l" defTabSz="914400">
                        <a:defRPr sz="1600">
                          <a:latin typeface="Verdana"/>
                          <a:ea typeface="Verdana"/>
                          <a:cs typeface="Verdana"/>
                          <a:sym typeface="Verdana"/>
                        </a:defRPr>
                      </a:pPr>
                      <a:r>
                        <a:rPr lang="en-US" sz="1800">
                          <a:latin typeface="Verdana"/>
                        </a:rPr>
                        <a:t>- </a:t>
                      </a:r>
                      <a:r>
                        <a:rPr lang="en-US" sz="1800" b="1">
                          <a:latin typeface="Verdana"/>
                        </a:rPr>
                        <a:t>Listens most of the time.</a:t>
                      </a:r>
                    </a:p>
                  </a:txBody>
                  <a:tcPr marL="45720" marR="45720" horzOverflow="overflow">
                    <a:solidFill>
                      <a:srgbClr val="CBCBCB"/>
                    </a:solidFill>
                  </a:tcPr>
                </a:tc>
                <a:tc>
                  <a:txBody>
                    <a:bodyPr/>
                    <a:lstStyle/>
                    <a:p>
                      <a:pPr algn="l" defTabSz="914400">
                        <a:defRPr sz="1600">
                          <a:latin typeface="Verdana"/>
                          <a:ea typeface="Verdana"/>
                          <a:cs typeface="Verdana"/>
                          <a:sym typeface="Verdana"/>
                        </a:defRPr>
                      </a:pPr>
                      <a:r>
                        <a:rPr lang="en-US" sz="1800" dirty="0">
                          <a:latin typeface="Verdana"/>
                        </a:rPr>
                        <a:t>- Collects a great deal of information which goes beyond the basics.</a:t>
                      </a:r>
                      <a:endParaRPr lang="en-US" sz="1800" dirty="0">
                        <a:latin typeface="Verdana"/>
                        <a:ea typeface="Arial"/>
                        <a:cs typeface="Arial"/>
                        <a:sym typeface="Arial"/>
                      </a:endParaRPr>
                    </a:p>
                    <a:p>
                      <a:pPr algn="l" defTabSz="914400">
                        <a:defRPr sz="1600">
                          <a:latin typeface="Verdana"/>
                          <a:ea typeface="Verdana"/>
                          <a:cs typeface="Verdana"/>
                          <a:sym typeface="Verdana"/>
                        </a:defRPr>
                      </a:pPr>
                      <a:r>
                        <a:rPr lang="en-US" sz="1800" dirty="0">
                          <a:latin typeface="Verdana"/>
                        </a:rPr>
                        <a:t>- Performs all duties assigned and actively assists others.</a:t>
                      </a:r>
                      <a:endParaRPr lang="en-US" sz="1800" dirty="0">
                        <a:latin typeface="Verdana"/>
                        <a:ea typeface="Arial"/>
                        <a:cs typeface="Arial"/>
                        <a:sym typeface="Arial"/>
                      </a:endParaRPr>
                    </a:p>
                    <a:p>
                      <a:pPr algn="l" defTabSz="914400">
                        <a:defRPr sz="1600">
                          <a:latin typeface="Verdana"/>
                          <a:ea typeface="Verdana"/>
                          <a:cs typeface="Verdana"/>
                          <a:sym typeface="Verdana"/>
                        </a:defRPr>
                      </a:pPr>
                      <a:r>
                        <a:rPr lang="en-US" sz="1800" dirty="0">
                          <a:latin typeface="Verdana"/>
                        </a:rPr>
                        <a:t>- Always does the assigned work without having to be reminded.</a:t>
                      </a:r>
                      <a:endParaRPr lang="en-US" sz="1800" dirty="0">
                        <a:latin typeface="Verdana"/>
                        <a:ea typeface="Arial"/>
                        <a:cs typeface="Arial"/>
                        <a:sym typeface="Arial"/>
                      </a:endParaRPr>
                    </a:p>
                    <a:p>
                      <a:pPr algn="l" defTabSz="914400">
                        <a:defRPr sz="1600">
                          <a:latin typeface="Verdana"/>
                          <a:ea typeface="Verdana"/>
                          <a:cs typeface="Verdana"/>
                          <a:sym typeface="Verdana"/>
                        </a:defRPr>
                      </a:pPr>
                      <a:r>
                        <a:rPr lang="en-US" sz="1800" dirty="0">
                          <a:latin typeface="Verdana"/>
                        </a:rPr>
                        <a:t>- </a:t>
                      </a:r>
                      <a:r>
                        <a:rPr lang="en-US" sz="1800" b="1" dirty="0">
                          <a:latin typeface="Verdana"/>
                        </a:rPr>
                        <a:t>Consistently listens and responds to others appropriately.</a:t>
                      </a:r>
                    </a:p>
                  </a:txBody>
                  <a:tcPr marL="45720" marR="45720" horzOverflow="overflow">
                    <a:solidFill>
                      <a:srgbClr val="CBCBCB"/>
                    </a:solidFill>
                  </a:tcPr>
                </a:tc>
                <a:extLst>
                  <a:ext uri="{0D108BD9-81ED-4DB2-BD59-A6C34878D82A}">
                    <a16:rowId xmlns:a16="http://schemas.microsoft.com/office/drawing/2014/main" val="10001"/>
                  </a:ext>
                </a:extLst>
              </a:tr>
            </a:tbl>
          </a:graphicData>
        </a:graphic>
      </p:graphicFrame>
      <p:sp>
        <p:nvSpPr>
          <p:cNvPr id="988"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Rubrics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90"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991"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Rubrics</a:t>
            </a:r>
          </a:p>
        </p:txBody>
      </p:sp>
      <p:grpSp>
        <p:nvGrpSpPr>
          <p:cNvPr id="995" name="Group 9"/>
          <p:cNvGrpSpPr/>
          <p:nvPr/>
        </p:nvGrpSpPr>
        <p:grpSpPr>
          <a:xfrm>
            <a:off x="2681451" y="1041973"/>
            <a:ext cx="7488709" cy="5621419"/>
            <a:chOff x="-122355" y="0"/>
            <a:chExt cx="7691265" cy="4662086"/>
          </a:xfrm>
        </p:grpSpPr>
        <p:sp>
          <p:nvSpPr>
            <p:cNvPr id="992" name="Rectangle 3"/>
            <p:cNvSpPr txBox="1"/>
            <p:nvPr/>
          </p:nvSpPr>
          <p:spPr>
            <a:xfrm>
              <a:off x="0" y="0"/>
              <a:ext cx="7024883" cy="74777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rPr dirty="0"/>
                <a:t>Example of Results - Formative</a:t>
              </a:r>
              <a:endParaRPr sz="1200" dirty="0"/>
            </a:p>
          </p:txBody>
        </p:sp>
        <p:graphicFrame>
          <p:nvGraphicFramePr>
            <p:cNvPr id="993" name="Chart 7"/>
            <p:cNvGraphicFramePr/>
            <p:nvPr>
              <p:extLst>
                <p:ext uri="{D42A27DB-BD31-4B8C-83A1-F6EECF244321}">
                  <p14:modId xmlns:p14="http://schemas.microsoft.com/office/powerpoint/2010/main" val="4240324226"/>
                </p:ext>
              </p:extLst>
            </p:nvPr>
          </p:nvGraphicFramePr>
          <p:xfrm>
            <a:off x="-122355" y="706070"/>
            <a:ext cx="7691265" cy="3956016"/>
          </p:xfrm>
          <a:graphic>
            <a:graphicData uri="http://schemas.openxmlformats.org/drawingml/2006/chart">
              <c:chart xmlns:c="http://schemas.openxmlformats.org/drawingml/2006/chart" xmlns:r="http://schemas.openxmlformats.org/officeDocument/2006/relationships" r:id="rId4"/>
            </a:graphicData>
          </a:graphic>
        </p:graphicFrame>
        <p:sp>
          <p:nvSpPr>
            <p:cNvPr id="994" name="TextBox 8"/>
            <p:cNvSpPr txBox="1"/>
            <p:nvPr/>
          </p:nvSpPr>
          <p:spPr>
            <a:xfrm>
              <a:off x="3154073" y="2949725"/>
              <a:ext cx="1303915" cy="396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2000">
                  <a:solidFill>
                    <a:srgbClr val="FFFFFF"/>
                  </a:solidFill>
                  <a:latin typeface="Verdana"/>
                  <a:ea typeface="Verdana"/>
                  <a:cs typeface="Verdana"/>
                  <a:sym typeface="Verdana"/>
                </a:defRPr>
              </a:lvl1pPr>
            </a:lstStyle>
            <a:p>
              <a:r>
                <a:t>Holistic</a:t>
              </a:r>
            </a:p>
          </p:txBody>
        </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9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998" name="Rectangle 3"/>
          <p:cNvSpPr txBox="1"/>
          <p:nvPr/>
        </p:nvSpPr>
        <p:spPr>
          <a:xfrm>
            <a:off x="886712" y="1101586"/>
            <a:ext cx="9454709" cy="7360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defTabSz="914400">
              <a:lnSpc>
                <a:spcPct val="100000"/>
              </a:lnSpc>
              <a:spcBef>
                <a:spcPts val="500"/>
              </a:spcBef>
              <a:defRPr>
                <a:solidFill>
                  <a:srgbClr val="292929"/>
                </a:solidFill>
                <a:latin typeface="Verdana"/>
                <a:ea typeface="Verdana"/>
                <a:cs typeface="Verdana"/>
                <a:sym typeface="Verdana"/>
              </a:defRPr>
            </a:pPr>
            <a:r>
              <a:rPr dirty="0"/>
              <a:t>Example of Analytic Rubrics: Work effectively in teams</a:t>
            </a:r>
            <a:endParaRPr sz="1200" dirty="0"/>
          </a:p>
          <a:p>
            <a:pPr marL="447675" indent="-447675" defTabSz="914400">
              <a:lnSpc>
                <a:spcPct val="100000"/>
              </a:lnSpc>
              <a:spcBef>
                <a:spcPts val="700"/>
              </a:spcBef>
              <a:buClr>
                <a:srgbClr val="002060"/>
              </a:buClr>
              <a:buSzPct val="70000"/>
              <a:buChar char="❑"/>
              <a:defRPr sz="1200">
                <a:solidFill>
                  <a:srgbClr val="292929"/>
                </a:solidFill>
                <a:latin typeface="Verdana"/>
                <a:ea typeface="Verdana"/>
                <a:cs typeface="Verdana"/>
                <a:sym typeface="Verdana"/>
              </a:defRPr>
            </a:pPr>
            <a:endParaRPr sz="1200" dirty="0"/>
          </a:p>
        </p:txBody>
      </p:sp>
      <p:graphicFrame>
        <p:nvGraphicFramePr>
          <p:cNvPr id="999" name="Table 5"/>
          <p:cNvGraphicFramePr/>
          <p:nvPr>
            <p:extLst>
              <p:ext uri="{D42A27DB-BD31-4B8C-83A1-F6EECF244321}">
                <p14:modId xmlns:p14="http://schemas.microsoft.com/office/powerpoint/2010/main" val="3238222042"/>
              </p:ext>
            </p:extLst>
          </p:nvPr>
        </p:nvGraphicFramePr>
        <p:xfrm>
          <a:off x="957832" y="1837685"/>
          <a:ext cx="9556410" cy="4525001"/>
        </p:xfrm>
        <a:graphic>
          <a:graphicData uri="http://schemas.openxmlformats.org/drawingml/2006/table">
            <a:tbl>
              <a:tblPr firstRow="1">
                <a:tableStyleId>{4C3C2611-4C71-4FC5-86AE-919BDF0F9419}</a:tableStyleId>
              </a:tblPr>
              <a:tblGrid>
                <a:gridCol w="1911282">
                  <a:extLst>
                    <a:ext uri="{9D8B030D-6E8A-4147-A177-3AD203B41FA5}">
                      <a16:colId xmlns:a16="http://schemas.microsoft.com/office/drawing/2014/main" val="20000"/>
                    </a:ext>
                  </a:extLst>
                </a:gridCol>
                <a:gridCol w="1911282">
                  <a:extLst>
                    <a:ext uri="{9D8B030D-6E8A-4147-A177-3AD203B41FA5}">
                      <a16:colId xmlns:a16="http://schemas.microsoft.com/office/drawing/2014/main" val="20001"/>
                    </a:ext>
                  </a:extLst>
                </a:gridCol>
                <a:gridCol w="1911282">
                  <a:extLst>
                    <a:ext uri="{9D8B030D-6E8A-4147-A177-3AD203B41FA5}">
                      <a16:colId xmlns:a16="http://schemas.microsoft.com/office/drawing/2014/main" val="20002"/>
                    </a:ext>
                  </a:extLst>
                </a:gridCol>
                <a:gridCol w="1911282">
                  <a:extLst>
                    <a:ext uri="{9D8B030D-6E8A-4147-A177-3AD203B41FA5}">
                      <a16:colId xmlns:a16="http://schemas.microsoft.com/office/drawing/2014/main" val="20003"/>
                    </a:ext>
                  </a:extLst>
                </a:gridCol>
                <a:gridCol w="1911282">
                  <a:extLst>
                    <a:ext uri="{9D8B030D-6E8A-4147-A177-3AD203B41FA5}">
                      <a16:colId xmlns:a16="http://schemas.microsoft.com/office/drawing/2014/main" val="20004"/>
                    </a:ext>
                  </a:extLst>
                </a:gridCol>
              </a:tblGrid>
              <a:tr h="504050">
                <a:tc>
                  <a:txBody>
                    <a:bodyPr/>
                    <a:lstStyle/>
                    <a:p>
                      <a:pPr>
                        <a:defRPr b="0">
                          <a:solidFill>
                            <a:srgbClr val="000000"/>
                          </a:solidFill>
                        </a:defRPr>
                      </a:pPr>
                      <a:endParaRPr lang="en-US" sz="1050" dirty="0"/>
                    </a:p>
                  </a:txBody>
                  <a:tcPr marL="45720" marR="45720" horzOverflow="overflow">
                    <a:solidFill>
                      <a:srgbClr val="292929"/>
                    </a:solidFill>
                  </a:tcPr>
                </a:tc>
                <a:tc>
                  <a:txBody>
                    <a:bodyPr/>
                    <a:lstStyle/>
                    <a:p>
                      <a:pPr>
                        <a:defRPr sz="1800" b="0">
                          <a:solidFill>
                            <a:srgbClr val="000000"/>
                          </a:solidFill>
                        </a:defRPr>
                      </a:pPr>
                      <a:r>
                        <a:rPr lang="en-US" sz="1800">
                          <a:solidFill>
                            <a:srgbClr val="FFFFFF"/>
                          </a:solidFill>
                          <a:latin typeface="Verdana"/>
                          <a:ea typeface="Verdana"/>
                          <a:cs typeface="Verdana"/>
                          <a:sym typeface="Verdana"/>
                        </a:rPr>
                        <a:t>Unsatisfactory</a:t>
                      </a:r>
                    </a:p>
                  </a:txBody>
                  <a:tcPr marL="45720" marR="45720" horzOverflow="overflow">
                    <a:solidFill>
                      <a:srgbClr val="292929"/>
                    </a:solidFill>
                  </a:tcPr>
                </a:tc>
                <a:tc>
                  <a:txBody>
                    <a:bodyPr/>
                    <a:lstStyle/>
                    <a:p>
                      <a:pPr>
                        <a:defRPr sz="1800" b="0">
                          <a:solidFill>
                            <a:srgbClr val="000000"/>
                          </a:solidFill>
                        </a:defRPr>
                      </a:pPr>
                      <a:r>
                        <a:rPr lang="en-US" sz="1800">
                          <a:solidFill>
                            <a:srgbClr val="FFFFFF"/>
                          </a:solidFill>
                          <a:latin typeface="Verdana"/>
                          <a:ea typeface="Verdana"/>
                          <a:cs typeface="Verdana"/>
                          <a:sym typeface="Verdana"/>
                        </a:rPr>
                        <a:t>Developing</a:t>
                      </a:r>
                    </a:p>
                  </a:txBody>
                  <a:tcPr marL="45720" marR="45720" horzOverflow="overflow">
                    <a:solidFill>
                      <a:srgbClr val="292929"/>
                    </a:solidFill>
                  </a:tcPr>
                </a:tc>
                <a:tc>
                  <a:txBody>
                    <a:bodyPr/>
                    <a:lstStyle/>
                    <a:p>
                      <a:pPr>
                        <a:defRPr sz="1800" b="0">
                          <a:solidFill>
                            <a:srgbClr val="000000"/>
                          </a:solidFill>
                        </a:defRPr>
                      </a:pPr>
                      <a:r>
                        <a:rPr lang="en-US" sz="1800">
                          <a:solidFill>
                            <a:srgbClr val="FFFFFF"/>
                          </a:solidFill>
                          <a:latin typeface="Verdana"/>
                          <a:ea typeface="Verdana"/>
                          <a:cs typeface="Verdana"/>
                          <a:sym typeface="Verdana"/>
                        </a:rPr>
                        <a:t>Satisfactory</a:t>
                      </a:r>
                    </a:p>
                  </a:txBody>
                  <a:tcPr marL="45720" marR="45720" horzOverflow="overflow">
                    <a:solidFill>
                      <a:srgbClr val="292929"/>
                    </a:solidFill>
                  </a:tcPr>
                </a:tc>
                <a:tc>
                  <a:txBody>
                    <a:bodyPr/>
                    <a:lstStyle/>
                    <a:p>
                      <a:pPr>
                        <a:defRPr sz="1800" b="0">
                          <a:solidFill>
                            <a:srgbClr val="000000"/>
                          </a:solidFill>
                        </a:defRPr>
                      </a:pPr>
                      <a:r>
                        <a:rPr lang="en-US" sz="1800">
                          <a:solidFill>
                            <a:srgbClr val="FFFFFF"/>
                          </a:solidFill>
                          <a:latin typeface="Verdana"/>
                          <a:ea typeface="Verdana"/>
                          <a:cs typeface="Verdana"/>
                          <a:sym typeface="Verdana"/>
                        </a:rPr>
                        <a:t>Exemplary</a:t>
                      </a:r>
                    </a:p>
                  </a:txBody>
                  <a:tcPr marL="45720" marR="45720" horzOverflow="overflow">
                    <a:solidFill>
                      <a:srgbClr val="292929"/>
                    </a:solidFill>
                  </a:tcPr>
                </a:tc>
                <a:extLst>
                  <a:ext uri="{0D108BD9-81ED-4DB2-BD59-A6C34878D82A}">
                    <a16:rowId xmlns:a16="http://schemas.microsoft.com/office/drawing/2014/main" val="10000"/>
                  </a:ext>
                </a:extLst>
              </a:tr>
              <a:tr h="1134114">
                <a:tc>
                  <a:txBody>
                    <a:bodyPr/>
                    <a:lstStyle/>
                    <a:p>
                      <a:pPr algn="l">
                        <a:defRPr sz="1800"/>
                      </a:pPr>
                      <a:r>
                        <a:rPr lang="en-US" sz="1400" b="1">
                          <a:latin typeface="Verdana"/>
                          <a:ea typeface="Verdana"/>
                          <a:cs typeface="Verdana"/>
                          <a:sym typeface="Verdana"/>
                        </a:rPr>
                        <a:t>Research and gather information</a:t>
                      </a:r>
                    </a:p>
                  </a:txBody>
                  <a:tcPr marL="45720" marR="45720" horzOverflow="overflow">
                    <a:solidFill>
                      <a:srgbClr val="CBCBCB"/>
                    </a:solidFill>
                  </a:tcPr>
                </a:tc>
                <a:tc>
                  <a:txBody>
                    <a:bodyPr/>
                    <a:lstStyle/>
                    <a:p>
                      <a:pPr algn="l" defTabSz="914400">
                        <a:defRPr sz="1800"/>
                      </a:pPr>
                      <a:r>
                        <a:rPr lang="en-US" sz="1400" dirty="0">
                          <a:latin typeface="Verdana"/>
                          <a:ea typeface="Verdana"/>
                          <a:cs typeface="Verdana"/>
                          <a:sym typeface="Verdana"/>
                        </a:rPr>
                        <a:t>Does not collect any information that related to the topic.</a:t>
                      </a:r>
                    </a:p>
                  </a:txBody>
                  <a:tcPr marL="45720" marR="45720" horzOverflow="overflow">
                    <a:solidFill>
                      <a:srgbClr val="CBCBCB"/>
                    </a:solidFill>
                  </a:tcPr>
                </a:tc>
                <a:tc>
                  <a:txBody>
                    <a:bodyPr/>
                    <a:lstStyle/>
                    <a:p>
                      <a:pPr algn="l" defTabSz="914400">
                        <a:defRPr sz="1800"/>
                      </a:pPr>
                      <a:r>
                        <a:rPr lang="en-US" sz="1400">
                          <a:latin typeface="Verdana"/>
                          <a:ea typeface="Verdana"/>
                          <a:cs typeface="Verdana"/>
                          <a:sym typeface="Verdana"/>
                        </a:rPr>
                        <a:t>Collects some information related to the topic but incomplete</a:t>
                      </a:r>
                    </a:p>
                  </a:txBody>
                  <a:tcPr marL="45720" marR="45720" horzOverflow="overflow">
                    <a:solidFill>
                      <a:srgbClr val="CBCBCB"/>
                    </a:solidFill>
                  </a:tcPr>
                </a:tc>
                <a:tc>
                  <a:txBody>
                    <a:bodyPr/>
                    <a:lstStyle/>
                    <a:p>
                      <a:pPr algn="l" defTabSz="914400">
                        <a:defRPr sz="1800"/>
                      </a:pPr>
                      <a:r>
                        <a:rPr lang="en-US" sz="1400">
                          <a:latin typeface="Verdana"/>
                          <a:ea typeface="Verdana"/>
                          <a:cs typeface="Verdana"/>
                          <a:sym typeface="Verdana"/>
                        </a:rPr>
                        <a:t>Collect basic information related to the topic.</a:t>
                      </a:r>
                    </a:p>
                  </a:txBody>
                  <a:tcPr marL="45720" marR="45720" horzOverflow="overflow">
                    <a:solidFill>
                      <a:srgbClr val="CBCBCB"/>
                    </a:solidFill>
                  </a:tcPr>
                </a:tc>
                <a:tc>
                  <a:txBody>
                    <a:bodyPr/>
                    <a:lstStyle/>
                    <a:p>
                      <a:pPr>
                        <a:defRPr sz="1800"/>
                      </a:pPr>
                      <a:r>
                        <a:rPr lang="en-US" sz="1400">
                          <a:latin typeface="Verdana"/>
                          <a:ea typeface="Verdana"/>
                          <a:cs typeface="Verdana"/>
                          <a:sym typeface="Verdana"/>
                        </a:rPr>
                        <a:t>Collects a great deal of information which goes beyond the basics.</a:t>
                      </a:r>
                    </a:p>
                  </a:txBody>
                  <a:tcPr marL="45720" marR="45720" horzOverflow="overflow">
                    <a:solidFill>
                      <a:srgbClr val="CBCBCB"/>
                    </a:solidFill>
                  </a:tcPr>
                </a:tc>
                <a:extLst>
                  <a:ext uri="{0D108BD9-81ED-4DB2-BD59-A6C34878D82A}">
                    <a16:rowId xmlns:a16="http://schemas.microsoft.com/office/drawing/2014/main" val="10001"/>
                  </a:ext>
                </a:extLst>
              </a:tr>
              <a:tr h="962279">
                <a:tc>
                  <a:txBody>
                    <a:bodyPr/>
                    <a:lstStyle/>
                    <a:p>
                      <a:pPr algn="l">
                        <a:defRPr sz="1800"/>
                      </a:pPr>
                      <a:r>
                        <a:rPr lang="en-US" sz="1400" b="1">
                          <a:latin typeface="Verdana"/>
                          <a:ea typeface="Verdana"/>
                          <a:cs typeface="Verdana"/>
                          <a:sym typeface="Verdana"/>
                        </a:rPr>
                        <a:t>Fulfil team role’s duties</a:t>
                      </a:r>
                    </a:p>
                  </a:txBody>
                  <a:tcPr marL="45720" marR="45720" horzOverflow="overflow">
                    <a:solidFill>
                      <a:srgbClr val="E7E7E7"/>
                    </a:solidFill>
                  </a:tcPr>
                </a:tc>
                <a:tc>
                  <a:txBody>
                    <a:bodyPr/>
                    <a:lstStyle/>
                    <a:p>
                      <a:pPr algn="l" defTabSz="914400">
                        <a:defRPr sz="1800"/>
                      </a:pPr>
                      <a:r>
                        <a:rPr lang="en-US" sz="1400">
                          <a:latin typeface="Verdana"/>
                          <a:ea typeface="Verdana"/>
                          <a:cs typeface="Verdana"/>
                          <a:sym typeface="Verdana"/>
                        </a:rPr>
                        <a:t>Does not perform any duties of assigned team role.</a:t>
                      </a:r>
                    </a:p>
                  </a:txBody>
                  <a:tcPr marL="45720" marR="45720" horzOverflow="overflow">
                    <a:solidFill>
                      <a:srgbClr val="E7E7E7"/>
                    </a:solidFill>
                  </a:tcPr>
                </a:tc>
                <a:tc>
                  <a:txBody>
                    <a:bodyPr/>
                    <a:lstStyle/>
                    <a:p>
                      <a:pPr algn="l" defTabSz="914400">
                        <a:defRPr sz="1800"/>
                      </a:pPr>
                      <a:r>
                        <a:rPr lang="en-US" sz="1400">
                          <a:latin typeface="Verdana"/>
                          <a:ea typeface="Verdana"/>
                          <a:cs typeface="Verdana"/>
                          <a:sym typeface="Verdana"/>
                        </a:rPr>
                        <a:t>Performs duties that are assigned inconsistently.</a:t>
                      </a:r>
                    </a:p>
                  </a:txBody>
                  <a:tcPr marL="45720" marR="45720" horzOverflow="overflow">
                    <a:solidFill>
                      <a:srgbClr val="E7E7E7"/>
                    </a:solidFill>
                  </a:tcPr>
                </a:tc>
                <a:tc>
                  <a:txBody>
                    <a:bodyPr/>
                    <a:lstStyle/>
                    <a:p>
                      <a:pPr algn="l" defTabSz="914400">
                        <a:defRPr sz="1800"/>
                      </a:pPr>
                      <a:r>
                        <a:rPr lang="en-US" sz="1400">
                          <a:latin typeface="Verdana"/>
                          <a:ea typeface="Verdana"/>
                          <a:cs typeface="Verdana"/>
                          <a:sym typeface="Verdana"/>
                        </a:rPr>
                        <a:t>Performs duties that are assigned.</a:t>
                      </a:r>
                    </a:p>
                  </a:txBody>
                  <a:tcPr marL="45720" marR="45720" horzOverflow="overflow">
                    <a:solidFill>
                      <a:srgbClr val="E7E7E7"/>
                    </a:solidFill>
                  </a:tcPr>
                </a:tc>
                <a:tc>
                  <a:txBody>
                    <a:bodyPr/>
                    <a:lstStyle/>
                    <a:p>
                      <a:pPr>
                        <a:defRPr sz="1800"/>
                      </a:pPr>
                      <a:r>
                        <a:rPr lang="en-US" sz="1400">
                          <a:latin typeface="Verdana"/>
                          <a:ea typeface="Verdana"/>
                          <a:cs typeface="Verdana"/>
                          <a:sym typeface="Verdana"/>
                        </a:rPr>
                        <a:t>Performs all duties assigned and actively assists others.</a:t>
                      </a:r>
                    </a:p>
                  </a:txBody>
                  <a:tcPr marL="45720" marR="45720" horzOverflow="overflow">
                    <a:solidFill>
                      <a:srgbClr val="E7E7E7"/>
                    </a:solidFill>
                  </a:tcPr>
                </a:tc>
                <a:extLst>
                  <a:ext uri="{0D108BD9-81ED-4DB2-BD59-A6C34878D82A}">
                    <a16:rowId xmlns:a16="http://schemas.microsoft.com/office/drawing/2014/main" val="10002"/>
                  </a:ext>
                </a:extLst>
              </a:tr>
              <a:tr h="962279">
                <a:tc>
                  <a:txBody>
                    <a:bodyPr/>
                    <a:lstStyle/>
                    <a:p>
                      <a:pPr algn="l">
                        <a:defRPr sz="1800"/>
                      </a:pPr>
                      <a:r>
                        <a:rPr lang="en-US" sz="1400" b="1">
                          <a:latin typeface="Verdana"/>
                          <a:ea typeface="Verdana"/>
                          <a:cs typeface="Verdana"/>
                          <a:sym typeface="Verdana"/>
                        </a:rPr>
                        <a:t>Share in work of team</a:t>
                      </a:r>
                    </a:p>
                  </a:txBody>
                  <a:tcPr marL="45720" marR="45720" horzOverflow="overflow">
                    <a:solidFill>
                      <a:srgbClr val="CBCBCB"/>
                    </a:solidFill>
                  </a:tcPr>
                </a:tc>
                <a:tc>
                  <a:txBody>
                    <a:bodyPr/>
                    <a:lstStyle/>
                    <a:p>
                      <a:pPr>
                        <a:defRPr sz="1800"/>
                      </a:pPr>
                      <a:r>
                        <a:rPr lang="en-US" sz="1400">
                          <a:latin typeface="Verdana"/>
                          <a:ea typeface="Verdana"/>
                          <a:cs typeface="Verdana"/>
                          <a:sym typeface="Verdana"/>
                        </a:rPr>
                        <a:t>Always relies on others to do the work.</a:t>
                      </a:r>
                    </a:p>
                  </a:txBody>
                  <a:tcPr marL="45720" marR="45720" horzOverflow="overflow">
                    <a:solidFill>
                      <a:srgbClr val="CBCBCB"/>
                    </a:solidFill>
                  </a:tcPr>
                </a:tc>
                <a:tc>
                  <a:txBody>
                    <a:bodyPr/>
                    <a:lstStyle/>
                    <a:p>
                      <a:pPr algn="l" defTabSz="914400">
                        <a:defRPr sz="1800"/>
                      </a:pPr>
                      <a:r>
                        <a:rPr lang="en-US" sz="1400">
                          <a:latin typeface="Verdana"/>
                          <a:ea typeface="Verdana"/>
                          <a:cs typeface="Verdana"/>
                          <a:sym typeface="Verdana"/>
                        </a:rPr>
                        <a:t>Rarely does the assigned work – often needs reminding.</a:t>
                      </a:r>
                    </a:p>
                  </a:txBody>
                  <a:tcPr marL="45720" marR="45720" horzOverflow="overflow">
                    <a:solidFill>
                      <a:srgbClr val="CBCBCB"/>
                    </a:solidFill>
                  </a:tcPr>
                </a:tc>
                <a:tc>
                  <a:txBody>
                    <a:bodyPr/>
                    <a:lstStyle/>
                    <a:p>
                      <a:pPr>
                        <a:defRPr sz="1800"/>
                      </a:pPr>
                      <a:r>
                        <a:rPr lang="en-US" sz="1400">
                          <a:latin typeface="Verdana"/>
                          <a:ea typeface="Verdana"/>
                          <a:cs typeface="Verdana"/>
                          <a:sym typeface="Verdana"/>
                        </a:rPr>
                        <a:t>Usually does the assigned work – rarely needs reminding.</a:t>
                      </a:r>
                    </a:p>
                  </a:txBody>
                  <a:tcPr marL="45720" marR="45720" horzOverflow="overflow">
                    <a:solidFill>
                      <a:srgbClr val="CBCBCB"/>
                    </a:solidFill>
                  </a:tcPr>
                </a:tc>
                <a:tc>
                  <a:txBody>
                    <a:bodyPr/>
                    <a:lstStyle/>
                    <a:p>
                      <a:pPr>
                        <a:defRPr sz="1800"/>
                      </a:pPr>
                      <a:r>
                        <a:rPr lang="en-US" sz="1400">
                          <a:latin typeface="Verdana"/>
                          <a:ea typeface="Verdana"/>
                          <a:cs typeface="Verdana"/>
                          <a:sym typeface="Verdana"/>
                        </a:rPr>
                        <a:t>Always does the assigned work without having to be reminded.</a:t>
                      </a:r>
                    </a:p>
                  </a:txBody>
                  <a:tcPr marL="45720" marR="45720" horzOverflow="overflow">
                    <a:solidFill>
                      <a:srgbClr val="CBCBCB"/>
                    </a:solidFill>
                  </a:tcPr>
                </a:tc>
                <a:extLst>
                  <a:ext uri="{0D108BD9-81ED-4DB2-BD59-A6C34878D82A}">
                    <a16:rowId xmlns:a16="http://schemas.microsoft.com/office/drawing/2014/main" val="10003"/>
                  </a:ext>
                </a:extLst>
              </a:tr>
              <a:tr h="962279">
                <a:tc>
                  <a:txBody>
                    <a:bodyPr/>
                    <a:lstStyle/>
                    <a:p>
                      <a:pPr algn="l">
                        <a:defRPr sz="1800"/>
                      </a:pPr>
                      <a:r>
                        <a:rPr lang="en-US" sz="1400" b="1">
                          <a:latin typeface="Verdana"/>
                          <a:ea typeface="Verdana"/>
                          <a:cs typeface="Verdana"/>
                          <a:sym typeface="Verdana"/>
                        </a:rPr>
                        <a:t>Listen to other teammates</a:t>
                      </a:r>
                    </a:p>
                  </a:txBody>
                  <a:tcPr marL="45720" marR="45720" horzOverflow="overflow">
                    <a:solidFill>
                      <a:srgbClr val="E7E7E7"/>
                    </a:solidFill>
                  </a:tcPr>
                </a:tc>
                <a:tc>
                  <a:txBody>
                    <a:bodyPr/>
                    <a:lstStyle/>
                    <a:p>
                      <a:pPr algn="l" defTabSz="914400">
                        <a:defRPr sz="1800"/>
                      </a:pPr>
                      <a:r>
                        <a:rPr lang="en-US" sz="1400">
                          <a:latin typeface="Verdana"/>
                          <a:ea typeface="Verdana"/>
                          <a:cs typeface="Verdana"/>
                          <a:sym typeface="Verdana"/>
                        </a:rPr>
                        <a:t>Is always talking -  never allows anyone else to speak.</a:t>
                      </a:r>
                    </a:p>
                  </a:txBody>
                  <a:tcPr marL="45720" marR="45720" horzOverflow="overflow">
                    <a:solidFill>
                      <a:srgbClr val="E7E7E7"/>
                    </a:solidFill>
                  </a:tcPr>
                </a:tc>
                <a:tc>
                  <a:txBody>
                    <a:bodyPr/>
                    <a:lstStyle/>
                    <a:p>
                      <a:pPr algn="l" defTabSz="914400">
                        <a:defRPr sz="1800"/>
                      </a:pPr>
                      <a:r>
                        <a:rPr lang="en-US" sz="1400">
                          <a:latin typeface="Verdana"/>
                          <a:ea typeface="Verdana"/>
                          <a:cs typeface="Verdana"/>
                          <a:sym typeface="Verdana"/>
                        </a:rPr>
                        <a:t>Usually doing most of the talking – rarely allows others to speak.</a:t>
                      </a:r>
                    </a:p>
                  </a:txBody>
                  <a:tcPr marL="45720" marR="45720" horzOverflow="overflow">
                    <a:solidFill>
                      <a:srgbClr val="E7E7E7"/>
                    </a:solidFill>
                  </a:tcPr>
                </a:tc>
                <a:tc>
                  <a:txBody>
                    <a:bodyPr/>
                    <a:lstStyle/>
                    <a:p>
                      <a:pPr>
                        <a:defRPr sz="1800"/>
                      </a:pPr>
                      <a:r>
                        <a:rPr lang="en-US" sz="1400">
                          <a:latin typeface="Verdana"/>
                          <a:ea typeface="Verdana"/>
                          <a:cs typeface="Verdana"/>
                          <a:sym typeface="Verdana"/>
                        </a:rPr>
                        <a:t>Listens most of the time.</a:t>
                      </a:r>
                    </a:p>
                  </a:txBody>
                  <a:tcPr marL="45720" marR="45720" horzOverflow="overflow">
                    <a:solidFill>
                      <a:srgbClr val="E7E7E7"/>
                    </a:solidFill>
                  </a:tcPr>
                </a:tc>
                <a:tc>
                  <a:txBody>
                    <a:bodyPr/>
                    <a:lstStyle/>
                    <a:p>
                      <a:pPr>
                        <a:defRPr sz="1800"/>
                      </a:pPr>
                      <a:r>
                        <a:rPr lang="en-US" sz="1400" dirty="0">
                          <a:latin typeface="Verdana"/>
                          <a:ea typeface="Verdana"/>
                          <a:cs typeface="Verdana"/>
                          <a:sym typeface="Verdana"/>
                        </a:rPr>
                        <a:t>Consistently listens and responds to others appropriately.</a:t>
                      </a:r>
                    </a:p>
                  </a:txBody>
                  <a:tcPr marL="45720" marR="45720" horzOverflow="overflow">
                    <a:solidFill>
                      <a:srgbClr val="E7E7E7"/>
                    </a:solidFill>
                  </a:tcPr>
                </a:tc>
                <a:extLst>
                  <a:ext uri="{0D108BD9-81ED-4DB2-BD59-A6C34878D82A}">
                    <a16:rowId xmlns:a16="http://schemas.microsoft.com/office/drawing/2014/main" val="10004"/>
                  </a:ext>
                </a:extLst>
              </a:tr>
            </a:tbl>
          </a:graphicData>
        </a:graphic>
      </p:graphicFrame>
      <p:sp>
        <p:nvSpPr>
          <p:cNvPr id="1000"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Rubrics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2"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Rubrics</a:t>
            </a:r>
          </a:p>
        </p:txBody>
      </p:sp>
      <p:pic>
        <p:nvPicPr>
          <p:cNvPr id="1003"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grpSp>
        <p:nvGrpSpPr>
          <p:cNvPr id="1007" name="Group 7"/>
          <p:cNvGrpSpPr/>
          <p:nvPr/>
        </p:nvGrpSpPr>
        <p:grpSpPr>
          <a:xfrm>
            <a:off x="1511191" y="922896"/>
            <a:ext cx="8516786" cy="5700863"/>
            <a:chOff x="-1514203" y="-288974"/>
            <a:chExt cx="8516784" cy="5700863"/>
          </a:xfrm>
        </p:grpSpPr>
        <p:sp>
          <p:nvSpPr>
            <p:cNvPr id="1004" name="Rectangle 3"/>
            <p:cNvSpPr txBox="1"/>
            <p:nvPr/>
          </p:nvSpPr>
          <p:spPr>
            <a:xfrm>
              <a:off x="-1514203" y="-288974"/>
              <a:ext cx="7352428" cy="74777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rPr dirty="0"/>
                <a:t>Sample of Results</a:t>
              </a:r>
              <a:endParaRPr sz="1200" dirty="0"/>
            </a:p>
          </p:txBody>
        </p:sp>
        <p:graphicFrame>
          <p:nvGraphicFramePr>
            <p:cNvPr id="1005" name="Chart 6"/>
            <p:cNvGraphicFramePr/>
            <p:nvPr>
              <p:extLst>
                <p:ext uri="{D42A27DB-BD31-4B8C-83A1-F6EECF244321}">
                  <p14:modId xmlns:p14="http://schemas.microsoft.com/office/powerpoint/2010/main" val="1294415856"/>
                </p:ext>
              </p:extLst>
            </p:nvPr>
          </p:nvGraphicFramePr>
          <p:xfrm>
            <a:off x="306173" y="409267"/>
            <a:ext cx="6696408" cy="5002622"/>
          </p:xfrm>
          <a:graphic>
            <a:graphicData uri="http://schemas.openxmlformats.org/drawingml/2006/chart">
              <c:chart xmlns:c="http://schemas.openxmlformats.org/drawingml/2006/chart" xmlns:r="http://schemas.openxmlformats.org/officeDocument/2006/relationships" r:id="rId4"/>
            </a:graphicData>
          </a:graphic>
        </p:graphicFrame>
        <p:sp>
          <p:nvSpPr>
            <p:cNvPr id="1006" name="TextBox 7"/>
            <p:cNvSpPr txBox="1"/>
            <p:nvPr/>
          </p:nvSpPr>
          <p:spPr>
            <a:xfrm>
              <a:off x="2746739" y="2057838"/>
              <a:ext cx="1368125" cy="396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a:spcBef>
                  <a:spcPts val="0"/>
                </a:spcBef>
                <a:defRPr sz="2000">
                  <a:solidFill>
                    <a:srgbClr val="292929"/>
                  </a:solidFill>
                  <a:latin typeface="Verdana"/>
                  <a:ea typeface="Verdana"/>
                  <a:cs typeface="Verdana"/>
                  <a:sym typeface="Verdana"/>
                </a:defRPr>
              </a:lvl1pPr>
            </a:lstStyle>
            <a:p>
              <a:r>
                <a:t>Analytic</a:t>
              </a:r>
            </a:p>
          </p:txBody>
        </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09"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010" name="Rectangle 3"/>
          <p:cNvSpPr txBox="1"/>
          <p:nvPr/>
        </p:nvSpPr>
        <p:spPr>
          <a:xfrm>
            <a:off x="1470138" y="974114"/>
            <a:ext cx="6518911" cy="74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t>Sample of Results</a:t>
            </a:r>
            <a:endParaRPr sz="1200"/>
          </a:p>
        </p:txBody>
      </p:sp>
      <p:graphicFrame>
        <p:nvGraphicFramePr>
          <p:cNvPr id="1011" name="Chart 5"/>
          <p:cNvGraphicFramePr/>
          <p:nvPr>
            <p:extLst>
              <p:ext uri="{D42A27DB-BD31-4B8C-83A1-F6EECF244321}">
                <p14:modId xmlns:p14="http://schemas.microsoft.com/office/powerpoint/2010/main" val="805636509"/>
              </p:ext>
            </p:extLst>
          </p:nvPr>
        </p:nvGraphicFramePr>
        <p:xfrm>
          <a:off x="3004596" y="1721891"/>
          <a:ext cx="6858093" cy="4873369"/>
        </p:xfrm>
        <a:graphic>
          <a:graphicData uri="http://schemas.openxmlformats.org/drawingml/2006/chart">
            <c:chart xmlns:c="http://schemas.openxmlformats.org/drawingml/2006/chart" xmlns:r="http://schemas.openxmlformats.org/officeDocument/2006/relationships" r:id="rId4"/>
          </a:graphicData>
        </a:graphic>
      </p:graphicFrame>
      <p:sp>
        <p:nvSpPr>
          <p:cNvPr id="1012" name="Rectangle 2"/>
          <p:cNvSpPr txBox="1"/>
          <p:nvPr/>
        </p:nvSpPr>
        <p:spPr>
          <a:xfrm>
            <a:off x="734058" y="374255"/>
            <a:ext cx="4930859" cy="548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Rubrics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45"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046" name="Rectangle 2"/>
          <p:cNvSpPr txBox="1"/>
          <p:nvPr/>
        </p:nvSpPr>
        <p:spPr>
          <a:xfrm>
            <a:off x="734058" y="374255"/>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Rubrics</a:t>
            </a:r>
          </a:p>
        </p:txBody>
      </p:sp>
      <p:graphicFrame>
        <p:nvGraphicFramePr>
          <p:cNvPr id="1047" name="Table 7"/>
          <p:cNvGraphicFramePr/>
          <p:nvPr>
            <p:extLst>
              <p:ext uri="{D42A27DB-BD31-4B8C-83A1-F6EECF244321}">
                <p14:modId xmlns:p14="http://schemas.microsoft.com/office/powerpoint/2010/main" val="4196572878"/>
              </p:ext>
            </p:extLst>
          </p:nvPr>
        </p:nvGraphicFramePr>
        <p:xfrm>
          <a:off x="854528" y="941614"/>
          <a:ext cx="9613895" cy="4030519"/>
        </p:xfrm>
        <a:graphic>
          <a:graphicData uri="http://schemas.openxmlformats.org/drawingml/2006/table">
            <a:tbl>
              <a:tblPr firstRow="1">
                <a:tableStyleId>{4C3C2611-4C71-4FC5-86AE-919BDF0F9419}</a:tableStyleId>
              </a:tblPr>
              <a:tblGrid>
                <a:gridCol w="1922779">
                  <a:extLst>
                    <a:ext uri="{9D8B030D-6E8A-4147-A177-3AD203B41FA5}">
                      <a16:colId xmlns:a16="http://schemas.microsoft.com/office/drawing/2014/main" val="20000"/>
                    </a:ext>
                  </a:extLst>
                </a:gridCol>
                <a:gridCol w="1922779">
                  <a:extLst>
                    <a:ext uri="{9D8B030D-6E8A-4147-A177-3AD203B41FA5}">
                      <a16:colId xmlns:a16="http://schemas.microsoft.com/office/drawing/2014/main" val="20001"/>
                    </a:ext>
                  </a:extLst>
                </a:gridCol>
                <a:gridCol w="1922779">
                  <a:extLst>
                    <a:ext uri="{9D8B030D-6E8A-4147-A177-3AD203B41FA5}">
                      <a16:colId xmlns:a16="http://schemas.microsoft.com/office/drawing/2014/main" val="20002"/>
                    </a:ext>
                  </a:extLst>
                </a:gridCol>
                <a:gridCol w="1922779">
                  <a:extLst>
                    <a:ext uri="{9D8B030D-6E8A-4147-A177-3AD203B41FA5}">
                      <a16:colId xmlns:a16="http://schemas.microsoft.com/office/drawing/2014/main" val="20003"/>
                    </a:ext>
                  </a:extLst>
                </a:gridCol>
                <a:gridCol w="1922779">
                  <a:extLst>
                    <a:ext uri="{9D8B030D-6E8A-4147-A177-3AD203B41FA5}">
                      <a16:colId xmlns:a16="http://schemas.microsoft.com/office/drawing/2014/main" val="20004"/>
                    </a:ext>
                  </a:extLst>
                </a:gridCol>
              </a:tblGrid>
              <a:tr h="536075">
                <a:tc>
                  <a:txBody>
                    <a:bodyPr/>
                    <a:lstStyle/>
                    <a:p>
                      <a:pPr>
                        <a:defRPr b="0">
                          <a:solidFill>
                            <a:srgbClr val="000000"/>
                          </a:solidFill>
                        </a:defRPr>
                      </a:pPr>
                      <a:endParaRPr lang="en-US" sz="1000"/>
                    </a:p>
                  </a:txBody>
                  <a:tcPr marL="45720" marR="45720" horzOverflow="overflow">
                    <a:solidFill>
                      <a:srgbClr val="292929"/>
                    </a:solidFill>
                  </a:tcPr>
                </a:tc>
                <a:tc>
                  <a:txBody>
                    <a:bodyPr/>
                    <a:lstStyle/>
                    <a:p>
                      <a:pPr>
                        <a:defRPr sz="1800" b="0">
                          <a:solidFill>
                            <a:srgbClr val="000000"/>
                          </a:solidFill>
                        </a:defRPr>
                      </a:pPr>
                      <a:r>
                        <a:rPr lang="en-US" sz="1600">
                          <a:solidFill>
                            <a:srgbClr val="FFFFFF"/>
                          </a:solidFill>
                          <a:latin typeface="Verdana"/>
                          <a:ea typeface="Verdana"/>
                          <a:cs typeface="Verdana"/>
                          <a:sym typeface="Verdana"/>
                        </a:rPr>
                        <a:t>Unsatisfactory</a:t>
                      </a:r>
                    </a:p>
                  </a:txBody>
                  <a:tcPr marL="45720" marR="45720" horzOverflow="overflow">
                    <a:solidFill>
                      <a:srgbClr val="292929"/>
                    </a:solidFill>
                  </a:tcPr>
                </a:tc>
                <a:tc>
                  <a:txBody>
                    <a:bodyPr/>
                    <a:lstStyle/>
                    <a:p>
                      <a:pPr>
                        <a:defRPr sz="1800" b="0">
                          <a:solidFill>
                            <a:srgbClr val="000000"/>
                          </a:solidFill>
                        </a:defRPr>
                      </a:pPr>
                      <a:r>
                        <a:rPr lang="en-US" sz="1600">
                          <a:solidFill>
                            <a:srgbClr val="FFFFFF"/>
                          </a:solidFill>
                          <a:latin typeface="Verdana"/>
                          <a:ea typeface="Verdana"/>
                          <a:cs typeface="Verdana"/>
                          <a:sym typeface="Verdana"/>
                        </a:rPr>
                        <a:t>Developing</a:t>
                      </a:r>
                    </a:p>
                  </a:txBody>
                  <a:tcPr marL="45720" marR="45720" horzOverflow="overflow">
                    <a:solidFill>
                      <a:srgbClr val="292929"/>
                    </a:solidFill>
                  </a:tcPr>
                </a:tc>
                <a:tc>
                  <a:txBody>
                    <a:bodyPr/>
                    <a:lstStyle/>
                    <a:p>
                      <a:pPr>
                        <a:defRPr sz="1800" b="0">
                          <a:solidFill>
                            <a:srgbClr val="000000"/>
                          </a:solidFill>
                        </a:defRPr>
                      </a:pPr>
                      <a:r>
                        <a:rPr lang="en-US" sz="1600">
                          <a:solidFill>
                            <a:srgbClr val="FFFFFF"/>
                          </a:solidFill>
                          <a:latin typeface="Verdana"/>
                          <a:ea typeface="Verdana"/>
                          <a:cs typeface="Verdana"/>
                          <a:sym typeface="Verdana"/>
                        </a:rPr>
                        <a:t>Satisfactory</a:t>
                      </a:r>
                    </a:p>
                  </a:txBody>
                  <a:tcPr marL="45720" marR="45720" horzOverflow="overflow">
                    <a:solidFill>
                      <a:srgbClr val="292929"/>
                    </a:solidFill>
                  </a:tcPr>
                </a:tc>
                <a:tc>
                  <a:txBody>
                    <a:bodyPr/>
                    <a:lstStyle/>
                    <a:p>
                      <a:pPr>
                        <a:defRPr sz="1800" b="0">
                          <a:solidFill>
                            <a:srgbClr val="000000"/>
                          </a:solidFill>
                        </a:defRPr>
                      </a:pPr>
                      <a:r>
                        <a:rPr lang="en-US" sz="1600">
                          <a:solidFill>
                            <a:srgbClr val="FFFFFF"/>
                          </a:solidFill>
                          <a:latin typeface="Verdana"/>
                          <a:ea typeface="Verdana"/>
                          <a:cs typeface="Verdana"/>
                          <a:sym typeface="Verdana"/>
                        </a:rPr>
                        <a:t>Exemplary</a:t>
                      </a:r>
                    </a:p>
                  </a:txBody>
                  <a:tcPr marL="45720" marR="45720" horzOverflow="overflow">
                    <a:solidFill>
                      <a:srgbClr val="292929"/>
                    </a:solidFill>
                  </a:tcPr>
                </a:tc>
                <a:extLst>
                  <a:ext uri="{0D108BD9-81ED-4DB2-BD59-A6C34878D82A}">
                    <a16:rowId xmlns:a16="http://schemas.microsoft.com/office/drawing/2014/main" val="10000"/>
                  </a:ext>
                </a:extLst>
              </a:tr>
              <a:tr h="914731">
                <a:tc>
                  <a:txBody>
                    <a:bodyPr/>
                    <a:lstStyle/>
                    <a:p>
                      <a:pPr>
                        <a:defRPr sz="1800"/>
                      </a:pPr>
                      <a:r>
                        <a:rPr lang="en-US" sz="1200" b="1">
                          <a:latin typeface="Verdana"/>
                          <a:ea typeface="Verdana"/>
                          <a:cs typeface="Verdana"/>
                          <a:sym typeface="Verdana"/>
                        </a:rPr>
                        <a:t>Research and gather information</a:t>
                      </a:r>
                    </a:p>
                  </a:txBody>
                  <a:tcPr marL="45720" marR="45720" horzOverflow="overflow">
                    <a:solidFill>
                      <a:srgbClr val="CBCBCB"/>
                    </a:solidFill>
                  </a:tcPr>
                </a:tc>
                <a:tc>
                  <a:txBody>
                    <a:bodyPr/>
                    <a:lstStyle/>
                    <a:p>
                      <a:pPr algn="l" defTabSz="914400">
                        <a:defRPr sz="1800"/>
                      </a:pPr>
                      <a:r>
                        <a:rPr lang="en-US" sz="1200" dirty="0">
                          <a:latin typeface="Verdana"/>
                          <a:ea typeface="Verdana"/>
                          <a:cs typeface="Verdana"/>
                          <a:sym typeface="Verdana"/>
                        </a:rPr>
                        <a:t>Does not collect any information that related to the topic.</a:t>
                      </a:r>
                    </a:p>
                  </a:txBody>
                  <a:tcPr marL="45720" marR="45720" horzOverflow="overflow">
                    <a:solidFill>
                      <a:srgbClr val="CBCBCB"/>
                    </a:solidFill>
                  </a:tcPr>
                </a:tc>
                <a:tc>
                  <a:txBody>
                    <a:bodyPr/>
                    <a:lstStyle/>
                    <a:p>
                      <a:pPr algn="l" defTabSz="914400">
                        <a:defRPr sz="1800"/>
                      </a:pPr>
                      <a:r>
                        <a:rPr lang="en-US" sz="1200">
                          <a:latin typeface="Verdana"/>
                          <a:ea typeface="Verdana"/>
                          <a:cs typeface="Verdana"/>
                          <a:sym typeface="Verdana"/>
                        </a:rPr>
                        <a:t>Collects some information related to the topic but incomplete</a:t>
                      </a:r>
                    </a:p>
                  </a:txBody>
                  <a:tcPr marL="45720" marR="45720" horzOverflow="overflow">
                    <a:solidFill>
                      <a:srgbClr val="CBCBCB"/>
                    </a:solidFill>
                  </a:tcPr>
                </a:tc>
                <a:tc>
                  <a:txBody>
                    <a:bodyPr/>
                    <a:lstStyle/>
                    <a:p>
                      <a:pPr algn="l" defTabSz="914400">
                        <a:defRPr sz="1800"/>
                      </a:pPr>
                      <a:r>
                        <a:rPr lang="en-US" sz="1200">
                          <a:latin typeface="Verdana"/>
                          <a:ea typeface="Verdana"/>
                          <a:cs typeface="Verdana"/>
                          <a:sym typeface="Verdana"/>
                        </a:rPr>
                        <a:t>Collect basic information related to the topic.</a:t>
                      </a:r>
                    </a:p>
                  </a:txBody>
                  <a:tcPr marL="45720" marR="45720" horzOverflow="overflow">
                    <a:solidFill>
                      <a:srgbClr val="CBCBCB"/>
                    </a:solidFill>
                  </a:tcPr>
                </a:tc>
                <a:tc>
                  <a:txBody>
                    <a:bodyPr/>
                    <a:lstStyle/>
                    <a:p>
                      <a:pPr>
                        <a:defRPr sz="1800"/>
                      </a:pPr>
                      <a:r>
                        <a:rPr lang="en-US" sz="1200">
                          <a:latin typeface="Verdana"/>
                          <a:ea typeface="Verdana"/>
                          <a:cs typeface="Verdana"/>
                          <a:sym typeface="Verdana"/>
                        </a:rPr>
                        <a:t>Collects a great deal of information which goes beyond the basics.</a:t>
                      </a:r>
                    </a:p>
                  </a:txBody>
                  <a:tcPr marL="45720" marR="45720" horzOverflow="overflow">
                    <a:solidFill>
                      <a:srgbClr val="CBCBCB"/>
                    </a:solidFill>
                  </a:tcPr>
                </a:tc>
                <a:extLst>
                  <a:ext uri="{0D108BD9-81ED-4DB2-BD59-A6C34878D82A}">
                    <a16:rowId xmlns:a16="http://schemas.microsoft.com/office/drawing/2014/main" val="10001"/>
                  </a:ext>
                </a:extLst>
              </a:tr>
              <a:tr h="832491">
                <a:tc>
                  <a:txBody>
                    <a:bodyPr/>
                    <a:lstStyle/>
                    <a:p>
                      <a:pPr>
                        <a:defRPr sz="1800"/>
                      </a:pPr>
                      <a:r>
                        <a:rPr lang="en-US" sz="1200" b="1">
                          <a:latin typeface="Verdana"/>
                          <a:ea typeface="Verdana"/>
                          <a:cs typeface="Verdana"/>
                          <a:sym typeface="Verdana"/>
                        </a:rPr>
                        <a:t>Fulfil team role’s duties</a:t>
                      </a:r>
                    </a:p>
                  </a:txBody>
                  <a:tcPr marL="45720" marR="45720" horzOverflow="overflow">
                    <a:solidFill>
                      <a:srgbClr val="E7E7E7"/>
                    </a:solidFill>
                  </a:tcPr>
                </a:tc>
                <a:tc>
                  <a:txBody>
                    <a:bodyPr/>
                    <a:lstStyle/>
                    <a:p>
                      <a:pPr algn="l" defTabSz="914400">
                        <a:defRPr sz="1800"/>
                      </a:pPr>
                      <a:r>
                        <a:rPr lang="en-US" sz="1200" dirty="0">
                          <a:latin typeface="Verdana"/>
                          <a:ea typeface="Verdana"/>
                          <a:cs typeface="Verdana"/>
                          <a:sym typeface="Verdana"/>
                        </a:rPr>
                        <a:t>Does not perform any duties of assigned team role.</a:t>
                      </a:r>
                    </a:p>
                  </a:txBody>
                  <a:tcPr marL="45720" marR="45720" horzOverflow="overflow">
                    <a:solidFill>
                      <a:srgbClr val="E7E7E7"/>
                    </a:solidFill>
                  </a:tcPr>
                </a:tc>
                <a:tc>
                  <a:txBody>
                    <a:bodyPr/>
                    <a:lstStyle/>
                    <a:p>
                      <a:pPr algn="l" defTabSz="914400">
                        <a:defRPr sz="1800"/>
                      </a:pPr>
                      <a:r>
                        <a:rPr lang="en-US" sz="1200">
                          <a:latin typeface="Verdana"/>
                          <a:ea typeface="Verdana"/>
                          <a:cs typeface="Verdana"/>
                          <a:sym typeface="Verdana"/>
                        </a:rPr>
                        <a:t>Performs duties that are assigned inconsistently.</a:t>
                      </a:r>
                    </a:p>
                  </a:txBody>
                  <a:tcPr marL="45720" marR="45720" horzOverflow="overflow">
                    <a:solidFill>
                      <a:srgbClr val="E7E7E7"/>
                    </a:solidFill>
                  </a:tcPr>
                </a:tc>
                <a:tc>
                  <a:txBody>
                    <a:bodyPr/>
                    <a:lstStyle/>
                    <a:p>
                      <a:pPr algn="l" defTabSz="914400">
                        <a:defRPr sz="1800"/>
                      </a:pPr>
                      <a:r>
                        <a:rPr lang="en-US" sz="1200">
                          <a:latin typeface="Verdana"/>
                          <a:ea typeface="Verdana"/>
                          <a:cs typeface="Verdana"/>
                          <a:sym typeface="Verdana"/>
                        </a:rPr>
                        <a:t>Performs duties that are assigned.</a:t>
                      </a:r>
                    </a:p>
                  </a:txBody>
                  <a:tcPr marL="45720" marR="45720" horzOverflow="overflow">
                    <a:solidFill>
                      <a:srgbClr val="E7E7E7"/>
                    </a:solidFill>
                  </a:tcPr>
                </a:tc>
                <a:tc>
                  <a:txBody>
                    <a:bodyPr/>
                    <a:lstStyle/>
                    <a:p>
                      <a:pPr>
                        <a:defRPr sz="1800"/>
                      </a:pPr>
                      <a:r>
                        <a:rPr lang="en-US" sz="1200">
                          <a:latin typeface="Verdana"/>
                          <a:ea typeface="Verdana"/>
                          <a:cs typeface="Verdana"/>
                          <a:sym typeface="Verdana"/>
                        </a:rPr>
                        <a:t>Performs all duties assigned and actively assists others.</a:t>
                      </a:r>
                    </a:p>
                  </a:txBody>
                  <a:tcPr marL="45720" marR="45720" horzOverflow="overflow">
                    <a:solidFill>
                      <a:srgbClr val="E7E7E7"/>
                    </a:solidFill>
                  </a:tcPr>
                </a:tc>
                <a:extLst>
                  <a:ext uri="{0D108BD9-81ED-4DB2-BD59-A6C34878D82A}">
                    <a16:rowId xmlns:a16="http://schemas.microsoft.com/office/drawing/2014/main" val="10002"/>
                  </a:ext>
                </a:extLst>
              </a:tr>
              <a:tr h="832491">
                <a:tc>
                  <a:txBody>
                    <a:bodyPr/>
                    <a:lstStyle/>
                    <a:p>
                      <a:pPr>
                        <a:defRPr sz="1800"/>
                      </a:pPr>
                      <a:r>
                        <a:rPr lang="en-US" sz="1200" b="1">
                          <a:latin typeface="Verdana"/>
                          <a:ea typeface="Verdana"/>
                          <a:cs typeface="Verdana"/>
                          <a:sym typeface="Verdana"/>
                        </a:rPr>
                        <a:t>Share in work of team</a:t>
                      </a:r>
                    </a:p>
                  </a:txBody>
                  <a:tcPr marL="45720" marR="45720" horzOverflow="overflow">
                    <a:solidFill>
                      <a:srgbClr val="CBCBCB"/>
                    </a:solidFill>
                  </a:tcPr>
                </a:tc>
                <a:tc>
                  <a:txBody>
                    <a:bodyPr/>
                    <a:lstStyle/>
                    <a:p>
                      <a:pPr>
                        <a:defRPr sz="1800"/>
                      </a:pPr>
                      <a:r>
                        <a:rPr lang="en-US" sz="1200" dirty="0">
                          <a:latin typeface="Verdana"/>
                          <a:ea typeface="Verdana"/>
                          <a:cs typeface="Verdana"/>
                          <a:sym typeface="Verdana"/>
                        </a:rPr>
                        <a:t>Always relies on others to do the work.</a:t>
                      </a:r>
                    </a:p>
                  </a:txBody>
                  <a:tcPr marL="45720" marR="45720" horzOverflow="overflow">
                    <a:solidFill>
                      <a:srgbClr val="CBCBCB"/>
                    </a:solidFill>
                  </a:tcPr>
                </a:tc>
                <a:tc>
                  <a:txBody>
                    <a:bodyPr/>
                    <a:lstStyle/>
                    <a:p>
                      <a:pPr algn="l" defTabSz="914400">
                        <a:defRPr sz="1800"/>
                      </a:pPr>
                      <a:r>
                        <a:rPr lang="en-US" sz="1200">
                          <a:latin typeface="Verdana"/>
                          <a:ea typeface="Verdana"/>
                          <a:cs typeface="Verdana"/>
                          <a:sym typeface="Verdana"/>
                        </a:rPr>
                        <a:t>Rarely does the assigned work – often needs reminding.</a:t>
                      </a:r>
                    </a:p>
                  </a:txBody>
                  <a:tcPr marL="45720" marR="45720" horzOverflow="overflow">
                    <a:solidFill>
                      <a:srgbClr val="CBCBCB"/>
                    </a:solidFill>
                  </a:tcPr>
                </a:tc>
                <a:tc>
                  <a:txBody>
                    <a:bodyPr/>
                    <a:lstStyle/>
                    <a:p>
                      <a:pPr>
                        <a:defRPr sz="1800"/>
                      </a:pPr>
                      <a:r>
                        <a:rPr lang="en-US" sz="1200">
                          <a:latin typeface="Verdana"/>
                          <a:ea typeface="Verdana"/>
                          <a:cs typeface="Verdana"/>
                          <a:sym typeface="Verdana"/>
                        </a:rPr>
                        <a:t>Usually does the assigned work – rarely needs reminding.</a:t>
                      </a:r>
                    </a:p>
                  </a:txBody>
                  <a:tcPr marL="45720" marR="45720" horzOverflow="overflow">
                    <a:solidFill>
                      <a:srgbClr val="CBCBCB"/>
                    </a:solidFill>
                  </a:tcPr>
                </a:tc>
                <a:tc>
                  <a:txBody>
                    <a:bodyPr/>
                    <a:lstStyle/>
                    <a:p>
                      <a:pPr>
                        <a:defRPr sz="1800"/>
                      </a:pPr>
                      <a:r>
                        <a:rPr lang="en-US" sz="1200">
                          <a:latin typeface="Verdana"/>
                          <a:ea typeface="Verdana"/>
                          <a:cs typeface="Verdana"/>
                          <a:sym typeface="Verdana"/>
                        </a:rPr>
                        <a:t>Always does the assigned work without having to be reminded.</a:t>
                      </a:r>
                    </a:p>
                  </a:txBody>
                  <a:tcPr marL="45720" marR="45720" horzOverflow="overflow">
                    <a:solidFill>
                      <a:srgbClr val="CBCBCB"/>
                    </a:solidFill>
                  </a:tcPr>
                </a:tc>
                <a:extLst>
                  <a:ext uri="{0D108BD9-81ED-4DB2-BD59-A6C34878D82A}">
                    <a16:rowId xmlns:a16="http://schemas.microsoft.com/office/drawing/2014/main" val="10003"/>
                  </a:ext>
                </a:extLst>
              </a:tr>
              <a:tr h="914731">
                <a:tc>
                  <a:txBody>
                    <a:bodyPr/>
                    <a:lstStyle/>
                    <a:p>
                      <a:pPr>
                        <a:defRPr sz="1800"/>
                      </a:pPr>
                      <a:r>
                        <a:rPr lang="en-US" sz="1200" b="1">
                          <a:latin typeface="Verdana"/>
                          <a:ea typeface="Verdana"/>
                          <a:cs typeface="Verdana"/>
                          <a:sym typeface="Verdana"/>
                        </a:rPr>
                        <a:t>Listen to other teammates</a:t>
                      </a:r>
                    </a:p>
                  </a:txBody>
                  <a:tcPr marL="45720" marR="45720" horzOverflow="overflow">
                    <a:solidFill>
                      <a:srgbClr val="E7E7E7"/>
                    </a:solidFill>
                  </a:tcPr>
                </a:tc>
                <a:tc>
                  <a:txBody>
                    <a:bodyPr/>
                    <a:lstStyle/>
                    <a:p>
                      <a:pPr algn="l" defTabSz="914400">
                        <a:defRPr sz="1800"/>
                      </a:pPr>
                      <a:r>
                        <a:rPr lang="en-US" sz="1200" dirty="0">
                          <a:latin typeface="Verdana"/>
                          <a:ea typeface="Verdana"/>
                          <a:cs typeface="Verdana"/>
                          <a:sym typeface="Verdana"/>
                        </a:rPr>
                        <a:t>Is always talking -  never allows anyone else to speak.</a:t>
                      </a:r>
                    </a:p>
                  </a:txBody>
                  <a:tcPr marL="45720" marR="45720" horzOverflow="overflow">
                    <a:solidFill>
                      <a:srgbClr val="E7E7E7"/>
                    </a:solidFill>
                  </a:tcPr>
                </a:tc>
                <a:tc>
                  <a:txBody>
                    <a:bodyPr/>
                    <a:lstStyle/>
                    <a:p>
                      <a:pPr algn="l" defTabSz="914400">
                        <a:defRPr sz="1800"/>
                      </a:pPr>
                      <a:r>
                        <a:rPr lang="en-US" sz="1200">
                          <a:latin typeface="Verdana"/>
                          <a:ea typeface="Verdana"/>
                          <a:cs typeface="Verdana"/>
                          <a:sym typeface="Verdana"/>
                        </a:rPr>
                        <a:t>Usually doing most of the talking – rarely allows others to speak.</a:t>
                      </a:r>
                    </a:p>
                  </a:txBody>
                  <a:tcPr marL="45720" marR="45720" horzOverflow="overflow">
                    <a:solidFill>
                      <a:srgbClr val="E7E7E7"/>
                    </a:solidFill>
                  </a:tcPr>
                </a:tc>
                <a:tc>
                  <a:txBody>
                    <a:bodyPr/>
                    <a:lstStyle/>
                    <a:p>
                      <a:pPr>
                        <a:defRPr sz="1800"/>
                      </a:pPr>
                      <a:r>
                        <a:rPr lang="en-US" sz="1200">
                          <a:latin typeface="Verdana"/>
                          <a:ea typeface="Verdana"/>
                          <a:cs typeface="Verdana"/>
                          <a:sym typeface="Verdana"/>
                        </a:rPr>
                        <a:t>Listens most of the time.</a:t>
                      </a:r>
                    </a:p>
                  </a:txBody>
                  <a:tcPr marL="45720" marR="45720" horzOverflow="overflow">
                    <a:solidFill>
                      <a:srgbClr val="E7E7E7"/>
                    </a:solidFill>
                  </a:tcPr>
                </a:tc>
                <a:tc>
                  <a:txBody>
                    <a:bodyPr/>
                    <a:lstStyle/>
                    <a:p>
                      <a:pPr>
                        <a:defRPr sz="1800"/>
                      </a:pPr>
                      <a:r>
                        <a:rPr lang="en-US" sz="1200" dirty="0">
                          <a:latin typeface="Verdana"/>
                          <a:ea typeface="Verdana"/>
                          <a:cs typeface="Verdana"/>
                          <a:sym typeface="Verdana"/>
                        </a:rPr>
                        <a:t>Consistently listens and responds to others appropriately.</a:t>
                      </a:r>
                    </a:p>
                  </a:txBody>
                  <a:tcPr marL="45720" marR="45720" horzOverflow="overflow">
                    <a:solidFill>
                      <a:srgbClr val="E7E7E7"/>
                    </a:solidFill>
                  </a:tcPr>
                </a:tc>
                <a:extLst>
                  <a:ext uri="{0D108BD9-81ED-4DB2-BD59-A6C34878D82A}">
                    <a16:rowId xmlns:a16="http://schemas.microsoft.com/office/drawing/2014/main" val="10004"/>
                  </a:ext>
                </a:extLst>
              </a:tr>
            </a:tbl>
          </a:graphicData>
        </a:graphic>
      </p:graphicFrame>
      <p:graphicFrame>
        <p:nvGraphicFramePr>
          <p:cNvPr id="1048" name="Table 8"/>
          <p:cNvGraphicFramePr/>
          <p:nvPr>
            <p:extLst>
              <p:ext uri="{D42A27DB-BD31-4B8C-83A1-F6EECF244321}">
                <p14:modId xmlns:p14="http://schemas.microsoft.com/office/powerpoint/2010/main" val="3551372138"/>
              </p:ext>
            </p:extLst>
          </p:nvPr>
        </p:nvGraphicFramePr>
        <p:xfrm>
          <a:off x="2137291" y="5030120"/>
          <a:ext cx="7475475" cy="1560583"/>
        </p:xfrm>
        <a:graphic>
          <a:graphicData uri="http://schemas.openxmlformats.org/drawingml/2006/table">
            <a:tbl>
              <a:tblPr firstRow="1">
                <a:tableStyleId>{4C3C2611-4C71-4FC5-86AE-919BDF0F9419}</a:tableStyleId>
              </a:tblPr>
              <a:tblGrid>
                <a:gridCol w="1495095">
                  <a:extLst>
                    <a:ext uri="{9D8B030D-6E8A-4147-A177-3AD203B41FA5}">
                      <a16:colId xmlns:a16="http://schemas.microsoft.com/office/drawing/2014/main" val="20000"/>
                    </a:ext>
                  </a:extLst>
                </a:gridCol>
                <a:gridCol w="1495095">
                  <a:extLst>
                    <a:ext uri="{9D8B030D-6E8A-4147-A177-3AD203B41FA5}">
                      <a16:colId xmlns:a16="http://schemas.microsoft.com/office/drawing/2014/main" val="20001"/>
                    </a:ext>
                  </a:extLst>
                </a:gridCol>
                <a:gridCol w="1495095">
                  <a:extLst>
                    <a:ext uri="{9D8B030D-6E8A-4147-A177-3AD203B41FA5}">
                      <a16:colId xmlns:a16="http://schemas.microsoft.com/office/drawing/2014/main" val="20002"/>
                    </a:ext>
                  </a:extLst>
                </a:gridCol>
                <a:gridCol w="1495095">
                  <a:extLst>
                    <a:ext uri="{9D8B030D-6E8A-4147-A177-3AD203B41FA5}">
                      <a16:colId xmlns:a16="http://schemas.microsoft.com/office/drawing/2014/main" val="20003"/>
                    </a:ext>
                  </a:extLst>
                </a:gridCol>
                <a:gridCol w="1495095">
                  <a:extLst>
                    <a:ext uri="{9D8B030D-6E8A-4147-A177-3AD203B41FA5}">
                      <a16:colId xmlns:a16="http://schemas.microsoft.com/office/drawing/2014/main" val="20004"/>
                    </a:ext>
                  </a:extLst>
                </a:gridCol>
              </a:tblGrid>
              <a:tr h="722917">
                <a:tc>
                  <a:txBody>
                    <a:bodyPr/>
                    <a:lstStyle/>
                    <a:p>
                      <a:pPr>
                        <a:defRPr sz="1800" b="0">
                          <a:solidFill>
                            <a:srgbClr val="000000"/>
                          </a:solidFill>
                        </a:defRPr>
                      </a:pPr>
                      <a:r>
                        <a:rPr lang="en-US" sz="1200" b="1">
                          <a:solidFill>
                            <a:schemeClr val="tx1"/>
                          </a:solidFill>
                          <a:latin typeface="Verdana"/>
                          <a:ea typeface="Verdana"/>
                          <a:cs typeface="Verdana"/>
                          <a:sym typeface="Verdana"/>
                        </a:rPr>
                        <a:t>Student</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b="0">
                          <a:solidFill>
                            <a:srgbClr val="000000"/>
                          </a:solidFill>
                        </a:defRPr>
                      </a:pPr>
                      <a:r>
                        <a:rPr lang="en-US" sz="1200" b="1">
                          <a:solidFill>
                            <a:schemeClr val="tx1"/>
                          </a:solidFill>
                          <a:latin typeface="Verdana"/>
                          <a:ea typeface="Verdana"/>
                          <a:cs typeface="Verdana"/>
                          <a:sym typeface="Verdana"/>
                        </a:rPr>
                        <a:t>Research and gather information</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b="0">
                          <a:solidFill>
                            <a:srgbClr val="000000"/>
                          </a:solidFill>
                        </a:defRPr>
                      </a:pPr>
                      <a:r>
                        <a:rPr lang="en-US" sz="1200" b="1">
                          <a:solidFill>
                            <a:schemeClr val="tx1"/>
                          </a:solidFill>
                          <a:latin typeface="Verdana"/>
                          <a:ea typeface="Verdana"/>
                          <a:cs typeface="Verdana"/>
                          <a:sym typeface="Verdana"/>
                        </a:rPr>
                        <a:t>Fulfil team role’s duties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b="0">
                          <a:solidFill>
                            <a:srgbClr val="000000"/>
                          </a:solidFill>
                        </a:defRPr>
                      </a:pPr>
                      <a:r>
                        <a:rPr lang="en-US" sz="1200" b="1">
                          <a:solidFill>
                            <a:schemeClr val="tx1"/>
                          </a:solidFill>
                          <a:latin typeface="Verdana"/>
                          <a:ea typeface="Verdana"/>
                          <a:cs typeface="Verdana"/>
                          <a:sym typeface="Verdana"/>
                        </a:rPr>
                        <a:t>Share in work of team</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b="0">
                          <a:solidFill>
                            <a:srgbClr val="000000"/>
                          </a:solidFill>
                        </a:defRPr>
                      </a:pPr>
                      <a:r>
                        <a:rPr lang="en-US" sz="1200" b="1">
                          <a:solidFill>
                            <a:schemeClr val="tx1"/>
                          </a:solidFill>
                          <a:latin typeface="Verdana"/>
                          <a:ea typeface="Verdana"/>
                          <a:cs typeface="Verdana"/>
                          <a:sym typeface="Verdana"/>
                        </a:rPr>
                        <a:t>Listen to other teammates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0"/>
                  </a:ext>
                </a:extLst>
              </a:tr>
              <a:tr h="418833">
                <a:tc>
                  <a:txBody>
                    <a:bodyPr/>
                    <a:lstStyle/>
                    <a:p>
                      <a:pPr algn="l">
                        <a:defRPr sz="1800"/>
                      </a:pPr>
                      <a:r>
                        <a:rPr sz="1200">
                          <a:latin typeface="Verdana"/>
                          <a:ea typeface="Verdana"/>
                          <a:cs typeface="Verdana"/>
                          <a:sym typeface="Verdana"/>
                        </a:rPr>
                        <a:t>Alan Pollock</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a:pPr>
                      <a:r>
                        <a:rPr sz="1200">
                          <a:latin typeface="Verdana"/>
                          <a:ea typeface="Verdana"/>
                          <a:cs typeface="Verdana"/>
                          <a:sym typeface="Verdana"/>
                        </a:rPr>
                        <a:t>Satisfactory</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a:pPr>
                      <a:r>
                        <a:rPr sz="1200">
                          <a:latin typeface="Verdana"/>
                          <a:ea typeface="Verdana"/>
                          <a:cs typeface="Verdana"/>
                          <a:sym typeface="Verdana"/>
                        </a:rPr>
                        <a:t>Developing</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a:pPr>
                      <a:r>
                        <a:rPr sz="1200">
                          <a:latin typeface="Verdana"/>
                          <a:ea typeface="Verdana"/>
                          <a:cs typeface="Verdana"/>
                          <a:sym typeface="Verdana"/>
                        </a:rPr>
                        <a:t>Exemplary</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a:pPr>
                      <a:r>
                        <a:rPr sz="1200">
                          <a:latin typeface="Verdana"/>
                          <a:ea typeface="Verdana"/>
                          <a:cs typeface="Verdana"/>
                          <a:sym typeface="Verdana"/>
                        </a:rPr>
                        <a:t>Exemplary</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1"/>
                  </a:ext>
                </a:extLst>
              </a:tr>
              <a:tr h="418833">
                <a:tc>
                  <a:txBody>
                    <a:bodyPr/>
                    <a:lstStyle/>
                    <a:p>
                      <a:pPr algn="l" defTabSz="914400">
                        <a:defRPr sz="1800"/>
                      </a:pPr>
                      <a:r>
                        <a:rPr sz="1200">
                          <a:latin typeface="Verdana"/>
                          <a:ea typeface="Verdana"/>
                          <a:cs typeface="Verdana"/>
                          <a:sym typeface="Verdana"/>
                        </a:rPr>
                        <a:t>Honar Issa</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a:pPr>
                      <a:r>
                        <a:rPr sz="1200">
                          <a:latin typeface="Verdana"/>
                          <a:ea typeface="Verdana"/>
                          <a:cs typeface="Verdana"/>
                          <a:sym typeface="Verdana"/>
                        </a:rPr>
                        <a:t>Satisfactory</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a:pPr>
                      <a:r>
                        <a:rPr sz="1200">
                          <a:latin typeface="Verdana"/>
                          <a:ea typeface="Verdana"/>
                          <a:cs typeface="Verdana"/>
                          <a:sym typeface="Verdana"/>
                        </a:rPr>
                        <a:t>Developing</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a:pPr>
                      <a:r>
                        <a:rPr sz="1200">
                          <a:latin typeface="Verdana"/>
                          <a:ea typeface="Verdana"/>
                          <a:cs typeface="Verdana"/>
                          <a:sym typeface="Verdana"/>
                        </a:rPr>
                        <a:t>Satisfactory</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defTabSz="914400">
                        <a:defRPr sz="1800"/>
                      </a:pPr>
                      <a:r>
                        <a:rPr sz="1200">
                          <a:latin typeface="Verdana"/>
                          <a:ea typeface="Verdana"/>
                          <a:cs typeface="Verdana"/>
                          <a:sym typeface="Verdana"/>
                        </a:rPr>
                        <a:t>Satisfactory</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100" name="Group 23"/>
          <p:cNvGrpSpPr/>
          <p:nvPr/>
        </p:nvGrpSpPr>
        <p:grpSpPr>
          <a:xfrm>
            <a:off x="4305435" y="1586592"/>
            <a:ext cx="6969989" cy="4094917"/>
            <a:chOff x="0" y="0"/>
            <a:chExt cx="6969987" cy="4094917"/>
          </a:xfrm>
        </p:grpSpPr>
        <p:sp>
          <p:nvSpPr>
            <p:cNvPr id="1089" name="Rectangle 3"/>
            <p:cNvSpPr txBox="1"/>
            <p:nvPr/>
          </p:nvSpPr>
          <p:spPr>
            <a:xfrm>
              <a:off x="0" y="0"/>
              <a:ext cx="6969987" cy="4597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t>Validity</a:t>
              </a:r>
            </a:p>
          </p:txBody>
        </p:sp>
        <p:sp>
          <p:nvSpPr>
            <p:cNvPr id="1090" name="Straight Connector 11"/>
            <p:cNvSpPr/>
            <p:nvPr/>
          </p:nvSpPr>
          <p:spPr>
            <a:xfrm>
              <a:off x="1317543" y="687611"/>
              <a:ext cx="2983696" cy="3407306"/>
            </a:xfrm>
            <a:prstGeom prst="line">
              <a:avLst/>
            </a:prstGeom>
            <a:noFill/>
            <a:ln w="38100" cap="flat">
              <a:solidFill>
                <a:srgbClr val="002060"/>
              </a:solidFill>
              <a:prstDash val="solid"/>
              <a:roun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091" name="Straight Connector 12"/>
            <p:cNvSpPr/>
            <p:nvPr/>
          </p:nvSpPr>
          <p:spPr>
            <a:xfrm flipV="1">
              <a:off x="1163696" y="609842"/>
              <a:ext cx="3384555" cy="3485075"/>
            </a:xfrm>
            <a:prstGeom prst="line">
              <a:avLst/>
            </a:prstGeom>
            <a:noFill/>
            <a:ln w="38100" cap="flat">
              <a:solidFill>
                <a:srgbClr val="002060"/>
              </a:solidFill>
              <a:prstDash val="solid"/>
              <a:roun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092" name="TextBox 13"/>
            <p:cNvSpPr txBox="1"/>
            <p:nvPr/>
          </p:nvSpPr>
          <p:spPr>
            <a:xfrm rot="18887970">
              <a:off x="2812858" y="1018778"/>
              <a:ext cx="1367789" cy="396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2000">
                  <a:solidFill>
                    <a:srgbClr val="292929"/>
                  </a:solidFill>
                  <a:latin typeface="Verdana"/>
                  <a:ea typeface="Verdana"/>
                  <a:cs typeface="Verdana"/>
                  <a:sym typeface="Verdana"/>
                </a:defRPr>
              </a:lvl1pPr>
            </a:lstStyle>
            <a:p>
              <a:r>
                <a:t>Surveys</a:t>
              </a:r>
            </a:p>
          </p:txBody>
        </p:sp>
        <p:sp>
          <p:nvSpPr>
            <p:cNvPr id="1093" name="TextBox 14"/>
            <p:cNvSpPr txBox="1"/>
            <p:nvPr/>
          </p:nvSpPr>
          <p:spPr>
            <a:xfrm>
              <a:off x="3758307" y="1850222"/>
              <a:ext cx="1228834"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Portfolios</a:t>
              </a:r>
            </a:p>
          </p:txBody>
        </p:sp>
        <p:sp>
          <p:nvSpPr>
            <p:cNvPr id="1094" name="TextBox 15"/>
            <p:cNvSpPr txBox="1"/>
            <p:nvPr/>
          </p:nvSpPr>
          <p:spPr>
            <a:xfrm rot="2832717">
              <a:off x="3101905" y="3045781"/>
              <a:ext cx="1703655"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Focus Groups</a:t>
              </a:r>
            </a:p>
          </p:txBody>
        </p:sp>
        <p:sp>
          <p:nvSpPr>
            <p:cNvPr id="1095" name="Flowchart: Connector 16"/>
            <p:cNvSpPr/>
            <p:nvPr/>
          </p:nvSpPr>
          <p:spPr>
            <a:xfrm>
              <a:off x="2625208" y="2196740"/>
              <a:ext cx="394277" cy="389049"/>
            </a:xfrm>
            <a:prstGeom prst="ellipse">
              <a:avLst/>
            </a:prstGeom>
            <a:solidFill>
              <a:srgbClr val="6990FD"/>
            </a:solidFill>
            <a:ln w="25400" cap="flat">
              <a:solidFill>
                <a:srgbClr val="4D69B9"/>
              </a:solidFill>
              <a:prstDash val="solid"/>
              <a:round/>
            </a:ln>
            <a:effectLst/>
          </p:spPr>
          <p:txBody>
            <a:bodyPr wrap="square" lIns="50800" tIns="50800" rIns="50800" bIns="50800" numCol="1" anchor="ctr">
              <a:noAutofit/>
            </a:bodyPr>
            <a:lstStyle/>
            <a:p>
              <a:pPr algn="ctr" defTabSz="914400">
                <a:lnSpc>
                  <a:spcPct val="100000"/>
                </a:lnSpc>
                <a:spcBef>
                  <a:spcPts val="0"/>
                </a:spcBef>
                <a:defRPr sz="1800">
                  <a:solidFill>
                    <a:srgbClr val="FFFFFF"/>
                  </a:solidFill>
                  <a:latin typeface="Verdana"/>
                  <a:ea typeface="Verdana"/>
                  <a:cs typeface="Verdana"/>
                  <a:sym typeface="Verdana"/>
                </a:defRPr>
              </a:pPr>
              <a:endParaRPr/>
            </a:p>
          </p:txBody>
        </p:sp>
        <p:grpSp>
          <p:nvGrpSpPr>
            <p:cNvPr id="1098" name="Flowchart: Alternate Process 17"/>
            <p:cNvGrpSpPr/>
            <p:nvPr/>
          </p:nvGrpSpPr>
          <p:grpSpPr>
            <a:xfrm>
              <a:off x="941381" y="1652443"/>
              <a:ext cx="916232" cy="466626"/>
              <a:chOff x="-1" y="0"/>
              <a:chExt cx="916231" cy="466624"/>
            </a:xfrm>
          </p:grpSpPr>
          <p:sp>
            <p:nvSpPr>
              <p:cNvPr id="1096" name="Shape"/>
              <p:cNvSpPr/>
              <p:nvPr/>
            </p:nvSpPr>
            <p:spPr>
              <a:xfrm>
                <a:off x="-1" y="0"/>
                <a:ext cx="916231" cy="466624"/>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21" y="0"/>
                      <a:pt x="1833" y="0"/>
                    </a:cubicBezTo>
                    <a:lnTo>
                      <a:pt x="19767" y="0"/>
                    </a:lnTo>
                    <a:cubicBezTo>
                      <a:pt x="20779" y="0"/>
                      <a:pt x="21600" y="1612"/>
                      <a:pt x="21600" y="3600"/>
                    </a:cubicBezTo>
                    <a:lnTo>
                      <a:pt x="21600" y="18000"/>
                    </a:lnTo>
                    <a:cubicBezTo>
                      <a:pt x="21600" y="19988"/>
                      <a:pt x="20779" y="21600"/>
                      <a:pt x="19767" y="21600"/>
                    </a:cubicBezTo>
                    <a:lnTo>
                      <a:pt x="1833" y="21600"/>
                    </a:lnTo>
                    <a:cubicBezTo>
                      <a:pt x="821" y="21600"/>
                      <a:pt x="0" y="19988"/>
                      <a:pt x="0" y="18000"/>
                    </a:cubicBezTo>
                    <a:close/>
                  </a:path>
                </a:pathLst>
              </a:custGeom>
              <a:solidFill>
                <a:srgbClr val="6990FD"/>
              </a:solidFill>
              <a:ln w="25400" cap="flat">
                <a:solidFill>
                  <a:srgbClr val="4D69B9"/>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097" name="Truth"/>
              <p:cNvSpPr txBox="1"/>
              <p:nvPr/>
            </p:nvSpPr>
            <p:spPr>
              <a:xfrm>
                <a:off x="97304" y="47891"/>
                <a:ext cx="72162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Truth</a:t>
                </a:r>
              </a:p>
            </p:txBody>
          </p:sp>
        </p:grpSp>
        <p:sp>
          <p:nvSpPr>
            <p:cNvPr id="1099" name="Straight Arrow Connector 18"/>
            <p:cNvSpPr/>
            <p:nvPr/>
          </p:nvSpPr>
          <p:spPr>
            <a:xfrm>
              <a:off x="1857610" y="1885758"/>
              <a:ext cx="998367" cy="550770"/>
            </a:xfrm>
            <a:prstGeom prst="line">
              <a:avLst/>
            </a:prstGeom>
            <a:noFill/>
            <a:ln w="9525" cap="flat">
              <a:solidFill>
                <a:srgbClr val="282828"/>
              </a:solidFill>
              <a:prstDash val="solid"/>
              <a:round/>
              <a:tailEnd type="triangle" w="med" len="med"/>
            </a:ln>
            <a:effectLst/>
          </p:spPr>
          <p:txBody>
            <a:bodyPr wrap="square" lIns="45718" tIns="45718" rIns="45718" bIns="45718" numCol="1" anchor="t">
              <a:noAutofit/>
            </a:bodyPr>
            <a:lstStyle/>
            <a:p>
              <a:endParaRPr/>
            </a:p>
          </p:txBody>
        </p:sp>
      </p:grpSp>
      <p:sp>
        <p:nvSpPr>
          <p:cNvPr id="1101" name="Rectangle 2"/>
          <p:cNvSpPr txBox="1"/>
          <p:nvPr/>
        </p:nvSpPr>
        <p:spPr>
          <a:xfrm>
            <a:off x="816691" y="474096"/>
            <a:ext cx="3397304"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pic>
        <p:nvPicPr>
          <p:cNvPr id="1102"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117" name="Group 23"/>
          <p:cNvGrpSpPr/>
          <p:nvPr/>
        </p:nvGrpSpPr>
        <p:grpSpPr>
          <a:xfrm>
            <a:off x="3593463" y="1500202"/>
            <a:ext cx="6518912" cy="4193497"/>
            <a:chOff x="0" y="0"/>
            <a:chExt cx="6518910" cy="4193497"/>
          </a:xfrm>
        </p:grpSpPr>
        <p:sp>
          <p:nvSpPr>
            <p:cNvPr id="1104" name="Rectangle 3"/>
            <p:cNvSpPr txBox="1"/>
            <p:nvPr/>
          </p:nvSpPr>
          <p:spPr>
            <a:xfrm>
              <a:off x="0" y="0"/>
              <a:ext cx="6518910" cy="3962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400"/>
                </a:spcBef>
                <a:defRPr sz="2000">
                  <a:solidFill>
                    <a:srgbClr val="292929"/>
                  </a:solidFill>
                  <a:latin typeface="Verdana"/>
                  <a:ea typeface="Verdana"/>
                  <a:cs typeface="Verdana"/>
                  <a:sym typeface="Verdana"/>
                </a:defRPr>
              </a:lvl1pPr>
            </a:lstStyle>
            <a:p>
              <a:r>
                <a:t>Validity</a:t>
              </a:r>
            </a:p>
          </p:txBody>
        </p:sp>
        <p:sp>
          <p:nvSpPr>
            <p:cNvPr id="1105" name="Straight Connector 13"/>
            <p:cNvSpPr/>
            <p:nvPr/>
          </p:nvSpPr>
          <p:spPr>
            <a:xfrm>
              <a:off x="294351" y="2102500"/>
              <a:ext cx="4896545" cy="1"/>
            </a:xfrm>
            <a:prstGeom prst="line">
              <a:avLst/>
            </a:prstGeom>
            <a:noFill/>
            <a:ln w="38100" cap="flat">
              <a:solidFill>
                <a:srgbClr val="002060"/>
              </a:solidFill>
              <a:prstDash val="solid"/>
              <a:roun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106" name="Straight Connector 14"/>
            <p:cNvSpPr/>
            <p:nvPr/>
          </p:nvSpPr>
          <p:spPr>
            <a:xfrm>
              <a:off x="943183" y="768464"/>
              <a:ext cx="2793101" cy="3154836"/>
            </a:xfrm>
            <a:prstGeom prst="line">
              <a:avLst/>
            </a:prstGeom>
            <a:noFill/>
            <a:ln w="38100" cap="flat">
              <a:solidFill>
                <a:srgbClr val="002060"/>
              </a:solidFill>
              <a:prstDash val="solid"/>
              <a:roun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107" name="TextBox 15"/>
            <p:cNvSpPr txBox="1"/>
            <p:nvPr/>
          </p:nvSpPr>
          <p:spPr>
            <a:xfrm rot="18627400">
              <a:off x="3008057" y="1031691"/>
              <a:ext cx="1259665"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Surveys</a:t>
              </a:r>
            </a:p>
          </p:txBody>
        </p:sp>
        <p:sp>
          <p:nvSpPr>
            <p:cNvPr id="1108" name="TextBox 16"/>
            <p:cNvSpPr txBox="1"/>
            <p:nvPr/>
          </p:nvSpPr>
          <p:spPr>
            <a:xfrm>
              <a:off x="3935436" y="1707159"/>
              <a:ext cx="1144497"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Portfolios</a:t>
              </a:r>
            </a:p>
          </p:txBody>
        </p:sp>
        <p:sp>
          <p:nvSpPr>
            <p:cNvPr id="1109" name="TextBox 17"/>
            <p:cNvSpPr txBox="1"/>
            <p:nvPr/>
          </p:nvSpPr>
          <p:spPr>
            <a:xfrm rot="2832717">
              <a:off x="2854126" y="3241804"/>
              <a:ext cx="1570645"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Focus Groups</a:t>
              </a:r>
            </a:p>
          </p:txBody>
        </p:sp>
        <p:grpSp>
          <p:nvGrpSpPr>
            <p:cNvPr id="1112" name="Flowchart: Alternate Process 18"/>
            <p:cNvGrpSpPr/>
            <p:nvPr/>
          </p:nvGrpSpPr>
          <p:grpSpPr>
            <a:xfrm>
              <a:off x="78330" y="2449068"/>
              <a:ext cx="1585691" cy="432050"/>
              <a:chOff x="0" y="70995"/>
              <a:chExt cx="1585689" cy="432049"/>
            </a:xfrm>
          </p:grpSpPr>
          <p:sp>
            <p:nvSpPr>
              <p:cNvPr id="1110" name="Shape"/>
              <p:cNvSpPr/>
              <p:nvPr/>
            </p:nvSpPr>
            <p:spPr>
              <a:xfrm>
                <a:off x="0" y="70995"/>
                <a:ext cx="1585689" cy="432049"/>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39" y="0"/>
                      <a:pt x="981" y="0"/>
                    </a:cubicBezTo>
                    <a:lnTo>
                      <a:pt x="20619" y="0"/>
                    </a:lnTo>
                    <a:cubicBezTo>
                      <a:pt x="21161" y="0"/>
                      <a:pt x="21600" y="1612"/>
                      <a:pt x="21600" y="3600"/>
                    </a:cubicBezTo>
                    <a:lnTo>
                      <a:pt x="21600" y="18000"/>
                    </a:lnTo>
                    <a:cubicBezTo>
                      <a:pt x="21600" y="19988"/>
                      <a:pt x="21161" y="21600"/>
                      <a:pt x="20619" y="21600"/>
                    </a:cubicBezTo>
                    <a:lnTo>
                      <a:pt x="981" y="21600"/>
                    </a:lnTo>
                    <a:cubicBezTo>
                      <a:pt x="439" y="21600"/>
                      <a:pt x="0" y="19988"/>
                      <a:pt x="0" y="18000"/>
                    </a:cubicBezTo>
                    <a:close/>
                  </a:path>
                </a:pathLst>
              </a:custGeom>
              <a:solidFill>
                <a:srgbClr val="6990FD"/>
              </a:solidFill>
              <a:ln w="25400" cap="flat">
                <a:solidFill>
                  <a:srgbClr val="4D69B9"/>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111" name="Triangulation"/>
              <p:cNvSpPr txBox="1"/>
              <p:nvPr/>
            </p:nvSpPr>
            <p:spPr>
              <a:xfrm>
                <a:off x="69023" y="117745"/>
                <a:ext cx="1491263" cy="33855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FFFFFF"/>
                    </a:solidFill>
                    <a:latin typeface="Verdana"/>
                    <a:ea typeface="Verdana"/>
                    <a:cs typeface="Verdana"/>
                    <a:sym typeface="Verdana"/>
                  </a:defRPr>
                </a:lvl1pPr>
              </a:lstStyle>
              <a:p>
                <a:r>
                  <a:rPr dirty="0"/>
                  <a:t>Triangulation</a:t>
                </a:r>
              </a:p>
            </p:txBody>
          </p:sp>
        </p:grpSp>
        <p:sp>
          <p:nvSpPr>
            <p:cNvPr id="1113" name="Flowchart: Merge 19"/>
            <p:cNvSpPr/>
            <p:nvPr/>
          </p:nvSpPr>
          <p:spPr>
            <a:xfrm>
              <a:off x="2149791" y="2099146"/>
              <a:ext cx="1185665" cy="6998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990FD"/>
            </a:solidFill>
            <a:ln w="25400" cap="flat">
              <a:solidFill>
                <a:srgbClr val="4D69B9"/>
              </a:solidFill>
              <a:prstDash val="solid"/>
              <a:round/>
            </a:ln>
            <a:effectLst/>
          </p:spPr>
          <p:txBody>
            <a:bodyPr wrap="square" lIns="50800" tIns="50800" rIns="50800" bIns="50800" numCol="1" anchor="ctr">
              <a:noAutofit/>
            </a:bodyPr>
            <a:lstStyle/>
            <a:p>
              <a:pPr algn="ctr" defTabSz="914400">
                <a:lnSpc>
                  <a:spcPct val="100000"/>
                </a:lnSpc>
                <a:spcBef>
                  <a:spcPts val="0"/>
                </a:spcBef>
                <a:defRPr sz="1600">
                  <a:solidFill>
                    <a:srgbClr val="FFFFFF"/>
                  </a:solidFill>
                  <a:latin typeface="Verdana"/>
                  <a:ea typeface="Verdana"/>
                  <a:cs typeface="Verdana"/>
                  <a:sym typeface="Verdana"/>
                </a:defRPr>
              </a:pPr>
              <a:endParaRPr/>
            </a:p>
          </p:txBody>
        </p:sp>
        <p:sp>
          <p:nvSpPr>
            <p:cNvPr id="1114" name="Straight Connector 20"/>
            <p:cNvSpPr/>
            <p:nvPr/>
          </p:nvSpPr>
          <p:spPr>
            <a:xfrm flipV="1">
              <a:off x="1753687" y="683591"/>
              <a:ext cx="2806800" cy="3324582"/>
            </a:xfrm>
            <a:prstGeom prst="line">
              <a:avLst/>
            </a:prstGeom>
            <a:noFill/>
            <a:ln w="38100" cap="flat">
              <a:solidFill>
                <a:srgbClr val="002060"/>
              </a:solidFill>
              <a:prstDash val="solid"/>
              <a:roun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115" name="Straight Arrow Connector 21"/>
            <p:cNvSpPr/>
            <p:nvPr/>
          </p:nvSpPr>
          <p:spPr>
            <a:xfrm flipV="1">
              <a:off x="1664019" y="2345884"/>
              <a:ext cx="1006600" cy="319212"/>
            </a:xfrm>
            <a:prstGeom prst="line">
              <a:avLst/>
            </a:prstGeom>
            <a:noFill/>
            <a:ln w="9525" cap="flat">
              <a:solidFill>
                <a:srgbClr val="001F5E"/>
              </a:solidFill>
              <a:prstDash val="solid"/>
              <a:round/>
              <a:tailEnd type="triangle" w="med" len="med"/>
            </a:ln>
            <a:effectLst/>
          </p:spPr>
          <p:txBody>
            <a:bodyPr wrap="square" lIns="45718" tIns="45718" rIns="45718" bIns="45718" numCol="1" anchor="t">
              <a:noAutofit/>
            </a:bodyPr>
            <a:lstStyle/>
            <a:p>
              <a:endParaRPr/>
            </a:p>
          </p:txBody>
        </p:sp>
        <p:sp>
          <p:nvSpPr>
            <p:cNvPr id="1116" name="TextBox 22"/>
            <p:cNvSpPr txBox="1"/>
            <p:nvPr/>
          </p:nvSpPr>
          <p:spPr>
            <a:xfrm>
              <a:off x="4732559" y="3516982"/>
              <a:ext cx="1194214" cy="4724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0"/>
                </a:spcBef>
                <a:defRPr sz="1200">
                  <a:solidFill>
                    <a:srgbClr val="292929"/>
                  </a:solidFill>
                  <a:latin typeface="Verdana"/>
                  <a:ea typeface="Verdana"/>
                  <a:cs typeface="Verdana"/>
                  <a:sym typeface="Verdana"/>
                </a:defRPr>
              </a:lvl1pPr>
            </a:lstStyle>
            <a:p>
              <a:r>
                <a:t>Adapted from Joseph Hoey</a:t>
              </a:r>
            </a:p>
          </p:txBody>
        </p:sp>
      </p:grpSp>
      <p:sp>
        <p:nvSpPr>
          <p:cNvPr id="1118" name="Rectangle 2"/>
          <p:cNvSpPr txBox="1"/>
          <p:nvPr/>
        </p:nvSpPr>
        <p:spPr>
          <a:xfrm>
            <a:off x="831886" y="364536"/>
            <a:ext cx="3397304"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pic>
        <p:nvPicPr>
          <p:cNvPr id="1119"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a:extLst>
            <a:ext uri="{FF2B5EF4-FFF2-40B4-BE49-F238E27FC236}">
              <a16:creationId xmlns:a16="http://schemas.microsoft.com/office/drawing/2014/main" id="{ECE19C71-6790-9116-C598-41FBEB32E2B6}"/>
            </a:ext>
          </a:extLst>
        </p:cNvPr>
        <p:cNvGrpSpPr/>
        <p:nvPr/>
      </p:nvGrpSpPr>
      <p:grpSpPr>
        <a:xfrm>
          <a:off x="0" y="0"/>
          <a:ext cx="0" cy="0"/>
          <a:chOff x="0" y="0"/>
          <a:chExt cx="0" cy="0"/>
        </a:xfrm>
      </p:grpSpPr>
      <p:sp>
        <p:nvSpPr>
          <p:cNvPr id="187" name="Slide bullet text">
            <a:extLst>
              <a:ext uri="{FF2B5EF4-FFF2-40B4-BE49-F238E27FC236}">
                <a16:creationId xmlns:a16="http://schemas.microsoft.com/office/drawing/2014/main" id="{84E6DACD-EC78-465E-3183-FE7449F7ECCA}"/>
              </a:ext>
            </a:extLst>
          </p:cNvPr>
          <p:cNvSpPr txBox="1">
            <a:spLocks noGrp="1"/>
          </p:cNvSpPr>
          <p:nvPr>
            <p:ph type="body" idx="1"/>
          </p:nvPr>
        </p:nvSpPr>
        <p:spPr>
          <a:xfrm>
            <a:off x="651811" y="938107"/>
            <a:ext cx="5024348" cy="1426020"/>
          </a:xfrm>
          <a:prstGeom prst="rect">
            <a:avLst/>
          </a:prstGeom>
          <a:solidFill>
            <a:schemeClr val="bg2">
              <a:lumMod val="40000"/>
              <a:lumOff val="60000"/>
            </a:schemeClr>
          </a:solidFill>
        </p:spPr>
        <p:txBody>
          <a:bodyPr lIns="50800" tIns="50800" rIns="50800" bIns="50800" numCol="1" spcCol="38100" anchor="t">
            <a:noAutofit/>
          </a:bodyPr>
          <a:lstStyle/>
          <a:p>
            <a:pPr marL="0" indent="0" defTabSz="914400">
              <a:lnSpc>
                <a:spcPct val="100000"/>
              </a:lnSpc>
              <a:spcBef>
                <a:spcPts val="600"/>
              </a:spcBef>
              <a:buNone/>
              <a:defRPr sz="2800">
                <a:solidFill>
                  <a:srgbClr val="292929"/>
                </a:solidFill>
                <a:latin typeface="Verdana"/>
                <a:ea typeface="Verdana"/>
                <a:cs typeface="Verdana"/>
                <a:sym typeface="Verdana"/>
              </a:defRPr>
            </a:pPr>
            <a:r>
              <a:rPr lang="en-US" sz="2000">
                <a:ea typeface="+mj-lt"/>
                <a:cs typeface="+mj-lt"/>
              </a:rPr>
              <a:t>KAAE’s mission is to advance educational quality in the Kurdistan Region through rigorous accreditation and continuous improvement.</a:t>
            </a:r>
            <a:endParaRPr lang="en-US">
              <a:ea typeface="+mj-lt"/>
              <a:cs typeface="+mj-lt"/>
            </a:endParaRPr>
          </a:p>
        </p:txBody>
      </p:sp>
      <p:pic>
        <p:nvPicPr>
          <p:cNvPr id="188" name="logo new.png" descr="logo new.png">
            <a:extLst>
              <a:ext uri="{FF2B5EF4-FFF2-40B4-BE49-F238E27FC236}">
                <a16:creationId xmlns:a16="http://schemas.microsoft.com/office/drawing/2014/main" id="{7EA8A99B-29E7-BF01-9FAA-568ABD7EACD4}"/>
              </a:ext>
            </a:extLst>
          </p:cNvPr>
          <p:cNvPicPr>
            <a:picLocks noChangeAspect="1"/>
          </p:cNvPicPr>
          <p:nvPr/>
        </p:nvPicPr>
        <p:blipFill>
          <a:blip r:embed="rId3"/>
          <a:stretch>
            <a:fillRect/>
          </a:stretch>
        </p:blipFill>
        <p:spPr>
          <a:xfrm>
            <a:off x="11236906" y="5759496"/>
            <a:ext cx="952502" cy="952502"/>
          </a:xfrm>
          <a:prstGeom prst="rect">
            <a:avLst/>
          </a:prstGeom>
          <a:ln w="12700">
            <a:miter lim="400000"/>
          </a:ln>
        </p:spPr>
      </p:pic>
      <p:sp>
        <p:nvSpPr>
          <p:cNvPr id="189" name="Rectangle 2">
            <a:extLst>
              <a:ext uri="{FF2B5EF4-FFF2-40B4-BE49-F238E27FC236}">
                <a16:creationId xmlns:a16="http://schemas.microsoft.com/office/drawing/2014/main" id="{7B2BA850-C055-397F-8982-ABC715BE75D6}"/>
              </a:ext>
            </a:extLst>
          </p:cNvPr>
          <p:cNvSpPr txBox="1"/>
          <p:nvPr/>
        </p:nvSpPr>
        <p:spPr>
          <a:xfrm>
            <a:off x="648969" y="432713"/>
            <a:ext cx="493085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rPr lang="en-US"/>
              <a:t>KAAE Mission</a:t>
            </a:r>
            <a:endParaRPr/>
          </a:p>
        </p:txBody>
      </p:sp>
      <p:sp>
        <p:nvSpPr>
          <p:cNvPr id="2" name="Rectangle 2">
            <a:extLst>
              <a:ext uri="{FF2B5EF4-FFF2-40B4-BE49-F238E27FC236}">
                <a16:creationId xmlns:a16="http://schemas.microsoft.com/office/drawing/2014/main" id="{1DC988FD-C702-447A-D952-9CED793B1310}"/>
              </a:ext>
            </a:extLst>
          </p:cNvPr>
          <p:cNvSpPr txBox="1"/>
          <p:nvPr/>
        </p:nvSpPr>
        <p:spPr>
          <a:xfrm>
            <a:off x="648969" y="2718713"/>
            <a:ext cx="4930859"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rPr lang="en-US"/>
              <a:t>KAAE Vision</a:t>
            </a:r>
            <a:endParaRPr/>
          </a:p>
        </p:txBody>
      </p:sp>
      <p:sp>
        <p:nvSpPr>
          <p:cNvPr id="4" name="Slide bullet text">
            <a:extLst>
              <a:ext uri="{FF2B5EF4-FFF2-40B4-BE49-F238E27FC236}">
                <a16:creationId xmlns:a16="http://schemas.microsoft.com/office/drawing/2014/main" id="{94CE08E9-0A46-2D1B-C5DE-1C43A766DCE2}"/>
              </a:ext>
            </a:extLst>
          </p:cNvPr>
          <p:cNvSpPr txBox="1">
            <a:spLocks/>
          </p:cNvSpPr>
          <p:nvPr/>
        </p:nvSpPr>
        <p:spPr>
          <a:xfrm>
            <a:off x="621094" y="3181574"/>
            <a:ext cx="5036163" cy="1408301"/>
          </a:xfrm>
          <a:prstGeom prst="rect">
            <a:avLst/>
          </a:prstGeom>
          <a:solidFill>
            <a:schemeClr val="bg2">
              <a:lumMod val="40000"/>
              <a:lumOff val="6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1" spcCol="38100" anchor="t">
            <a:noAutofit/>
          </a:bodyPr>
          <a:lstStyle>
            <a:lvl1pPr marL="3048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a:lstStyle>
          <a:p>
            <a:pPr marL="0" indent="0" defTabSz="914400">
              <a:lnSpc>
                <a:spcPct val="100000"/>
              </a:lnSpc>
              <a:spcBef>
                <a:spcPts val="600"/>
              </a:spcBef>
              <a:buNone/>
              <a:defRPr sz="2800">
                <a:solidFill>
                  <a:srgbClr val="292929"/>
                </a:solidFill>
                <a:latin typeface="Verdana"/>
                <a:ea typeface="Verdana"/>
                <a:cs typeface="Verdana"/>
                <a:sym typeface="Verdana"/>
              </a:defRPr>
            </a:pPr>
            <a:r>
              <a:rPr lang="en-US" sz="2000">
                <a:ea typeface="+mj-lt"/>
                <a:cs typeface="+mj-lt"/>
                <a:sym typeface="Verdana"/>
              </a:rPr>
              <a:t>KAAE aims to be the accreditor of choice, ensuring high-quality education that meets international standards.</a:t>
            </a:r>
            <a:endParaRPr lang="en-US">
              <a:ea typeface="+mj-lt"/>
              <a:cs typeface="+mj-lt"/>
            </a:endParaRPr>
          </a:p>
        </p:txBody>
      </p:sp>
      <p:pic>
        <p:nvPicPr>
          <p:cNvPr id="6" name="Picture 5" descr="A person standing on a stair made of books&#10;&#10;AI-generated content may be incorrect.">
            <a:extLst>
              <a:ext uri="{FF2B5EF4-FFF2-40B4-BE49-F238E27FC236}">
                <a16:creationId xmlns:a16="http://schemas.microsoft.com/office/drawing/2014/main" id="{AA1EE8D8-924E-6D49-55DD-FD5F742AF4EB}"/>
              </a:ext>
            </a:extLst>
          </p:cNvPr>
          <p:cNvPicPr>
            <a:picLocks noChangeAspect="1"/>
          </p:cNvPicPr>
          <p:nvPr/>
        </p:nvPicPr>
        <p:blipFill>
          <a:blip r:embed="rId4"/>
          <a:stretch>
            <a:fillRect/>
          </a:stretch>
        </p:blipFill>
        <p:spPr>
          <a:xfrm>
            <a:off x="5979339" y="2091071"/>
            <a:ext cx="6093043" cy="3585534"/>
          </a:xfrm>
          <a:prstGeom prst="rect">
            <a:avLst/>
          </a:prstGeom>
        </p:spPr>
      </p:pic>
      <p:sp>
        <p:nvSpPr>
          <p:cNvPr id="7" name="Rectangle 2">
            <a:extLst>
              <a:ext uri="{FF2B5EF4-FFF2-40B4-BE49-F238E27FC236}">
                <a16:creationId xmlns:a16="http://schemas.microsoft.com/office/drawing/2014/main" id="{F0C4C134-6130-3DAB-FD2E-57F661640880}"/>
              </a:ext>
            </a:extLst>
          </p:cNvPr>
          <p:cNvSpPr txBox="1"/>
          <p:nvPr/>
        </p:nvSpPr>
        <p:spPr>
          <a:xfrm>
            <a:off x="583992" y="4882902"/>
            <a:ext cx="4930859" cy="461665"/>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rPr lang="en-US"/>
              <a:t>KAAE Plan</a:t>
            </a:r>
            <a:endParaRPr/>
          </a:p>
        </p:txBody>
      </p:sp>
      <p:sp>
        <p:nvSpPr>
          <p:cNvPr id="8" name="Slide bullet text">
            <a:extLst>
              <a:ext uri="{FF2B5EF4-FFF2-40B4-BE49-F238E27FC236}">
                <a16:creationId xmlns:a16="http://schemas.microsoft.com/office/drawing/2014/main" id="{A54ADCD7-F77A-E8D6-206F-F8F5AF892BE2}"/>
              </a:ext>
            </a:extLst>
          </p:cNvPr>
          <p:cNvSpPr txBox="1">
            <a:spLocks/>
          </p:cNvSpPr>
          <p:nvPr/>
        </p:nvSpPr>
        <p:spPr>
          <a:xfrm>
            <a:off x="583457" y="5514154"/>
            <a:ext cx="5030256" cy="1083418"/>
          </a:xfrm>
          <a:prstGeom prst="rect">
            <a:avLst/>
          </a:prstGeom>
          <a:solidFill>
            <a:schemeClr val="bg2">
              <a:lumMod val="40000"/>
              <a:lumOff val="60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numCol="1" spcCol="38100" anchor="t">
            <a:noAutofit/>
          </a:bodyPr>
          <a:lstStyle>
            <a:lvl1pPr marL="3048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8"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a:lstStyle>
          <a:p>
            <a:pPr marL="0" indent="0" defTabSz="914400">
              <a:lnSpc>
                <a:spcPct val="100000"/>
              </a:lnSpc>
              <a:spcBef>
                <a:spcPts val="600"/>
              </a:spcBef>
              <a:buNone/>
              <a:defRPr sz="2800">
                <a:solidFill>
                  <a:srgbClr val="292929"/>
                </a:solidFill>
                <a:latin typeface="Verdana"/>
                <a:ea typeface="Verdana"/>
                <a:cs typeface="Verdana"/>
                <a:sym typeface="Verdana"/>
              </a:defRPr>
            </a:pPr>
            <a:r>
              <a:rPr lang="en-US" sz="2000">
                <a:latin typeface="Verdana"/>
                <a:ea typeface="Tahoma"/>
                <a:cs typeface="Tahoma"/>
                <a:sym typeface="Verdana"/>
              </a:rPr>
              <a:t>From Humble Beginnings to International Recognition: A </a:t>
            </a:r>
            <a:r>
              <a:rPr lang="en-US" sz="2000">
                <a:latin typeface="Verdana"/>
                <a:ea typeface="+mj-lt"/>
                <a:cs typeface="+mj-lt"/>
                <a:sym typeface="Verdana"/>
              </a:rPr>
              <a:t>12-15 Year Vision</a:t>
            </a:r>
            <a:endParaRPr lang="en-US" sz="1400">
              <a:latin typeface="Verdana"/>
            </a:endParaRPr>
          </a:p>
        </p:txBody>
      </p:sp>
    </p:spTree>
    <p:extLst>
      <p:ext uri="{BB962C8B-B14F-4D97-AF65-F5344CB8AC3E}">
        <p14:creationId xmlns:p14="http://schemas.microsoft.com/office/powerpoint/2010/main" val="72923101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5" name="Rectangle 2"/>
          <p:cNvSpPr txBox="1"/>
          <p:nvPr/>
        </p:nvSpPr>
        <p:spPr>
          <a:xfrm>
            <a:off x="712206" y="269393"/>
            <a:ext cx="3397305"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grpSp>
        <p:nvGrpSpPr>
          <p:cNvPr id="1155" name="Group 212"/>
          <p:cNvGrpSpPr/>
          <p:nvPr/>
        </p:nvGrpSpPr>
        <p:grpSpPr>
          <a:xfrm>
            <a:off x="2946005" y="1248001"/>
            <a:ext cx="7037357" cy="4780984"/>
            <a:chOff x="0" y="0"/>
            <a:chExt cx="7037355" cy="4780984"/>
          </a:xfrm>
        </p:grpSpPr>
        <p:sp>
          <p:nvSpPr>
            <p:cNvPr id="1126" name="Rectangle 3"/>
            <p:cNvSpPr txBox="1"/>
            <p:nvPr/>
          </p:nvSpPr>
          <p:spPr>
            <a:xfrm>
              <a:off x="0" y="0"/>
              <a:ext cx="6921164" cy="3962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400"/>
                </a:spcBef>
                <a:defRPr sz="2000">
                  <a:solidFill>
                    <a:srgbClr val="292929"/>
                  </a:solidFill>
                  <a:latin typeface="Verdana"/>
                  <a:ea typeface="Verdana"/>
                  <a:cs typeface="Verdana"/>
                  <a:sym typeface="Verdana"/>
                </a:defRPr>
              </a:lvl1pPr>
            </a:lstStyle>
            <a:p>
              <a:r>
                <a:t>Data Collection Process</a:t>
              </a:r>
            </a:p>
          </p:txBody>
        </p:sp>
        <p:grpSp>
          <p:nvGrpSpPr>
            <p:cNvPr id="1133" name="Group 198"/>
            <p:cNvGrpSpPr/>
            <p:nvPr/>
          </p:nvGrpSpPr>
          <p:grpSpPr>
            <a:xfrm>
              <a:off x="1683392" y="2652986"/>
              <a:ext cx="5353963" cy="1296148"/>
              <a:chOff x="0" y="-2"/>
              <a:chExt cx="5353961" cy="1296148"/>
            </a:xfrm>
          </p:grpSpPr>
          <p:grpSp>
            <p:nvGrpSpPr>
              <p:cNvPr id="1129" name="Flowchart: Alternate Process 199"/>
              <p:cNvGrpSpPr/>
              <p:nvPr/>
            </p:nvGrpSpPr>
            <p:grpSpPr>
              <a:xfrm>
                <a:off x="1069456" y="792087"/>
                <a:ext cx="4284505" cy="504059"/>
                <a:chOff x="0" y="-1"/>
                <a:chExt cx="4284503" cy="504058"/>
              </a:xfrm>
            </p:grpSpPr>
            <p:sp>
              <p:nvSpPr>
                <p:cNvPr id="1127" name="Shape"/>
                <p:cNvSpPr/>
                <p:nvPr/>
              </p:nvSpPr>
              <p:spPr>
                <a:xfrm>
                  <a:off x="0" y="-1"/>
                  <a:ext cx="4284503" cy="5040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190" y="0"/>
                        <a:pt x="424" y="0"/>
                      </a:cubicBezTo>
                      <a:lnTo>
                        <a:pt x="21176" y="0"/>
                      </a:lnTo>
                      <a:cubicBezTo>
                        <a:pt x="21410" y="0"/>
                        <a:pt x="21600" y="1612"/>
                        <a:pt x="21600" y="3600"/>
                      </a:cubicBezTo>
                      <a:lnTo>
                        <a:pt x="21600" y="18000"/>
                      </a:lnTo>
                      <a:cubicBezTo>
                        <a:pt x="21600" y="19988"/>
                        <a:pt x="21410" y="21600"/>
                        <a:pt x="21176" y="21600"/>
                      </a:cubicBezTo>
                      <a:lnTo>
                        <a:pt x="424" y="21600"/>
                      </a:lnTo>
                      <a:cubicBezTo>
                        <a:pt x="190"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defTabSz="914400">
                    <a:lnSpc>
                      <a:spcPct val="100000"/>
                    </a:lnSpc>
                    <a:spcBef>
                      <a:spcPts val="0"/>
                    </a:spcBef>
                  </a:pPr>
                  <a:endParaRPr/>
                </a:p>
              </p:txBody>
            </p:sp>
            <p:sp>
              <p:nvSpPr>
                <p:cNvPr id="1128" name="Students (cohort), Faculty (some)"/>
                <p:cNvSpPr txBox="1"/>
                <p:nvPr/>
              </p:nvSpPr>
              <p:spPr>
                <a:xfrm>
                  <a:off x="92487" y="66608"/>
                  <a:ext cx="4099529"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defTabSz="914400">
                    <a:lnSpc>
                      <a:spcPct val="100000"/>
                    </a:lnSpc>
                    <a:spcBef>
                      <a:spcPts val="0"/>
                    </a:spcBef>
                    <a:defRPr sz="1800">
                      <a:solidFill>
                        <a:srgbClr val="292929"/>
                      </a:solidFill>
                      <a:latin typeface="Verdana"/>
                      <a:ea typeface="Verdana"/>
                      <a:cs typeface="Verdana"/>
                      <a:sym typeface="Verdana"/>
                    </a:defRPr>
                  </a:lvl1pPr>
                </a:lstStyle>
                <a:p>
                  <a:r>
                    <a:t>Students (cohort), Faculty (some)</a:t>
                  </a:r>
                </a:p>
              </p:txBody>
            </p:sp>
          </p:grpSp>
          <p:grpSp>
            <p:nvGrpSpPr>
              <p:cNvPr id="1132" name="Flowchart: Connector 200"/>
              <p:cNvGrpSpPr/>
              <p:nvPr/>
            </p:nvGrpSpPr>
            <p:grpSpPr>
              <a:xfrm>
                <a:off x="0" y="-2"/>
                <a:ext cx="1298629" cy="1152132"/>
                <a:chOff x="0" y="-1"/>
                <a:chExt cx="1298628" cy="1152130"/>
              </a:xfrm>
            </p:grpSpPr>
            <p:sp>
              <p:nvSpPr>
                <p:cNvPr id="1130" name="Oval"/>
                <p:cNvSpPr/>
                <p:nvPr/>
              </p:nvSpPr>
              <p:spPr>
                <a:xfrm>
                  <a:off x="0" y="-1"/>
                  <a:ext cx="1298628" cy="1152130"/>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31" name="Who?"/>
                <p:cNvSpPr txBox="1"/>
                <p:nvPr/>
              </p:nvSpPr>
              <p:spPr>
                <a:xfrm>
                  <a:off x="240662" y="390644"/>
                  <a:ext cx="817303"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Who?</a:t>
                  </a:r>
                </a:p>
              </p:txBody>
            </p:sp>
          </p:grpSp>
        </p:grpSp>
        <p:grpSp>
          <p:nvGrpSpPr>
            <p:cNvPr id="1140" name="Group 201"/>
            <p:cNvGrpSpPr/>
            <p:nvPr/>
          </p:nvGrpSpPr>
          <p:grpSpPr>
            <a:xfrm>
              <a:off x="3565" y="1125907"/>
              <a:ext cx="6422670" cy="1440166"/>
              <a:chOff x="0" y="-2"/>
              <a:chExt cx="6422669" cy="1440163"/>
            </a:xfrm>
          </p:grpSpPr>
          <p:grpSp>
            <p:nvGrpSpPr>
              <p:cNvPr id="1136" name="Flowchart: Alternate Process 202"/>
              <p:cNvGrpSpPr/>
              <p:nvPr/>
            </p:nvGrpSpPr>
            <p:grpSpPr>
              <a:xfrm>
                <a:off x="1136626" y="880097"/>
                <a:ext cx="5286043" cy="560064"/>
                <a:chOff x="0" y="0"/>
                <a:chExt cx="5286041" cy="560062"/>
              </a:xfrm>
            </p:grpSpPr>
            <p:sp>
              <p:nvSpPr>
                <p:cNvPr id="1134" name="Shape"/>
                <p:cNvSpPr/>
                <p:nvPr/>
              </p:nvSpPr>
              <p:spPr>
                <a:xfrm>
                  <a:off x="0" y="0"/>
                  <a:ext cx="5286041" cy="56006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171" y="0"/>
                        <a:pt x="381" y="0"/>
                      </a:cubicBezTo>
                      <a:lnTo>
                        <a:pt x="21219" y="0"/>
                      </a:lnTo>
                      <a:cubicBezTo>
                        <a:pt x="21429" y="0"/>
                        <a:pt x="21600" y="1612"/>
                        <a:pt x="21600" y="3600"/>
                      </a:cubicBezTo>
                      <a:lnTo>
                        <a:pt x="21600" y="18000"/>
                      </a:lnTo>
                      <a:cubicBezTo>
                        <a:pt x="21600" y="19988"/>
                        <a:pt x="21429" y="21600"/>
                        <a:pt x="21219" y="21600"/>
                      </a:cubicBezTo>
                      <a:lnTo>
                        <a:pt x="381" y="21600"/>
                      </a:lnTo>
                      <a:cubicBezTo>
                        <a:pt x="171"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defTabSz="914400">
                    <a:lnSpc>
                      <a:spcPct val="100000"/>
                    </a:lnSpc>
                    <a:spcBef>
                      <a:spcPts val="0"/>
                    </a:spcBef>
                  </a:pPr>
                  <a:endParaRPr/>
                </a:p>
              </p:txBody>
            </p:sp>
            <p:sp>
              <p:nvSpPr>
                <p:cNvPr id="1135" name="Focus on few indicators for each outcome"/>
                <p:cNvSpPr txBox="1"/>
                <p:nvPr/>
              </p:nvSpPr>
              <p:spPr>
                <a:xfrm>
                  <a:off x="97154" y="94610"/>
                  <a:ext cx="5091733"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defTabSz="914400">
                    <a:lnSpc>
                      <a:spcPct val="100000"/>
                    </a:lnSpc>
                    <a:spcBef>
                      <a:spcPts val="0"/>
                    </a:spcBef>
                    <a:defRPr sz="1800">
                      <a:solidFill>
                        <a:srgbClr val="292929"/>
                      </a:solidFill>
                      <a:latin typeface="Verdana"/>
                      <a:ea typeface="Verdana"/>
                      <a:cs typeface="Verdana"/>
                      <a:sym typeface="Verdana"/>
                    </a:defRPr>
                  </a:lvl1pPr>
                </a:lstStyle>
                <a:p>
                  <a:r>
                    <a:t>Focus on few indicators for each outcome</a:t>
                  </a:r>
                </a:p>
              </p:txBody>
            </p:sp>
          </p:grpSp>
          <p:grpSp>
            <p:nvGrpSpPr>
              <p:cNvPr id="1139" name="Flowchart: Connector 203"/>
              <p:cNvGrpSpPr/>
              <p:nvPr/>
            </p:nvGrpSpPr>
            <p:grpSpPr>
              <a:xfrm>
                <a:off x="0" y="-2"/>
                <a:ext cx="1380192" cy="1280145"/>
                <a:chOff x="0" y="-1"/>
                <a:chExt cx="1380190" cy="1280144"/>
              </a:xfrm>
            </p:grpSpPr>
            <p:sp>
              <p:nvSpPr>
                <p:cNvPr id="1137" name="Oval"/>
                <p:cNvSpPr/>
                <p:nvPr/>
              </p:nvSpPr>
              <p:spPr>
                <a:xfrm>
                  <a:off x="0" y="-1"/>
                  <a:ext cx="1380190" cy="1280144"/>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38" name="What?"/>
                <p:cNvSpPr txBox="1"/>
                <p:nvPr/>
              </p:nvSpPr>
              <p:spPr>
                <a:xfrm>
                  <a:off x="252606" y="454651"/>
                  <a:ext cx="87497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What?</a:t>
                  </a:r>
                </a:p>
              </p:txBody>
            </p:sp>
          </p:grpSp>
        </p:grpSp>
        <p:grpSp>
          <p:nvGrpSpPr>
            <p:cNvPr id="1147" name="Group 204"/>
            <p:cNvGrpSpPr/>
            <p:nvPr/>
          </p:nvGrpSpPr>
          <p:grpSpPr>
            <a:xfrm>
              <a:off x="3205443" y="549843"/>
              <a:ext cx="3743106" cy="1296151"/>
              <a:chOff x="-2" y="-2"/>
              <a:chExt cx="3743105" cy="1296148"/>
            </a:xfrm>
          </p:grpSpPr>
          <p:grpSp>
            <p:nvGrpSpPr>
              <p:cNvPr id="1143" name="Flowchart: Alternate Process 207"/>
              <p:cNvGrpSpPr/>
              <p:nvPr/>
            </p:nvGrpSpPr>
            <p:grpSpPr>
              <a:xfrm>
                <a:off x="1069457" y="792087"/>
                <a:ext cx="2673646" cy="504059"/>
                <a:chOff x="0" y="-1"/>
                <a:chExt cx="2673644" cy="504058"/>
              </a:xfrm>
            </p:grpSpPr>
            <p:sp>
              <p:nvSpPr>
                <p:cNvPr id="1141" name="Shape"/>
                <p:cNvSpPr/>
                <p:nvPr/>
              </p:nvSpPr>
              <p:spPr>
                <a:xfrm>
                  <a:off x="0" y="-1"/>
                  <a:ext cx="2673644" cy="5040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304" y="0"/>
                        <a:pt x="679" y="0"/>
                      </a:cubicBezTo>
                      <a:lnTo>
                        <a:pt x="20921" y="0"/>
                      </a:lnTo>
                      <a:cubicBezTo>
                        <a:pt x="21296" y="0"/>
                        <a:pt x="21600" y="1612"/>
                        <a:pt x="21600" y="3600"/>
                      </a:cubicBezTo>
                      <a:lnTo>
                        <a:pt x="21600" y="18000"/>
                      </a:lnTo>
                      <a:cubicBezTo>
                        <a:pt x="21600" y="19988"/>
                        <a:pt x="21296" y="21600"/>
                        <a:pt x="20921" y="21600"/>
                      </a:cubicBezTo>
                      <a:lnTo>
                        <a:pt x="679" y="21600"/>
                      </a:lnTo>
                      <a:cubicBezTo>
                        <a:pt x="304"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defTabSz="914400">
                    <a:lnSpc>
                      <a:spcPct val="100000"/>
                    </a:lnSpc>
                    <a:spcBef>
                      <a:spcPts val="0"/>
                    </a:spcBef>
                  </a:pPr>
                  <a:endParaRPr/>
                </a:p>
              </p:txBody>
            </p:sp>
            <p:sp>
              <p:nvSpPr>
                <p:cNvPr id="1142" name="Know your question"/>
                <p:cNvSpPr txBox="1"/>
                <p:nvPr/>
              </p:nvSpPr>
              <p:spPr>
                <a:xfrm>
                  <a:off x="92487" y="66608"/>
                  <a:ext cx="248867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defTabSz="914400">
                    <a:lnSpc>
                      <a:spcPct val="100000"/>
                    </a:lnSpc>
                    <a:spcBef>
                      <a:spcPts val="0"/>
                    </a:spcBef>
                    <a:defRPr sz="1800">
                      <a:solidFill>
                        <a:srgbClr val="292929"/>
                      </a:solidFill>
                      <a:latin typeface="Verdana"/>
                      <a:ea typeface="Verdana"/>
                      <a:cs typeface="Verdana"/>
                      <a:sym typeface="Verdana"/>
                    </a:defRPr>
                  </a:lvl1pPr>
                </a:lstStyle>
                <a:p>
                  <a:r>
                    <a:t>Know your question</a:t>
                  </a:r>
                </a:p>
              </p:txBody>
            </p:sp>
          </p:grpSp>
          <p:grpSp>
            <p:nvGrpSpPr>
              <p:cNvPr id="1146" name="Flowchart: Connector 208"/>
              <p:cNvGrpSpPr/>
              <p:nvPr/>
            </p:nvGrpSpPr>
            <p:grpSpPr>
              <a:xfrm>
                <a:off x="-2" y="-2"/>
                <a:ext cx="1298631" cy="1152132"/>
                <a:chOff x="-1" y="-1"/>
                <a:chExt cx="1298630" cy="1152130"/>
              </a:xfrm>
            </p:grpSpPr>
            <p:sp>
              <p:nvSpPr>
                <p:cNvPr id="1144" name="Oval"/>
                <p:cNvSpPr/>
                <p:nvPr/>
              </p:nvSpPr>
              <p:spPr>
                <a:xfrm>
                  <a:off x="-1" y="-1"/>
                  <a:ext cx="1298630" cy="1152130"/>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45" name="Why?"/>
                <p:cNvSpPr txBox="1"/>
                <p:nvPr/>
              </p:nvSpPr>
              <p:spPr>
                <a:xfrm>
                  <a:off x="240662" y="390644"/>
                  <a:ext cx="817303"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Why?</a:t>
                  </a:r>
                </a:p>
              </p:txBody>
            </p:sp>
          </p:grpSp>
        </p:grpSp>
        <p:grpSp>
          <p:nvGrpSpPr>
            <p:cNvPr id="1154" name="Group 209"/>
            <p:cNvGrpSpPr/>
            <p:nvPr/>
          </p:nvGrpSpPr>
          <p:grpSpPr>
            <a:xfrm>
              <a:off x="85874" y="3240550"/>
              <a:ext cx="6798701" cy="1540434"/>
              <a:chOff x="-2" y="0"/>
              <a:chExt cx="6798699" cy="1540434"/>
            </a:xfrm>
          </p:grpSpPr>
          <p:grpSp>
            <p:nvGrpSpPr>
              <p:cNvPr id="1150" name="Flowchart: Alternate Process 210"/>
              <p:cNvGrpSpPr/>
              <p:nvPr/>
            </p:nvGrpSpPr>
            <p:grpSpPr>
              <a:xfrm>
                <a:off x="1283483" y="980370"/>
                <a:ext cx="5515214" cy="560064"/>
                <a:chOff x="-1" y="0"/>
                <a:chExt cx="5515213" cy="560062"/>
              </a:xfrm>
            </p:grpSpPr>
            <p:sp>
              <p:nvSpPr>
                <p:cNvPr id="1148" name="Shape"/>
                <p:cNvSpPr/>
                <p:nvPr/>
              </p:nvSpPr>
              <p:spPr>
                <a:xfrm>
                  <a:off x="-1" y="0"/>
                  <a:ext cx="5515213" cy="56006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164" y="0"/>
                        <a:pt x="366" y="0"/>
                      </a:cubicBezTo>
                      <a:lnTo>
                        <a:pt x="21234" y="0"/>
                      </a:lnTo>
                      <a:cubicBezTo>
                        <a:pt x="21436" y="0"/>
                        <a:pt x="21600" y="1612"/>
                        <a:pt x="21600" y="3600"/>
                      </a:cubicBezTo>
                      <a:lnTo>
                        <a:pt x="21600" y="18000"/>
                      </a:lnTo>
                      <a:cubicBezTo>
                        <a:pt x="21600" y="19988"/>
                        <a:pt x="21436" y="21600"/>
                        <a:pt x="21234" y="21600"/>
                      </a:cubicBezTo>
                      <a:lnTo>
                        <a:pt x="366" y="21600"/>
                      </a:lnTo>
                      <a:cubicBezTo>
                        <a:pt x="164" y="21600"/>
                        <a:pt x="0" y="19988"/>
                        <a:pt x="0" y="18000"/>
                      </a:cubicBezTo>
                      <a:close/>
                    </a:path>
                  </a:pathLst>
                </a:cu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defTabSz="914400">
                    <a:lnSpc>
                      <a:spcPct val="100000"/>
                    </a:lnSpc>
                    <a:spcBef>
                      <a:spcPts val="0"/>
                    </a:spcBef>
                  </a:pPr>
                  <a:endParaRPr/>
                </a:p>
              </p:txBody>
            </p:sp>
            <p:sp>
              <p:nvSpPr>
                <p:cNvPr id="1149" name="Could be annually, two-year, three-year, etc."/>
                <p:cNvSpPr txBox="1"/>
                <p:nvPr/>
              </p:nvSpPr>
              <p:spPr>
                <a:xfrm>
                  <a:off x="97154" y="94610"/>
                  <a:ext cx="5320903"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defTabSz="914400">
                    <a:lnSpc>
                      <a:spcPct val="100000"/>
                    </a:lnSpc>
                    <a:spcBef>
                      <a:spcPts val="0"/>
                    </a:spcBef>
                    <a:defRPr sz="1800">
                      <a:solidFill>
                        <a:srgbClr val="292929"/>
                      </a:solidFill>
                      <a:latin typeface="Verdana"/>
                      <a:ea typeface="Verdana"/>
                      <a:cs typeface="Verdana"/>
                      <a:sym typeface="Verdana"/>
                    </a:defRPr>
                  </a:lvl1pPr>
                </a:lstStyle>
                <a:p>
                  <a:r>
                    <a:t>Could be annually, two-year, three-year, etc.</a:t>
                  </a:r>
                </a:p>
              </p:txBody>
            </p:sp>
          </p:grpSp>
          <p:grpSp>
            <p:nvGrpSpPr>
              <p:cNvPr id="1153" name="Flowchart: Connector 211"/>
              <p:cNvGrpSpPr/>
              <p:nvPr/>
            </p:nvGrpSpPr>
            <p:grpSpPr>
              <a:xfrm>
                <a:off x="-2" y="0"/>
                <a:ext cx="1527051" cy="1380415"/>
                <a:chOff x="-1" y="0"/>
                <a:chExt cx="1527050" cy="1380414"/>
              </a:xfrm>
            </p:grpSpPr>
            <p:sp>
              <p:nvSpPr>
                <p:cNvPr id="1151" name="Oval"/>
                <p:cNvSpPr/>
                <p:nvPr/>
              </p:nvSpPr>
              <p:spPr>
                <a:xfrm>
                  <a:off x="-1" y="0"/>
                  <a:ext cx="1527050" cy="1380414"/>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52" name="When?"/>
                <p:cNvSpPr txBox="1"/>
                <p:nvPr/>
              </p:nvSpPr>
              <p:spPr>
                <a:xfrm>
                  <a:off x="274113" y="504786"/>
                  <a:ext cx="978821"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When?</a:t>
                  </a:r>
                </a:p>
              </p:txBody>
            </p:sp>
          </p:grpSp>
        </p:grpSp>
      </p:grpSp>
      <p:pic>
        <p:nvPicPr>
          <p:cNvPr id="1156"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8" name="Rectangle 2"/>
          <p:cNvSpPr txBox="1"/>
          <p:nvPr/>
        </p:nvSpPr>
        <p:spPr>
          <a:xfrm>
            <a:off x="691231" y="315774"/>
            <a:ext cx="3397305"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grpSp>
        <p:nvGrpSpPr>
          <p:cNvPr id="1178" name="Group 30"/>
          <p:cNvGrpSpPr/>
          <p:nvPr/>
        </p:nvGrpSpPr>
        <p:grpSpPr>
          <a:xfrm>
            <a:off x="3337850" y="1419580"/>
            <a:ext cx="7019930" cy="4888306"/>
            <a:chOff x="0" y="0"/>
            <a:chExt cx="7019928" cy="4888306"/>
          </a:xfrm>
        </p:grpSpPr>
        <p:sp>
          <p:nvSpPr>
            <p:cNvPr id="1159" name="Rectangle 3"/>
            <p:cNvSpPr txBox="1"/>
            <p:nvPr/>
          </p:nvSpPr>
          <p:spPr>
            <a:xfrm>
              <a:off x="0" y="0"/>
              <a:ext cx="7019928" cy="4597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t>When?</a:t>
              </a:r>
            </a:p>
          </p:txBody>
        </p:sp>
        <p:sp>
          <p:nvSpPr>
            <p:cNvPr id="1160" name="Bent-Up Arrow 11"/>
            <p:cNvSpPr/>
            <p:nvPr/>
          </p:nvSpPr>
          <p:spPr>
            <a:xfrm rot="5400000">
              <a:off x="664002" y="1500947"/>
              <a:ext cx="832626" cy="955426"/>
            </a:xfrm>
            <a:custGeom>
              <a:avLst/>
              <a:gdLst/>
              <a:ahLst/>
              <a:cxnLst>
                <a:cxn ang="0">
                  <a:pos x="wd2" y="hd2"/>
                </a:cxn>
                <a:cxn ang="5400000">
                  <a:pos x="wd2" y="hd2"/>
                </a:cxn>
                <a:cxn ang="10800000">
                  <a:pos x="wd2" y="hd2"/>
                </a:cxn>
                <a:cxn ang="16200000">
                  <a:pos x="wd2" y="hd2"/>
                </a:cxn>
              </a:cxnLst>
              <a:rect l="0" t="0" r="r" b="b"/>
              <a:pathLst>
                <a:path w="21600" h="21600" extrusionOk="0">
                  <a:moveTo>
                    <a:pt x="0" y="15418"/>
                  </a:moveTo>
                  <a:lnTo>
                    <a:pt x="12653" y="15418"/>
                  </a:lnTo>
                  <a:lnTo>
                    <a:pt x="12653" y="6735"/>
                  </a:lnTo>
                  <a:lnTo>
                    <a:pt x="10800" y="6735"/>
                  </a:lnTo>
                  <a:lnTo>
                    <a:pt x="16200" y="0"/>
                  </a:lnTo>
                  <a:lnTo>
                    <a:pt x="21600" y="6735"/>
                  </a:lnTo>
                  <a:lnTo>
                    <a:pt x="19747" y="6735"/>
                  </a:lnTo>
                  <a:lnTo>
                    <a:pt x="19747" y="21600"/>
                  </a:lnTo>
                  <a:lnTo>
                    <a:pt x="0" y="21600"/>
                  </a:lnTo>
                  <a:close/>
                </a:path>
              </a:pathLst>
            </a:custGeom>
            <a:solidFill>
              <a:srgbClr val="BABBC4"/>
            </a:solidFill>
            <a:ln w="9525" cap="flat">
              <a:solidFill>
                <a:srgbClr val="F9F9F9"/>
              </a:solidFill>
              <a:prstDash val="solid"/>
              <a:round/>
            </a:ln>
            <a:effectLst>
              <a:outerShdw blurRad="38100" dist="20000" dir="5400000" rotWithShape="0">
                <a:srgbClr val="000000">
                  <a:alpha val="38000"/>
                </a:srgbClr>
              </a:outerShdw>
            </a:effectLst>
          </p:spPr>
          <p:txBody>
            <a:bodyPr wrap="square" lIns="50800" tIns="50800" rIns="50800" bIns="50800" numCol="1" anchor="t">
              <a:noAutofit/>
            </a:bodyPr>
            <a:lstStyle/>
            <a:p>
              <a:pPr defTabSz="914400">
                <a:lnSpc>
                  <a:spcPct val="100000"/>
                </a:lnSpc>
                <a:spcBef>
                  <a:spcPts val="0"/>
                </a:spcBef>
                <a:defRPr sz="1800">
                  <a:solidFill>
                    <a:srgbClr val="FFFFFF"/>
                  </a:solidFill>
                  <a:latin typeface="Verdana"/>
                  <a:ea typeface="Verdana"/>
                  <a:cs typeface="Verdana"/>
                  <a:sym typeface="Verdana"/>
                </a:defRPr>
              </a:pPr>
              <a:endParaRPr/>
            </a:p>
          </p:txBody>
        </p:sp>
        <p:grpSp>
          <p:nvGrpSpPr>
            <p:cNvPr id="1163" name="Freeform 12"/>
            <p:cNvGrpSpPr/>
            <p:nvPr/>
          </p:nvGrpSpPr>
          <p:grpSpPr>
            <a:xfrm>
              <a:off x="32930" y="562571"/>
              <a:ext cx="2223613" cy="1019403"/>
              <a:chOff x="0" y="-1"/>
              <a:chExt cx="2223611" cy="1019401"/>
            </a:xfrm>
          </p:grpSpPr>
          <p:sp>
            <p:nvSpPr>
              <p:cNvPr id="1161" name="Shape"/>
              <p:cNvSpPr/>
              <p:nvPr/>
            </p:nvSpPr>
            <p:spPr>
              <a:xfrm>
                <a:off x="0" y="19145"/>
                <a:ext cx="2223611" cy="981111"/>
              </a:xfrm>
              <a:custGeom>
                <a:avLst/>
                <a:gdLst/>
                <a:ahLst/>
                <a:cxnLst>
                  <a:cxn ang="0">
                    <a:pos x="wd2" y="hd2"/>
                  </a:cxn>
                  <a:cxn ang="5400000">
                    <a:pos x="wd2" y="hd2"/>
                  </a:cxn>
                  <a:cxn ang="10800000">
                    <a:pos x="wd2" y="hd2"/>
                  </a:cxn>
                  <a:cxn ang="16200000">
                    <a:pos x="wd2" y="hd2"/>
                  </a:cxn>
                </a:cxnLst>
                <a:rect l="0" t="0" r="r" b="b"/>
                <a:pathLst>
                  <a:path w="21600" h="21600" extrusionOk="0">
                    <a:moveTo>
                      <a:pt x="0" y="3601"/>
                    </a:moveTo>
                    <a:cubicBezTo>
                      <a:pt x="0" y="1612"/>
                      <a:pt x="717" y="0"/>
                      <a:pt x="1601" y="0"/>
                    </a:cubicBezTo>
                    <a:lnTo>
                      <a:pt x="19999" y="0"/>
                    </a:lnTo>
                    <a:cubicBezTo>
                      <a:pt x="20883" y="0"/>
                      <a:pt x="21600" y="1612"/>
                      <a:pt x="21600" y="3601"/>
                    </a:cubicBezTo>
                    <a:lnTo>
                      <a:pt x="21600" y="17999"/>
                    </a:lnTo>
                    <a:cubicBezTo>
                      <a:pt x="21600" y="19988"/>
                      <a:pt x="20883" y="21600"/>
                      <a:pt x="19999" y="21600"/>
                    </a:cubicBezTo>
                    <a:lnTo>
                      <a:pt x="1601" y="21600"/>
                    </a:lnTo>
                    <a:cubicBezTo>
                      <a:pt x="717" y="21600"/>
                      <a:pt x="0" y="19988"/>
                      <a:pt x="0" y="17999"/>
                    </a:cubicBezTo>
                    <a:lnTo>
                      <a:pt x="0" y="3601"/>
                    </a:lnTo>
                    <a:close/>
                  </a:path>
                </a:pathLst>
              </a:cu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755650">
                  <a:lnSpc>
                    <a:spcPct val="100000"/>
                  </a:lnSpc>
                  <a:spcBef>
                    <a:spcPts val="1000"/>
                  </a:spcBef>
                </a:pPr>
                <a:endParaRPr/>
              </a:p>
            </p:txBody>
          </p:sp>
          <p:sp>
            <p:nvSpPr>
              <p:cNvPr id="1162" name="Define Outcome and Map Curriculum"/>
              <p:cNvSpPr txBox="1"/>
              <p:nvPr/>
            </p:nvSpPr>
            <p:spPr>
              <a:xfrm>
                <a:off x="0" y="-1"/>
                <a:ext cx="2223610" cy="10194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09650" tIns="109650" rIns="109650" bIns="109650" numCol="1" anchor="ctr">
                <a:spAutoFit/>
              </a:bodyPr>
              <a:lstStyle>
                <a:lvl1pPr algn="ctr" defTabSz="755650">
                  <a:lnSpc>
                    <a:spcPct val="100000"/>
                  </a:lnSpc>
                  <a:spcBef>
                    <a:spcPts val="700"/>
                  </a:spcBef>
                  <a:defRPr sz="1700">
                    <a:solidFill>
                      <a:srgbClr val="292929"/>
                    </a:solidFill>
                    <a:latin typeface="Verdana"/>
                    <a:ea typeface="Verdana"/>
                    <a:cs typeface="Verdana"/>
                    <a:sym typeface="Verdana"/>
                  </a:defRPr>
                </a:lvl1pPr>
              </a:lstStyle>
              <a:p>
                <a:r>
                  <a:t>Define Outcome and Map Curriculum</a:t>
                </a:r>
              </a:p>
            </p:txBody>
          </p:sp>
        </p:grpSp>
        <p:sp>
          <p:nvSpPr>
            <p:cNvPr id="1164" name="Bent-Up Arrow 14"/>
            <p:cNvSpPr/>
            <p:nvPr/>
          </p:nvSpPr>
          <p:spPr>
            <a:xfrm rot="5400000">
              <a:off x="1962970" y="2603059"/>
              <a:ext cx="832626" cy="955426"/>
            </a:xfrm>
            <a:custGeom>
              <a:avLst/>
              <a:gdLst/>
              <a:ahLst/>
              <a:cxnLst>
                <a:cxn ang="0">
                  <a:pos x="wd2" y="hd2"/>
                </a:cxn>
                <a:cxn ang="5400000">
                  <a:pos x="wd2" y="hd2"/>
                </a:cxn>
                <a:cxn ang="10800000">
                  <a:pos x="wd2" y="hd2"/>
                </a:cxn>
                <a:cxn ang="16200000">
                  <a:pos x="wd2" y="hd2"/>
                </a:cxn>
              </a:cxnLst>
              <a:rect l="0" t="0" r="r" b="b"/>
              <a:pathLst>
                <a:path w="21600" h="21600" extrusionOk="0">
                  <a:moveTo>
                    <a:pt x="0" y="15418"/>
                  </a:moveTo>
                  <a:lnTo>
                    <a:pt x="12653" y="15418"/>
                  </a:lnTo>
                  <a:lnTo>
                    <a:pt x="12653" y="6735"/>
                  </a:lnTo>
                  <a:lnTo>
                    <a:pt x="10800" y="6735"/>
                  </a:lnTo>
                  <a:lnTo>
                    <a:pt x="16200" y="0"/>
                  </a:lnTo>
                  <a:lnTo>
                    <a:pt x="21600" y="6735"/>
                  </a:lnTo>
                  <a:lnTo>
                    <a:pt x="19747" y="6735"/>
                  </a:lnTo>
                  <a:lnTo>
                    <a:pt x="19747" y="21600"/>
                  </a:lnTo>
                  <a:lnTo>
                    <a:pt x="0" y="21600"/>
                  </a:lnTo>
                  <a:close/>
                </a:path>
              </a:pathLst>
            </a:custGeom>
            <a:solidFill>
              <a:srgbClr val="BABBC4"/>
            </a:solidFill>
            <a:ln w="9525" cap="flat">
              <a:solidFill>
                <a:srgbClr val="F9F9F9"/>
              </a:solidFill>
              <a:prstDash val="solid"/>
              <a:round/>
            </a:ln>
            <a:effectLst>
              <a:outerShdw blurRad="38100" dist="20000" dir="5400000" rotWithShape="0">
                <a:srgbClr val="000000">
                  <a:alpha val="38000"/>
                </a:srgbClr>
              </a:outerShdw>
            </a:effectLst>
          </p:spPr>
          <p:txBody>
            <a:bodyPr wrap="square" lIns="50800" tIns="50800" rIns="50800" bIns="50800" numCol="1" anchor="t">
              <a:noAutofit/>
            </a:bodyPr>
            <a:lstStyle/>
            <a:p>
              <a:pPr defTabSz="914400">
                <a:lnSpc>
                  <a:spcPct val="100000"/>
                </a:lnSpc>
                <a:spcBef>
                  <a:spcPts val="0"/>
                </a:spcBef>
                <a:defRPr sz="1800">
                  <a:solidFill>
                    <a:srgbClr val="FFFFFF"/>
                  </a:solidFill>
                  <a:latin typeface="Verdana"/>
                  <a:ea typeface="Verdana"/>
                  <a:cs typeface="Verdana"/>
                  <a:sym typeface="Verdana"/>
                </a:defRPr>
              </a:pPr>
              <a:endParaRPr/>
            </a:p>
          </p:txBody>
        </p:sp>
        <p:grpSp>
          <p:nvGrpSpPr>
            <p:cNvPr id="1167" name="Freeform 15"/>
            <p:cNvGrpSpPr/>
            <p:nvPr/>
          </p:nvGrpSpPr>
          <p:grpSpPr>
            <a:xfrm>
              <a:off x="1398861" y="1683828"/>
              <a:ext cx="2089683" cy="981112"/>
              <a:chOff x="-1" y="0"/>
              <a:chExt cx="2089682" cy="981110"/>
            </a:xfrm>
          </p:grpSpPr>
          <p:sp>
            <p:nvSpPr>
              <p:cNvPr id="1165" name="Shape"/>
              <p:cNvSpPr/>
              <p:nvPr/>
            </p:nvSpPr>
            <p:spPr>
              <a:xfrm>
                <a:off x="0" y="0"/>
                <a:ext cx="2089681" cy="981110"/>
              </a:xfrm>
              <a:custGeom>
                <a:avLst/>
                <a:gdLst/>
                <a:ahLst/>
                <a:cxnLst>
                  <a:cxn ang="0">
                    <a:pos x="wd2" y="hd2"/>
                  </a:cxn>
                  <a:cxn ang="5400000">
                    <a:pos x="wd2" y="hd2"/>
                  </a:cxn>
                  <a:cxn ang="10800000">
                    <a:pos x="wd2" y="hd2"/>
                  </a:cxn>
                  <a:cxn ang="16200000">
                    <a:pos x="wd2" y="hd2"/>
                  </a:cxn>
                </a:cxnLst>
                <a:rect l="0" t="0" r="r" b="b"/>
                <a:pathLst>
                  <a:path w="21600" h="21600" extrusionOk="0">
                    <a:moveTo>
                      <a:pt x="0" y="3601"/>
                    </a:moveTo>
                    <a:cubicBezTo>
                      <a:pt x="0" y="1612"/>
                      <a:pt x="763" y="0"/>
                      <a:pt x="1704" y="0"/>
                    </a:cubicBezTo>
                    <a:lnTo>
                      <a:pt x="19896" y="0"/>
                    </a:lnTo>
                    <a:cubicBezTo>
                      <a:pt x="20837" y="0"/>
                      <a:pt x="21600" y="1612"/>
                      <a:pt x="21600" y="3601"/>
                    </a:cubicBezTo>
                    <a:lnTo>
                      <a:pt x="21600" y="17999"/>
                    </a:lnTo>
                    <a:cubicBezTo>
                      <a:pt x="21600" y="19988"/>
                      <a:pt x="20837" y="21600"/>
                      <a:pt x="19896" y="21600"/>
                    </a:cubicBezTo>
                    <a:lnTo>
                      <a:pt x="1704" y="21600"/>
                    </a:lnTo>
                    <a:cubicBezTo>
                      <a:pt x="763" y="21600"/>
                      <a:pt x="0" y="19988"/>
                      <a:pt x="0" y="17999"/>
                    </a:cubicBezTo>
                    <a:lnTo>
                      <a:pt x="0" y="3601"/>
                    </a:lnTo>
                    <a:close/>
                  </a:path>
                </a:pathLst>
              </a:cu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755650">
                  <a:lnSpc>
                    <a:spcPct val="100000"/>
                  </a:lnSpc>
                  <a:spcBef>
                    <a:spcPts val="1000"/>
                  </a:spcBef>
                </a:pPr>
                <a:endParaRPr/>
              </a:p>
            </p:txBody>
          </p:sp>
          <p:sp>
            <p:nvSpPr>
              <p:cNvPr id="1166" name="Collect Data"/>
              <p:cNvSpPr txBox="1"/>
              <p:nvPr/>
            </p:nvSpPr>
            <p:spPr>
              <a:xfrm>
                <a:off x="-1" y="247554"/>
                <a:ext cx="2089682" cy="4860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09650" tIns="109650" rIns="109650" bIns="109650" numCol="1" anchor="ctr">
                <a:spAutoFit/>
              </a:bodyPr>
              <a:lstStyle>
                <a:lvl1pPr algn="ctr" defTabSz="755650">
                  <a:lnSpc>
                    <a:spcPct val="100000"/>
                  </a:lnSpc>
                  <a:spcBef>
                    <a:spcPts val="700"/>
                  </a:spcBef>
                  <a:defRPr sz="1700">
                    <a:solidFill>
                      <a:srgbClr val="292929"/>
                    </a:solidFill>
                    <a:latin typeface="Verdana"/>
                    <a:ea typeface="Verdana"/>
                    <a:cs typeface="Verdana"/>
                    <a:sym typeface="Verdana"/>
                  </a:defRPr>
                </a:lvl1pPr>
              </a:lstStyle>
              <a:p>
                <a:r>
                  <a:t>Collect Data</a:t>
                </a:r>
              </a:p>
            </p:txBody>
          </p:sp>
        </p:grpSp>
        <p:sp>
          <p:nvSpPr>
            <p:cNvPr id="1168" name="Bent-Up Arrow 17"/>
            <p:cNvSpPr/>
            <p:nvPr/>
          </p:nvSpPr>
          <p:spPr>
            <a:xfrm rot="5400000">
              <a:off x="3357347" y="3705170"/>
              <a:ext cx="832626" cy="955426"/>
            </a:xfrm>
            <a:custGeom>
              <a:avLst/>
              <a:gdLst/>
              <a:ahLst/>
              <a:cxnLst>
                <a:cxn ang="0">
                  <a:pos x="wd2" y="hd2"/>
                </a:cxn>
                <a:cxn ang="5400000">
                  <a:pos x="wd2" y="hd2"/>
                </a:cxn>
                <a:cxn ang="10800000">
                  <a:pos x="wd2" y="hd2"/>
                </a:cxn>
                <a:cxn ang="16200000">
                  <a:pos x="wd2" y="hd2"/>
                </a:cxn>
              </a:cxnLst>
              <a:rect l="0" t="0" r="r" b="b"/>
              <a:pathLst>
                <a:path w="21600" h="21600" extrusionOk="0">
                  <a:moveTo>
                    <a:pt x="0" y="15418"/>
                  </a:moveTo>
                  <a:lnTo>
                    <a:pt x="12653" y="15418"/>
                  </a:lnTo>
                  <a:lnTo>
                    <a:pt x="12653" y="6735"/>
                  </a:lnTo>
                  <a:lnTo>
                    <a:pt x="10800" y="6735"/>
                  </a:lnTo>
                  <a:lnTo>
                    <a:pt x="16200" y="0"/>
                  </a:lnTo>
                  <a:lnTo>
                    <a:pt x="21600" y="6735"/>
                  </a:lnTo>
                  <a:lnTo>
                    <a:pt x="19747" y="6735"/>
                  </a:lnTo>
                  <a:lnTo>
                    <a:pt x="19747" y="21600"/>
                  </a:lnTo>
                  <a:lnTo>
                    <a:pt x="0" y="21600"/>
                  </a:lnTo>
                  <a:close/>
                </a:path>
              </a:pathLst>
            </a:custGeom>
            <a:solidFill>
              <a:srgbClr val="BABBC4"/>
            </a:solidFill>
            <a:ln w="9525" cap="flat">
              <a:solidFill>
                <a:srgbClr val="F9F9F9"/>
              </a:solidFill>
              <a:prstDash val="solid"/>
              <a:round/>
            </a:ln>
            <a:effectLst>
              <a:outerShdw blurRad="38100" dist="20000" dir="5400000" rotWithShape="0">
                <a:srgbClr val="000000">
                  <a:alpha val="38000"/>
                </a:srgbClr>
              </a:outerShdw>
            </a:effectLst>
          </p:spPr>
          <p:txBody>
            <a:bodyPr wrap="square" lIns="50800" tIns="50800" rIns="50800" bIns="50800" numCol="1" anchor="t">
              <a:noAutofit/>
            </a:bodyPr>
            <a:lstStyle/>
            <a:p>
              <a:pPr defTabSz="914400">
                <a:lnSpc>
                  <a:spcPct val="100000"/>
                </a:lnSpc>
                <a:spcBef>
                  <a:spcPts val="0"/>
                </a:spcBef>
                <a:defRPr sz="1800">
                  <a:solidFill>
                    <a:srgbClr val="FFFFFF"/>
                  </a:solidFill>
                  <a:latin typeface="Verdana"/>
                  <a:ea typeface="Verdana"/>
                  <a:cs typeface="Verdana"/>
                  <a:sym typeface="Verdana"/>
                </a:defRPr>
              </a:pPr>
              <a:endParaRPr/>
            </a:p>
          </p:txBody>
        </p:sp>
        <p:grpSp>
          <p:nvGrpSpPr>
            <p:cNvPr id="1171" name="Freeform 18"/>
            <p:cNvGrpSpPr/>
            <p:nvPr/>
          </p:nvGrpSpPr>
          <p:grpSpPr>
            <a:xfrm>
              <a:off x="2764794" y="2766793"/>
              <a:ext cx="2146575" cy="1019403"/>
              <a:chOff x="0" y="-1"/>
              <a:chExt cx="2146573" cy="1019401"/>
            </a:xfrm>
          </p:grpSpPr>
          <p:sp>
            <p:nvSpPr>
              <p:cNvPr id="1169" name="Shape"/>
              <p:cNvSpPr/>
              <p:nvPr/>
            </p:nvSpPr>
            <p:spPr>
              <a:xfrm>
                <a:off x="0" y="19145"/>
                <a:ext cx="2146573" cy="981111"/>
              </a:xfrm>
              <a:custGeom>
                <a:avLst/>
                <a:gdLst/>
                <a:ahLst/>
                <a:cxnLst>
                  <a:cxn ang="0">
                    <a:pos x="wd2" y="hd2"/>
                  </a:cxn>
                  <a:cxn ang="5400000">
                    <a:pos x="wd2" y="hd2"/>
                  </a:cxn>
                  <a:cxn ang="10800000">
                    <a:pos x="wd2" y="hd2"/>
                  </a:cxn>
                  <a:cxn ang="16200000">
                    <a:pos x="wd2" y="hd2"/>
                  </a:cxn>
                </a:cxnLst>
                <a:rect l="0" t="0" r="r" b="b"/>
                <a:pathLst>
                  <a:path w="21600" h="21600" extrusionOk="0">
                    <a:moveTo>
                      <a:pt x="0" y="3601"/>
                    </a:moveTo>
                    <a:cubicBezTo>
                      <a:pt x="0" y="1612"/>
                      <a:pt x="743" y="0"/>
                      <a:pt x="1659" y="0"/>
                    </a:cubicBezTo>
                    <a:lnTo>
                      <a:pt x="19941" y="0"/>
                    </a:lnTo>
                    <a:cubicBezTo>
                      <a:pt x="20857" y="0"/>
                      <a:pt x="21600" y="1612"/>
                      <a:pt x="21600" y="3601"/>
                    </a:cubicBezTo>
                    <a:lnTo>
                      <a:pt x="21600" y="17999"/>
                    </a:lnTo>
                    <a:cubicBezTo>
                      <a:pt x="21600" y="19988"/>
                      <a:pt x="20857" y="21600"/>
                      <a:pt x="19941" y="21600"/>
                    </a:cubicBezTo>
                    <a:lnTo>
                      <a:pt x="1659" y="21600"/>
                    </a:lnTo>
                    <a:cubicBezTo>
                      <a:pt x="743" y="21600"/>
                      <a:pt x="0" y="19988"/>
                      <a:pt x="0" y="17999"/>
                    </a:cubicBezTo>
                    <a:lnTo>
                      <a:pt x="0" y="3601"/>
                    </a:lnTo>
                    <a:close/>
                  </a:path>
                </a:pathLst>
              </a:cu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755650">
                  <a:lnSpc>
                    <a:spcPct val="100000"/>
                  </a:lnSpc>
                  <a:spcBef>
                    <a:spcPts val="1000"/>
                  </a:spcBef>
                </a:pPr>
                <a:endParaRPr/>
              </a:p>
            </p:txBody>
          </p:sp>
          <p:sp>
            <p:nvSpPr>
              <p:cNvPr id="1170" name="Evaluate Results and Design Improvements"/>
              <p:cNvSpPr txBox="1"/>
              <p:nvPr/>
            </p:nvSpPr>
            <p:spPr>
              <a:xfrm>
                <a:off x="0" y="-1"/>
                <a:ext cx="2146573" cy="10194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09650" tIns="109650" rIns="109650" bIns="109650" numCol="1" anchor="ctr">
                <a:spAutoFit/>
              </a:bodyPr>
              <a:lstStyle>
                <a:lvl1pPr algn="ctr" defTabSz="755650">
                  <a:lnSpc>
                    <a:spcPct val="100000"/>
                  </a:lnSpc>
                  <a:spcBef>
                    <a:spcPts val="700"/>
                  </a:spcBef>
                  <a:defRPr sz="1700">
                    <a:solidFill>
                      <a:srgbClr val="292929"/>
                    </a:solidFill>
                    <a:latin typeface="Verdana"/>
                    <a:ea typeface="Verdana"/>
                    <a:cs typeface="Verdana"/>
                    <a:sym typeface="Verdana"/>
                  </a:defRPr>
                </a:lvl1pPr>
              </a:lstStyle>
              <a:p>
                <a:r>
                  <a:t>Evaluate Results and Design Improvements</a:t>
                </a:r>
              </a:p>
            </p:txBody>
          </p:sp>
        </p:grpSp>
        <p:grpSp>
          <p:nvGrpSpPr>
            <p:cNvPr id="1174" name="Freeform 20"/>
            <p:cNvGrpSpPr/>
            <p:nvPr/>
          </p:nvGrpSpPr>
          <p:grpSpPr>
            <a:xfrm>
              <a:off x="4130725" y="3868903"/>
              <a:ext cx="2203480" cy="1019403"/>
              <a:chOff x="0" y="-1"/>
              <a:chExt cx="2203478" cy="1019401"/>
            </a:xfrm>
          </p:grpSpPr>
          <p:sp>
            <p:nvSpPr>
              <p:cNvPr id="1172" name="Shape"/>
              <p:cNvSpPr/>
              <p:nvPr/>
            </p:nvSpPr>
            <p:spPr>
              <a:xfrm>
                <a:off x="0" y="19145"/>
                <a:ext cx="2203478" cy="981111"/>
              </a:xfrm>
              <a:custGeom>
                <a:avLst/>
                <a:gdLst/>
                <a:ahLst/>
                <a:cxnLst>
                  <a:cxn ang="0">
                    <a:pos x="wd2" y="hd2"/>
                  </a:cxn>
                  <a:cxn ang="5400000">
                    <a:pos x="wd2" y="hd2"/>
                  </a:cxn>
                  <a:cxn ang="10800000">
                    <a:pos x="wd2" y="hd2"/>
                  </a:cxn>
                  <a:cxn ang="16200000">
                    <a:pos x="wd2" y="hd2"/>
                  </a:cxn>
                </a:cxnLst>
                <a:rect l="0" t="0" r="r" b="b"/>
                <a:pathLst>
                  <a:path w="21600" h="21600" extrusionOk="0">
                    <a:moveTo>
                      <a:pt x="0" y="3601"/>
                    </a:moveTo>
                    <a:cubicBezTo>
                      <a:pt x="0" y="1612"/>
                      <a:pt x="723" y="0"/>
                      <a:pt x="1616" y="0"/>
                    </a:cubicBezTo>
                    <a:lnTo>
                      <a:pt x="19984" y="0"/>
                    </a:lnTo>
                    <a:cubicBezTo>
                      <a:pt x="20877" y="0"/>
                      <a:pt x="21600" y="1612"/>
                      <a:pt x="21600" y="3601"/>
                    </a:cubicBezTo>
                    <a:lnTo>
                      <a:pt x="21600" y="17999"/>
                    </a:lnTo>
                    <a:cubicBezTo>
                      <a:pt x="21600" y="19988"/>
                      <a:pt x="20877" y="21600"/>
                      <a:pt x="19984" y="21600"/>
                    </a:cubicBezTo>
                    <a:lnTo>
                      <a:pt x="1616" y="21600"/>
                    </a:lnTo>
                    <a:cubicBezTo>
                      <a:pt x="723" y="21600"/>
                      <a:pt x="0" y="19988"/>
                      <a:pt x="0" y="17999"/>
                    </a:cubicBezTo>
                    <a:lnTo>
                      <a:pt x="0" y="3601"/>
                    </a:lnTo>
                    <a:close/>
                  </a:path>
                </a:pathLst>
              </a:cu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755650">
                  <a:lnSpc>
                    <a:spcPct val="100000"/>
                  </a:lnSpc>
                  <a:spcBef>
                    <a:spcPts val="1000"/>
                  </a:spcBef>
                </a:pPr>
                <a:endParaRPr/>
              </a:p>
            </p:txBody>
          </p:sp>
          <p:sp>
            <p:nvSpPr>
              <p:cNvPr id="1173" name="Implement Improvements and Collect Data"/>
              <p:cNvSpPr txBox="1"/>
              <p:nvPr/>
            </p:nvSpPr>
            <p:spPr>
              <a:xfrm>
                <a:off x="0" y="-1"/>
                <a:ext cx="2203478" cy="10194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09650" tIns="109650" rIns="109650" bIns="109650" numCol="1" anchor="ctr">
                <a:spAutoFit/>
              </a:bodyPr>
              <a:lstStyle>
                <a:lvl1pPr algn="ctr" defTabSz="755650">
                  <a:lnSpc>
                    <a:spcPct val="100000"/>
                  </a:lnSpc>
                  <a:spcBef>
                    <a:spcPts val="700"/>
                  </a:spcBef>
                  <a:defRPr sz="1700">
                    <a:solidFill>
                      <a:srgbClr val="292929"/>
                    </a:solidFill>
                    <a:latin typeface="Verdana"/>
                    <a:ea typeface="Verdana"/>
                    <a:cs typeface="Verdana"/>
                    <a:sym typeface="Verdana"/>
                  </a:defRPr>
                </a:lvl1pPr>
              </a:lstStyle>
              <a:p>
                <a:r>
                  <a:t>Implement Improvements and Collect Data</a:t>
                </a:r>
              </a:p>
            </p:txBody>
          </p:sp>
        </p:grpSp>
        <p:sp>
          <p:nvSpPr>
            <p:cNvPr id="1175" name="TextBox 27"/>
            <p:cNvSpPr txBox="1"/>
            <p:nvPr/>
          </p:nvSpPr>
          <p:spPr>
            <a:xfrm>
              <a:off x="2393698" y="861337"/>
              <a:ext cx="107054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0"/>
                </a:spcBef>
                <a:defRPr sz="1800" b="1">
                  <a:solidFill>
                    <a:srgbClr val="292929"/>
                  </a:solidFill>
                  <a:latin typeface="Verdana"/>
                  <a:ea typeface="Verdana"/>
                  <a:cs typeface="Verdana"/>
                  <a:sym typeface="Verdana"/>
                </a:defRPr>
              </a:lvl1pPr>
            </a:lstStyle>
            <a:p>
              <a:r>
                <a:t>Year 1</a:t>
              </a:r>
            </a:p>
          </p:txBody>
        </p:sp>
        <p:sp>
          <p:nvSpPr>
            <p:cNvPr id="1176" name="TextBox 28"/>
            <p:cNvSpPr txBox="1"/>
            <p:nvPr/>
          </p:nvSpPr>
          <p:spPr>
            <a:xfrm>
              <a:off x="3579636" y="1958550"/>
              <a:ext cx="107054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0"/>
                </a:spcBef>
                <a:defRPr sz="1800" b="1">
                  <a:solidFill>
                    <a:srgbClr val="292929"/>
                  </a:solidFill>
                  <a:latin typeface="Verdana"/>
                  <a:ea typeface="Verdana"/>
                  <a:cs typeface="Verdana"/>
                  <a:sym typeface="Verdana"/>
                </a:defRPr>
              </a:lvl1pPr>
            </a:lstStyle>
            <a:p>
              <a:r>
                <a:t>Year 2</a:t>
              </a:r>
            </a:p>
          </p:txBody>
        </p:sp>
        <p:sp>
          <p:nvSpPr>
            <p:cNvPr id="1177" name="TextBox 29"/>
            <p:cNvSpPr txBox="1"/>
            <p:nvPr/>
          </p:nvSpPr>
          <p:spPr>
            <a:xfrm>
              <a:off x="4995766" y="3079394"/>
              <a:ext cx="107054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0"/>
                </a:spcBef>
                <a:defRPr sz="1800" b="1">
                  <a:solidFill>
                    <a:srgbClr val="292929"/>
                  </a:solidFill>
                  <a:latin typeface="Verdana"/>
                  <a:ea typeface="Verdana"/>
                  <a:cs typeface="Verdana"/>
                  <a:sym typeface="Verdana"/>
                </a:defRPr>
              </a:lvl1pPr>
            </a:lstStyle>
            <a:p>
              <a:r>
                <a:t>Year 3</a:t>
              </a:r>
            </a:p>
          </p:txBody>
        </p:sp>
      </p:grpSp>
      <p:pic>
        <p:nvPicPr>
          <p:cNvPr id="1179"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81" name="Rectangle 2"/>
          <p:cNvSpPr txBox="1"/>
          <p:nvPr/>
        </p:nvSpPr>
        <p:spPr>
          <a:xfrm>
            <a:off x="603681" y="265501"/>
            <a:ext cx="3397305"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sp>
        <p:nvSpPr>
          <p:cNvPr id="1182" name="Rectangle 3"/>
          <p:cNvSpPr txBox="1"/>
          <p:nvPr/>
        </p:nvSpPr>
        <p:spPr>
          <a:xfrm>
            <a:off x="3000250" y="1155706"/>
            <a:ext cx="6518910" cy="4597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t>When?</a:t>
            </a:r>
          </a:p>
        </p:txBody>
      </p:sp>
      <p:graphicFrame>
        <p:nvGraphicFramePr>
          <p:cNvPr id="1183" name="Table 38"/>
          <p:cNvGraphicFramePr/>
          <p:nvPr/>
        </p:nvGraphicFramePr>
        <p:xfrm>
          <a:off x="3022285" y="1674165"/>
          <a:ext cx="6696746" cy="4137231"/>
        </p:xfrm>
        <a:graphic>
          <a:graphicData uri="http://schemas.openxmlformats.org/drawingml/2006/table">
            <a:tbl>
              <a:tblPr firstRow="1">
                <a:tableStyleId>{4C3C2611-4C71-4FC5-86AE-919BDF0F9419}</a:tableStyleId>
              </a:tblPr>
              <a:tblGrid>
                <a:gridCol w="324036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576066">
                  <a:extLst>
                    <a:ext uri="{9D8B030D-6E8A-4147-A177-3AD203B41FA5}">
                      <a16:colId xmlns:a16="http://schemas.microsoft.com/office/drawing/2014/main" val="20006"/>
                    </a:ext>
                  </a:extLst>
                </a:gridCol>
              </a:tblGrid>
              <a:tr h="528819">
                <a:tc>
                  <a:txBody>
                    <a:bodyPr/>
                    <a:lstStyle/>
                    <a:p>
                      <a:pPr>
                        <a:defRPr sz="1800" b="0">
                          <a:solidFill>
                            <a:srgbClr val="000000"/>
                          </a:solidFill>
                        </a:defRPr>
                      </a:pPr>
                      <a:r>
                        <a:rPr sz="2000">
                          <a:latin typeface="Verdana"/>
                          <a:ea typeface="Verdana"/>
                          <a:cs typeface="Verdana"/>
                          <a:sym typeface="Verdana"/>
                        </a:rPr>
                        <a:t>Student Outcomes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20-21</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21-22</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22-23</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23-24</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24-25</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25-26</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0"/>
                  </a:ext>
                </a:extLst>
              </a:tr>
              <a:tr h="528819">
                <a:tc>
                  <a:txBody>
                    <a:bodyPr/>
                    <a:lstStyle/>
                    <a:p>
                      <a:pPr>
                        <a:defRPr sz="1800"/>
                      </a:pPr>
                      <a:r>
                        <a:rPr sz="1200">
                          <a:latin typeface="Verdana"/>
                          <a:ea typeface="Verdana"/>
                          <a:cs typeface="Verdana"/>
                          <a:sym typeface="Verdana"/>
                        </a:rPr>
                        <a:t>A recognition of ethical and professional responsibilities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1"/>
                  </a:ext>
                </a:extLst>
              </a:tr>
              <a:tr h="964317">
                <a:tc>
                  <a:txBody>
                    <a:bodyPr/>
                    <a:lstStyle/>
                    <a:p>
                      <a:pPr>
                        <a:defRPr sz="1800"/>
                      </a:pPr>
                      <a:r>
                        <a:rPr sz="1200">
                          <a:latin typeface="Verdana"/>
                          <a:ea typeface="Verdana"/>
                          <a:cs typeface="Verdana"/>
                          <a:sym typeface="Verdana"/>
                        </a:rPr>
                        <a:t>An understanding of how contemporary issues shape and are shaped by mathematics, science &amp; engineering</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2"/>
                  </a:ext>
                </a:extLst>
              </a:tr>
              <a:tr h="528819">
                <a:tc>
                  <a:txBody>
                    <a:bodyPr/>
                    <a:lstStyle/>
                    <a:p>
                      <a:pPr>
                        <a:defRPr sz="1800"/>
                      </a:pPr>
                      <a:r>
                        <a:rPr sz="1200">
                          <a:latin typeface="Verdana"/>
                          <a:ea typeface="Verdana"/>
                          <a:cs typeface="Verdana"/>
                          <a:sym typeface="Verdana"/>
                        </a:rPr>
                        <a:t>An ability to recognize the role of professionals in the global society</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3"/>
                  </a:ext>
                </a:extLst>
              </a:tr>
              <a:tr h="528819">
                <a:tc>
                  <a:txBody>
                    <a:bodyPr/>
                    <a:lstStyle/>
                    <a:p>
                      <a:pPr>
                        <a:defRPr sz="1800"/>
                      </a:pPr>
                      <a:r>
                        <a:rPr sz="1200">
                          <a:latin typeface="Verdana"/>
                          <a:ea typeface="Verdana"/>
                          <a:cs typeface="Verdana"/>
                          <a:sym typeface="Verdana"/>
                        </a:rPr>
                        <a:t>An understanding of diverse cultural and humanistic traditions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4"/>
                  </a:ext>
                </a:extLst>
              </a:tr>
              <a:tr h="311070">
                <a:tc>
                  <a:txBody>
                    <a:bodyPr/>
                    <a:lstStyle/>
                    <a:p>
                      <a:pPr>
                        <a:defRPr sz="1800"/>
                      </a:pPr>
                      <a:r>
                        <a:rPr sz="1200">
                          <a:latin typeface="Verdana"/>
                          <a:ea typeface="Verdana"/>
                          <a:cs typeface="Verdana"/>
                          <a:sym typeface="Verdana"/>
                        </a:rPr>
                        <a:t>An ability to work effectively in teams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5"/>
                  </a:ext>
                </a:extLst>
              </a:tr>
              <a:tr h="746568">
                <a:tc>
                  <a:txBody>
                    <a:bodyPr/>
                    <a:lstStyle/>
                    <a:p>
                      <a:pPr>
                        <a:defRPr sz="1800"/>
                      </a:pPr>
                      <a:r>
                        <a:rPr sz="1200">
                          <a:latin typeface="Verdana"/>
                          <a:ea typeface="Verdana"/>
                          <a:cs typeface="Verdana"/>
                          <a:sym typeface="Verdana"/>
                        </a:rPr>
                        <a:t>An ability to communicate effectively in oral, written, graphical, and visual forms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6"/>
                  </a:ext>
                </a:extLst>
              </a:tr>
            </a:tbl>
          </a:graphicData>
        </a:graphic>
      </p:graphicFrame>
      <p:grpSp>
        <p:nvGrpSpPr>
          <p:cNvPr id="1186" name="Rectangle 39"/>
          <p:cNvGrpSpPr/>
          <p:nvPr/>
        </p:nvGrpSpPr>
        <p:grpSpPr>
          <a:xfrm>
            <a:off x="6259704" y="2204570"/>
            <a:ext cx="576067" cy="504059"/>
            <a:chOff x="-1" y="-1"/>
            <a:chExt cx="576066" cy="504058"/>
          </a:xfrm>
        </p:grpSpPr>
        <p:sp>
          <p:nvSpPr>
            <p:cNvPr id="1184" name="Rectangle"/>
            <p:cNvSpPr/>
            <p:nvPr/>
          </p:nvSpPr>
          <p:spPr>
            <a:xfrm>
              <a:off x="-1" y="-1"/>
              <a:ext cx="576066" cy="504058"/>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85" name="A"/>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189" name="Rectangle 40"/>
          <p:cNvGrpSpPr/>
          <p:nvPr/>
        </p:nvGrpSpPr>
        <p:grpSpPr>
          <a:xfrm>
            <a:off x="6835767" y="2723536"/>
            <a:ext cx="576067" cy="936107"/>
            <a:chOff x="-1" y="-1"/>
            <a:chExt cx="576066" cy="936106"/>
          </a:xfrm>
        </p:grpSpPr>
        <p:sp>
          <p:nvSpPr>
            <p:cNvPr id="1187" name="Rectangle"/>
            <p:cNvSpPr/>
            <p:nvPr/>
          </p:nvSpPr>
          <p:spPr>
            <a:xfrm>
              <a:off x="-1" y="-1"/>
              <a:ext cx="576066" cy="9361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88" name="A"/>
            <p:cNvSpPr txBox="1"/>
            <p:nvPr/>
          </p:nvSpPr>
          <p:spPr>
            <a:xfrm>
              <a:off x="50482" y="28263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192" name="Flowchart: Process 41"/>
          <p:cNvGrpSpPr/>
          <p:nvPr/>
        </p:nvGrpSpPr>
        <p:grpSpPr>
          <a:xfrm>
            <a:off x="7411831" y="3669580"/>
            <a:ext cx="576067" cy="504059"/>
            <a:chOff x="-1" y="-1"/>
            <a:chExt cx="576066" cy="504058"/>
          </a:xfrm>
        </p:grpSpPr>
        <p:sp>
          <p:nvSpPr>
            <p:cNvPr id="1190" name="Rectangle"/>
            <p:cNvSpPr/>
            <p:nvPr/>
          </p:nvSpPr>
          <p:spPr>
            <a:xfrm>
              <a:off x="-1" y="-1"/>
              <a:ext cx="576066" cy="504058"/>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91" name="A"/>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195" name="Flowchart: Process 42"/>
          <p:cNvGrpSpPr/>
          <p:nvPr/>
        </p:nvGrpSpPr>
        <p:grpSpPr>
          <a:xfrm>
            <a:off x="7975929" y="4183579"/>
            <a:ext cx="576067" cy="515497"/>
            <a:chOff x="-1" y="0"/>
            <a:chExt cx="576066" cy="515495"/>
          </a:xfrm>
        </p:grpSpPr>
        <p:sp>
          <p:nvSpPr>
            <p:cNvPr id="1193" name="Rectangle"/>
            <p:cNvSpPr/>
            <p:nvPr/>
          </p:nvSpPr>
          <p:spPr>
            <a:xfrm>
              <a:off x="-1" y="0"/>
              <a:ext cx="576066" cy="51549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94" name="A"/>
            <p:cNvSpPr txBox="1"/>
            <p:nvPr/>
          </p:nvSpPr>
          <p:spPr>
            <a:xfrm>
              <a:off x="50482" y="7232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198" name="Flowchart: Process 43"/>
          <p:cNvGrpSpPr/>
          <p:nvPr/>
        </p:nvGrpSpPr>
        <p:grpSpPr>
          <a:xfrm>
            <a:off x="8551994" y="4692954"/>
            <a:ext cx="576066" cy="370842"/>
            <a:chOff x="0" y="0"/>
            <a:chExt cx="576065" cy="370841"/>
          </a:xfrm>
        </p:grpSpPr>
        <p:sp>
          <p:nvSpPr>
            <p:cNvPr id="1196" name="Rectangle"/>
            <p:cNvSpPr/>
            <p:nvPr/>
          </p:nvSpPr>
          <p:spPr>
            <a:xfrm>
              <a:off x="0" y="11090"/>
              <a:ext cx="576065" cy="34866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197" name="A"/>
            <p:cNvSpPr txBox="1"/>
            <p:nvPr/>
          </p:nvSpPr>
          <p:spPr>
            <a:xfrm>
              <a:off x="50482" y="0"/>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01" name="Flowchart: Process 44"/>
          <p:cNvGrpSpPr/>
          <p:nvPr/>
        </p:nvGrpSpPr>
        <p:grpSpPr>
          <a:xfrm>
            <a:off x="9140024" y="5074954"/>
            <a:ext cx="576069" cy="718987"/>
            <a:chOff x="-1" y="0"/>
            <a:chExt cx="576068" cy="718985"/>
          </a:xfrm>
        </p:grpSpPr>
        <p:sp>
          <p:nvSpPr>
            <p:cNvPr id="1199" name="Rectangle"/>
            <p:cNvSpPr/>
            <p:nvPr/>
          </p:nvSpPr>
          <p:spPr>
            <a:xfrm>
              <a:off x="-1" y="0"/>
              <a:ext cx="576068" cy="71898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00" name="A"/>
            <p:cNvSpPr txBox="1"/>
            <p:nvPr/>
          </p:nvSpPr>
          <p:spPr>
            <a:xfrm>
              <a:off x="50482" y="174072"/>
              <a:ext cx="475102"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04" name="Rectangle 45"/>
          <p:cNvGrpSpPr/>
          <p:nvPr/>
        </p:nvGrpSpPr>
        <p:grpSpPr>
          <a:xfrm>
            <a:off x="6835767" y="2204570"/>
            <a:ext cx="576067" cy="504059"/>
            <a:chOff x="-1" y="-1"/>
            <a:chExt cx="576066" cy="504058"/>
          </a:xfrm>
        </p:grpSpPr>
        <p:sp>
          <p:nvSpPr>
            <p:cNvPr id="1202" name="Rectangle"/>
            <p:cNvSpPr/>
            <p:nvPr/>
          </p:nvSpPr>
          <p:spPr>
            <a:xfrm>
              <a:off x="-1" y="-1"/>
              <a:ext cx="576066" cy="504058"/>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03" name="E"/>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07" name="Flowchart: Process 46"/>
          <p:cNvGrpSpPr/>
          <p:nvPr/>
        </p:nvGrpSpPr>
        <p:grpSpPr>
          <a:xfrm>
            <a:off x="7411834" y="2204571"/>
            <a:ext cx="564100" cy="518968"/>
            <a:chOff x="-1" y="0"/>
            <a:chExt cx="564099" cy="518966"/>
          </a:xfrm>
        </p:grpSpPr>
        <p:sp>
          <p:nvSpPr>
            <p:cNvPr id="1205" name="Rectangle"/>
            <p:cNvSpPr/>
            <p:nvPr/>
          </p:nvSpPr>
          <p:spPr>
            <a:xfrm>
              <a:off x="-1" y="0"/>
              <a:ext cx="564099" cy="518966"/>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06" name="C"/>
            <p:cNvSpPr txBox="1"/>
            <p:nvPr/>
          </p:nvSpPr>
          <p:spPr>
            <a:xfrm>
              <a:off x="58419" y="74062"/>
              <a:ext cx="447258"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210" name="Flowchart: Process 47"/>
          <p:cNvGrpSpPr/>
          <p:nvPr/>
        </p:nvGrpSpPr>
        <p:grpSpPr>
          <a:xfrm>
            <a:off x="7975929" y="2204571"/>
            <a:ext cx="576067" cy="518968"/>
            <a:chOff x="-1" y="0"/>
            <a:chExt cx="576066" cy="518966"/>
          </a:xfrm>
        </p:grpSpPr>
        <p:sp>
          <p:nvSpPr>
            <p:cNvPr id="1208" name="Rectangle"/>
            <p:cNvSpPr/>
            <p:nvPr/>
          </p:nvSpPr>
          <p:spPr>
            <a:xfrm>
              <a:off x="-1" y="0"/>
              <a:ext cx="576066" cy="51896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09" name="A"/>
            <p:cNvSpPr txBox="1"/>
            <p:nvPr/>
          </p:nvSpPr>
          <p:spPr>
            <a:xfrm>
              <a:off x="50482" y="7406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13" name="Flowchart: Process 48"/>
          <p:cNvGrpSpPr/>
          <p:nvPr/>
        </p:nvGrpSpPr>
        <p:grpSpPr>
          <a:xfrm>
            <a:off x="8551996" y="2209539"/>
            <a:ext cx="588034" cy="504059"/>
            <a:chOff x="-1" y="-1"/>
            <a:chExt cx="588033" cy="504058"/>
          </a:xfrm>
        </p:grpSpPr>
        <p:sp>
          <p:nvSpPr>
            <p:cNvPr id="1211" name="Rectangle"/>
            <p:cNvSpPr/>
            <p:nvPr/>
          </p:nvSpPr>
          <p:spPr>
            <a:xfrm>
              <a:off x="-1" y="-1"/>
              <a:ext cx="588033" cy="504058"/>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12" name="E"/>
            <p:cNvSpPr txBox="1"/>
            <p:nvPr/>
          </p:nvSpPr>
          <p:spPr>
            <a:xfrm>
              <a:off x="50482" y="66607"/>
              <a:ext cx="48706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16" name="Flowchart: Process 49"/>
          <p:cNvGrpSpPr/>
          <p:nvPr/>
        </p:nvGrpSpPr>
        <p:grpSpPr>
          <a:xfrm>
            <a:off x="9128059" y="2204571"/>
            <a:ext cx="588036" cy="518968"/>
            <a:chOff x="-1" y="0"/>
            <a:chExt cx="588035" cy="518966"/>
          </a:xfrm>
        </p:grpSpPr>
        <p:sp>
          <p:nvSpPr>
            <p:cNvPr id="1214" name="Rectangle"/>
            <p:cNvSpPr/>
            <p:nvPr/>
          </p:nvSpPr>
          <p:spPr>
            <a:xfrm>
              <a:off x="-1" y="0"/>
              <a:ext cx="588035" cy="518966"/>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15" name="C"/>
            <p:cNvSpPr txBox="1"/>
            <p:nvPr/>
          </p:nvSpPr>
          <p:spPr>
            <a:xfrm>
              <a:off x="58419" y="74062"/>
              <a:ext cx="471194"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219" name="Rectangle 50"/>
          <p:cNvGrpSpPr/>
          <p:nvPr/>
        </p:nvGrpSpPr>
        <p:grpSpPr>
          <a:xfrm>
            <a:off x="7399865" y="2727166"/>
            <a:ext cx="576067" cy="936107"/>
            <a:chOff x="-1" y="-1"/>
            <a:chExt cx="576066" cy="936106"/>
          </a:xfrm>
        </p:grpSpPr>
        <p:sp>
          <p:nvSpPr>
            <p:cNvPr id="1217" name="Rectangle"/>
            <p:cNvSpPr/>
            <p:nvPr/>
          </p:nvSpPr>
          <p:spPr>
            <a:xfrm>
              <a:off x="-1" y="-1"/>
              <a:ext cx="576066" cy="936106"/>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18" name="E"/>
            <p:cNvSpPr txBox="1"/>
            <p:nvPr/>
          </p:nvSpPr>
          <p:spPr>
            <a:xfrm>
              <a:off x="50482" y="28263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22" name="Rectangle 51"/>
          <p:cNvGrpSpPr/>
          <p:nvPr/>
        </p:nvGrpSpPr>
        <p:grpSpPr>
          <a:xfrm>
            <a:off x="7987895" y="2733475"/>
            <a:ext cx="576067" cy="936107"/>
            <a:chOff x="-1" y="-1"/>
            <a:chExt cx="576066" cy="936106"/>
          </a:xfrm>
        </p:grpSpPr>
        <p:sp>
          <p:nvSpPr>
            <p:cNvPr id="1220" name="Rectangle"/>
            <p:cNvSpPr/>
            <p:nvPr/>
          </p:nvSpPr>
          <p:spPr>
            <a:xfrm>
              <a:off x="-1" y="-1"/>
              <a:ext cx="576066" cy="936106"/>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21" name="C"/>
            <p:cNvSpPr txBox="1"/>
            <p:nvPr/>
          </p:nvSpPr>
          <p:spPr>
            <a:xfrm>
              <a:off x="58419" y="282631"/>
              <a:ext cx="459225"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225" name="Rectangle 52"/>
          <p:cNvGrpSpPr/>
          <p:nvPr/>
        </p:nvGrpSpPr>
        <p:grpSpPr>
          <a:xfrm>
            <a:off x="8558078" y="2736206"/>
            <a:ext cx="576067" cy="936107"/>
            <a:chOff x="-1" y="-1"/>
            <a:chExt cx="576066" cy="936106"/>
          </a:xfrm>
        </p:grpSpPr>
        <p:sp>
          <p:nvSpPr>
            <p:cNvPr id="1223" name="Rectangle"/>
            <p:cNvSpPr/>
            <p:nvPr/>
          </p:nvSpPr>
          <p:spPr>
            <a:xfrm>
              <a:off x="-1" y="-1"/>
              <a:ext cx="576066" cy="9361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24" name="A"/>
            <p:cNvSpPr txBox="1"/>
            <p:nvPr/>
          </p:nvSpPr>
          <p:spPr>
            <a:xfrm>
              <a:off x="50482" y="28263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28" name="Rectangle 53"/>
          <p:cNvGrpSpPr/>
          <p:nvPr/>
        </p:nvGrpSpPr>
        <p:grpSpPr>
          <a:xfrm>
            <a:off x="9134040" y="2731110"/>
            <a:ext cx="576067" cy="936107"/>
            <a:chOff x="-1" y="-1"/>
            <a:chExt cx="576066" cy="936106"/>
          </a:xfrm>
        </p:grpSpPr>
        <p:sp>
          <p:nvSpPr>
            <p:cNvPr id="1226" name="Rectangle"/>
            <p:cNvSpPr/>
            <p:nvPr/>
          </p:nvSpPr>
          <p:spPr>
            <a:xfrm>
              <a:off x="-1" y="-1"/>
              <a:ext cx="576066" cy="936106"/>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27" name="E"/>
            <p:cNvSpPr txBox="1"/>
            <p:nvPr/>
          </p:nvSpPr>
          <p:spPr>
            <a:xfrm>
              <a:off x="50482" y="28263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31" name="Flowchart: Process 54"/>
          <p:cNvGrpSpPr/>
          <p:nvPr/>
        </p:nvGrpSpPr>
        <p:grpSpPr>
          <a:xfrm>
            <a:off x="7994893" y="3673801"/>
            <a:ext cx="576067" cy="504059"/>
            <a:chOff x="-1" y="-1"/>
            <a:chExt cx="576066" cy="504058"/>
          </a:xfrm>
        </p:grpSpPr>
        <p:sp>
          <p:nvSpPr>
            <p:cNvPr id="1229" name="Rectangle"/>
            <p:cNvSpPr/>
            <p:nvPr/>
          </p:nvSpPr>
          <p:spPr>
            <a:xfrm>
              <a:off x="-1" y="-1"/>
              <a:ext cx="576066" cy="504058"/>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30" name="E"/>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34" name="Flowchart: Process 55"/>
          <p:cNvGrpSpPr/>
          <p:nvPr/>
        </p:nvGrpSpPr>
        <p:grpSpPr>
          <a:xfrm>
            <a:off x="8583129" y="3682738"/>
            <a:ext cx="576067" cy="504059"/>
            <a:chOff x="-1" y="-1"/>
            <a:chExt cx="576066" cy="504058"/>
          </a:xfrm>
        </p:grpSpPr>
        <p:sp>
          <p:nvSpPr>
            <p:cNvPr id="1232" name="Rectangle"/>
            <p:cNvSpPr/>
            <p:nvPr/>
          </p:nvSpPr>
          <p:spPr>
            <a:xfrm>
              <a:off x="-1" y="-1"/>
              <a:ext cx="576066" cy="504058"/>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33" name="C"/>
            <p:cNvSpPr txBox="1"/>
            <p:nvPr/>
          </p:nvSpPr>
          <p:spPr>
            <a:xfrm>
              <a:off x="58419" y="66608"/>
              <a:ext cx="459225"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237" name="Flowchart: Process 56"/>
          <p:cNvGrpSpPr/>
          <p:nvPr/>
        </p:nvGrpSpPr>
        <p:grpSpPr>
          <a:xfrm>
            <a:off x="9147229" y="3673801"/>
            <a:ext cx="576067" cy="504059"/>
            <a:chOff x="-1" y="-1"/>
            <a:chExt cx="576066" cy="504058"/>
          </a:xfrm>
        </p:grpSpPr>
        <p:sp>
          <p:nvSpPr>
            <p:cNvPr id="1235" name="Rectangle"/>
            <p:cNvSpPr/>
            <p:nvPr/>
          </p:nvSpPr>
          <p:spPr>
            <a:xfrm>
              <a:off x="-1" y="-1"/>
              <a:ext cx="576066" cy="504058"/>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36" name="A"/>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40" name="Flowchart: Process 57"/>
          <p:cNvGrpSpPr/>
          <p:nvPr/>
        </p:nvGrpSpPr>
        <p:grpSpPr>
          <a:xfrm>
            <a:off x="8561016" y="4178544"/>
            <a:ext cx="576067" cy="515497"/>
            <a:chOff x="-1" y="0"/>
            <a:chExt cx="576066" cy="515495"/>
          </a:xfrm>
        </p:grpSpPr>
        <p:sp>
          <p:nvSpPr>
            <p:cNvPr id="1238" name="Rectangle"/>
            <p:cNvSpPr/>
            <p:nvPr/>
          </p:nvSpPr>
          <p:spPr>
            <a:xfrm>
              <a:off x="-1" y="0"/>
              <a:ext cx="576066" cy="51549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39" name="E"/>
            <p:cNvSpPr txBox="1"/>
            <p:nvPr/>
          </p:nvSpPr>
          <p:spPr>
            <a:xfrm>
              <a:off x="50482" y="7232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43" name="Flowchart: Process 58"/>
          <p:cNvGrpSpPr/>
          <p:nvPr/>
        </p:nvGrpSpPr>
        <p:grpSpPr>
          <a:xfrm>
            <a:off x="9126741" y="4178141"/>
            <a:ext cx="576067" cy="515497"/>
            <a:chOff x="-1" y="0"/>
            <a:chExt cx="576066" cy="515495"/>
          </a:xfrm>
        </p:grpSpPr>
        <p:sp>
          <p:nvSpPr>
            <p:cNvPr id="1241" name="Rectangle"/>
            <p:cNvSpPr/>
            <p:nvPr/>
          </p:nvSpPr>
          <p:spPr>
            <a:xfrm>
              <a:off x="-1" y="0"/>
              <a:ext cx="576066" cy="515495"/>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42" name="C"/>
            <p:cNvSpPr txBox="1"/>
            <p:nvPr/>
          </p:nvSpPr>
          <p:spPr>
            <a:xfrm>
              <a:off x="58419" y="72327"/>
              <a:ext cx="459225"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246" name="Flowchart: Process 59"/>
          <p:cNvGrpSpPr/>
          <p:nvPr/>
        </p:nvGrpSpPr>
        <p:grpSpPr>
          <a:xfrm>
            <a:off x="6261074" y="4173170"/>
            <a:ext cx="576067" cy="515497"/>
            <a:chOff x="-1" y="0"/>
            <a:chExt cx="576066" cy="515495"/>
          </a:xfrm>
        </p:grpSpPr>
        <p:sp>
          <p:nvSpPr>
            <p:cNvPr id="1244" name="Rectangle"/>
            <p:cNvSpPr/>
            <p:nvPr/>
          </p:nvSpPr>
          <p:spPr>
            <a:xfrm>
              <a:off x="-1" y="0"/>
              <a:ext cx="576066" cy="51549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45" name="A"/>
            <p:cNvSpPr txBox="1"/>
            <p:nvPr/>
          </p:nvSpPr>
          <p:spPr>
            <a:xfrm>
              <a:off x="50482" y="7232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49" name="Flowchart: Process 60"/>
          <p:cNvGrpSpPr/>
          <p:nvPr/>
        </p:nvGrpSpPr>
        <p:grpSpPr>
          <a:xfrm>
            <a:off x="6841193" y="4173170"/>
            <a:ext cx="576067" cy="515497"/>
            <a:chOff x="-1" y="0"/>
            <a:chExt cx="576066" cy="515495"/>
          </a:xfrm>
        </p:grpSpPr>
        <p:sp>
          <p:nvSpPr>
            <p:cNvPr id="1247" name="Rectangle"/>
            <p:cNvSpPr/>
            <p:nvPr/>
          </p:nvSpPr>
          <p:spPr>
            <a:xfrm>
              <a:off x="-1" y="0"/>
              <a:ext cx="576066" cy="51549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48" name="E"/>
            <p:cNvSpPr txBox="1"/>
            <p:nvPr/>
          </p:nvSpPr>
          <p:spPr>
            <a:xfrm>
              <a:off x="50482" y="7232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52" name="Flowchart: Process 61"/>
          <p:cNvGrpSpPr/>
          <p:nvPr/>
        </p:nvGrpSpPr>
        <p:grpSpPr>
          <a:xfrm>
            <a:off x="7435142" y="4186733"/>
            <a:ext cx="576067" cy="515497"/>
            <a:chOff x="-1" y="0"/>
            <a:chExt cx="576066" cy="515495"/>
          </a:xfrm>
        </p:grpSpPr>
        <p:sp>
          <p:nvSpPr>
            <p:cNvPr id="1250" name="Rectangle"/>
            <p:cNvSpPr/>
            <p:nvPr/>
          </p:nvSpPr>
          <p:spPr>
            <a:xfrm>
              <a:off x="-1" y="0"/>
              <a:ext cx="576066" cy="515495"/>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51" name="C"/>
            <p:cNvSpPr txBox="1"/>
            <p:nvPr/>
          </p:nvSpPr>
          <p:spPr>
            <a:xfrm>
              <a:off x="58419" y="72327"/>
              <a:ext cx="459225"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255" name="Flowchart: Process 62"/>
          <p:cNvGrpSpPr/>
          <p:nvPr/>
        </p:nvGrpSpPr>
        <p:grpSpPr>
          <a:xfrm>
            <a:off x="6837140" y="4690985"/>
            <a:ext cx="576066" cy="370842"/>
            <a:chOff x="0" y="0"/>
            <a:chExt cx="576065" cy="370841"/>
          </a:xfrm>
        </p:grpSpPr>
        <p:sp>
          <p:nvSpPr>
            <p:cNvPr id="1253" name="Rectangle"/>
            <p:cNvSpPr/>
            <p:nvPr/>
          </p:nvSpPr>
          <p:spPr>
            <a:xfrm>
              <a:off x="0" y="11090"/>
              <a:ext cx="576065" cy="34866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54" name="A"/>
            <p:cNvSpPr txBox="1"/>
            <p:nvPr/>
          </p:nvSpPr>
          <p:spPr>
            <a:xfrm>
              <a:off x="50482" y="0"/>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58" name="Flowchart: Process 191"/>
          <p:cNvGrpSpPr/>
          <p:nvPr/>
        </p:nvGrpSpPr>
        <p:grpSpPr>
          <a:xfrm>
            <a:off x="7422667" y="4697924"/>
            <a:ext cx="576066" cy="370842"/>
            <a:chOff x="0" y="0"/>
            <a:chExt cx="576065" cy="370841"/>
          </a:xfrm>
        </p:grpSpPr>
        <p:sp>
          <p:nvSpPr>
            <p:cNvPr id="1256" name="Rectangle"/>
            <p:cNvSpPr/>
            <p:nvPr/>
          </p:nvSpPr>
          <p:spPr>
            <a:xfrm>
              <a:off x="0" y="11090"/>
              <a:ext cx="576065" cy="348660"/>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57" name="E"/>
            <p:cNvSpPr txBox="1"/>
            <p:nvPr/>
          </p:nvSpPr>
          <p:spPr>
            <a:xfrm>
              <a:off x="50482" y="0"/>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61" name="Flowchart: Process 192"/>
          <p:cNvGrpSpPr/>
          <p:nvPr/>
        </p:nvGrpSpPr>
        <p:grpSpPr>
          <a:xfrm>
            <a:off x="7975272" y="4692098"/>
            <a:ext cx="576066" cy="370841"/>
            <a:chOff x="0" y="0"/>
            <a:chExt cx="576065" cy="370840"/>
          </a:xfrm>
        </p:grpSpPr>
        <p:sp>
          <p:nvSpPr>
            <p:cNvPr id="1259" name="Rectangle"/>
            <p:cNvSpPr/>
            <p:nvPr/>
          </p:nvSpPr>
          <p:spPr>
            <a:xfrm>
              <a:off x="0" y="11090"/>
              <a:ext cx="576065" cy="348660"/>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60" name="C"/>
            <p:cNvSpPr txBox="1"/>
            <p:nvPr/>
          </p:nvSpPr>
          <p:spPr>
            <a:xfrm>
              <a:off x="58419" y="0"/>
              <a:ext cx="459226" cy="3708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264" name="Flowchart: Process 193"/>
          <p:cNvGrpSpPr/>
          <p:nvPr/>
        </p:nvGrpSpPr>
        <p:grpSpPr>
          <a:xfrm>
            <a:off x="9136026" y="4700924"/>
            <a:ext cx="576066" cy="370842"/>
            <a:chOff x="0" y="0"/>
            <a:chExt cx="576065" cy="370841"/>
          </a:xfrm>
        </p:grpSpPr>
        <p:sp>
          <p:nvSpPr>
            <p:cNvPr id="1262" name="Rectangle"/>
            <p:cNvSpPr/>
            <p:nvPr/>
          </p:nvSpPr>
          <p:spPr>
            <a:xfrm>
              <a:off x="0" y="11090"/>
              <a:ext cx="576065" cy="348660"/>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63" name="E"/>
            <p:cNvSpPr txBox="1"/>
            <p:nvPr/>
          </p:nvSpPr>
          <p:spPr>
            <a:xfrm>
              <a:off x="50482" y="0"/>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67" name="Flowchart: Process 194"/>
          <p:cNvGrpSpPr/>
          <p:nvPr/>
        </p:nvGrpSpPr>
        <p:grpSpPr>
          <a:xfrm>
            <a:off x="7411831" y="5065984"/>
            <a:ext cx="576069" cy="718987"/>
            <a:chOff x="-1" y="0"/>
            <a:chExt cx="576068" cy="718985"/>
          </a:xfrm>
        </p:grpSpPr>
        <p:sp>
          <p:nvSpPr>
            <p:cNvPr id="1265" name="Rectangle"/>
            <p:cNvSpPr/>
            <p:nvPr/>
          </p:nvSpPr>
          <p:spPr>
            <a:xfrm>
              <a:off x="-1" y="0"/>
              <a:ext cx="576068" cy="71898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66" name="A"/>
            <p:cNvSpPr txBox="1"/>
            <p:nvPr/>
          </p:nvSpPr>
          <p:spPr>
            <a:xfrm>
              <a:off x="50482" y="174072"/>
              <a:ext cx="475102"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70" name="Flowchart: Process 195"/>
          <p:cNvGrpSpPr/>
          <p:nvPr/>
        </p:nvGrpSpPr>
        <p:grpSpPr>
          <a:xfrm>
            <a:off x="7975270" y="5070469"/>
            <a:ext cx="576069" cy="718987"/>
            <a:chOff x="-1" y="0"/>
            <a:chExt cx="576068" cy="718985"/>
          </a:xfrm>
        </p:grpSpPr>
        <p:sp>
          <p:nvSpPr>
            <p:cNvPr id="1268" name="Rectangle"/>
            <p:cNvSpPr/>
            <p:nvPr/>
          </p:nvSpPr>
          <p:spPr>
            <a:xfrm>
              <a:off x="-1" y="0"/>
              <a:ext cx="576068" cy="71898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69" name="E"/>
            <p:cNvSpPr txBox="1"/>
            <p:nvPr/>
          </p:nvSpPr>
          <p:spPr>
            <a:xfrm>
              <a:off x="50482" y="174072"/>
              <a:ext cx="475102"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273" name="Flowchart: Process 196"/>
          <p:cNvGrpSpPr/>
          <p:nvPr/>
        </p:nvGrpSpPr>
        <p:grpSpPr>
          <a:xfrm>
            <a:off x="8561015" y="5072557"/>
            <a:ext cx="576069" cy="718987"/>
            <a:chOff x="-1" y="0"/>
            <a:chExt cx="576068" cy="718985"/>
          </a:xfrm>
        </p:grpSpPr>
        <p:sp>
          <p:nvSpPr>
            <p:cNvPr id="1271" name="Rectangle"/>
            <p:cNvSpPr/>
            <p:nvPr/>
          </p:nvSpPr>
          <p:spPr>
            <a:xfrm>
              <a:off x="-1" y="0"/>
              <a:ext cx="576068" cy="718985"/>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72" name="C"/>
            <p:cNvSpPr txBox="1"/>
            <p:nvPr/>
          </p:nvSpPr>
          <p:spPr>
            <a:xfrm>
              <a:off x="58419" y="174072"/>
              <a:ext cx="45922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276" name="Rectangle 197"/>
          <p:cNvGrpSpPr/>
          <p:nvPr/>
        </p:nvGrpSpPr>
        <p:grpSpPr>
          <a:xfrm>
            <a:off x="4794693" y="5894746"/>
            <a:ext cx="1080123" cy="378406"/>
            <a:chOff x="-1" y="-1"/>
            <a:chExt cx="1080122" cy="378405"/>
          </a:xfrm>
        </p:grpSpPr>
        <p:sp>
          <p:nvSpPr>
            <p:cNvPr id="1274" name="Rectangle"/>
            <p:cNvSpPr/>
            <p:nvPr/>
          </p:nvSpPr>
          <p:spPr>
            <a:xfrm>
              <a:off x="-1" y="-1"/>
              <a:ext cx="1080122" cy="37840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75" name="Assess"/>
            <p:cNvSpPr txBox="1"/>
            <p:nvPr/>
          </p:nvSpPr>
          <p:spPr>
            <a:xfrm>
              <a:off x="50482" y="3781"/>
              <a:ext cx="97915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Assess</a:t>
              </a:r>
            </a:p>
          </p:txBody>
        </p:sp>
      </p:grpSp>
      <p:grpSp>
        <p:nvGrpSpPr>
          <p:cNvPr id="1279" name="Flowchart: Process 198"/>
          <p:cNvGrpSpPr/>
          <p:nvPr/>
        </p:nvGrpSpPr>
        <p:grpSpPr>
          <a:xfrm>
            <a:off x="5997059" y="5894746"/>
            <a:ext cx="1284178" cy="378406"/>
            <a:chOff x="0" y="-1"/>
            <a:chExt cx="1284176" cy="378405"/>
          </a:xfrm>
        </p:grpSpPr>
        <p:sp>
          <p:nvSpPr>
            <p:cNvPr id="1277" name="Rectangle"/>
            <p:cNvSpPr/>
            <p:nvPr/>
          </p:nvSpPr>
          <p:spPr>
            <a:xfrm>
              <a:off x="0" y="-1"/>
              <a:ext cx="1284176" cy="37840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78" name="Evaluate"/>
            <p:cNvSpPr txBox="1"/>
            <p:nvPr/>
          </p:nvSpPr>
          <p:spPr>
            <a:xfrm>
              <a:off x="50482" y="3781"/>
              <a:ext cx="1183212"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Evaluate</a:t>
              </a:r>
            </a:p>
          </p:txBody>
        </p:sp>
      </p:grpSp>
      <p:grpSp>
        <p:nvGrpSpPr>
          <p:cNvPr id="1282" name="Flowchart: Process 199"/>
          <p:cNvGrpSpPr/>
          <p:nvPr/>
        </p:nvGrpSpPr>
        <p:grpSpPr>
          <a:xfrm>
            <a:off x="7368323" y="5903437"/>
            <a:ext cx="1092090" cy="385305"/>
            <a:chOff x="0" y="-1"/>
            <a:chExt cx="1092088" cy="385304"/>
          </a:xfrm>
        </p:grpSpPr>
        <p:sp>
          <p:nvSpPr>
            <p:cNvPr id="1280" name="Rectangle"/>
            <p:cNvSpPr/>
            <p:nvPr/>
          </p:nvSpPr>
          <p:spPr>
            <a:xfrm>
              <a:off x="0" y="-1"/>
              <a:ext cx="1092088" cy="385304"/>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281" name="Change"/>
            <p:cNvSpPr txBox="1"/>
            <p:nvPr/>
          </p:nvSpPr>
          <p:spPr>
            <a:xfrm>
              <a:off x="58420" y="7230"/>
              <a:ext cx="975249"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Change</a:t>
              </a:r>
            </a:p>
          </p:txBody>
        </p:sp>
      </p:grpSp>
      <p:pic>
        <p:nvPicPr>
          <p:cNvPr id="1283"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5" name="Rectangle 3"/>
          <p:cNvSpPr txBox="1"/>
          <p:nvPr/>
        </p:nvSpPr>
        <p:spPr>
          <a:xfrm>
            <a:off x="3165618" y="1249708"/>
            <a:ext cx="6518911" cy="4597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t>When?</a:t>
            </a:r>
          </a:p>
        </p:txBody>
      </p:sp>
      <p:graphicFrame>
        <p:nvGraphicFramePr>
          <p:cNvPr id="1286" name="Table 42"/>
          <p:cNvGraphicFramePr/>
          <p:nvPr/>
        </p:nvGraphicFramePr>
        <p:xfrm>
          <a:off x="3187654" y="1768168"/>
          <a:ext cx="6696746" cy="4117375"/>
        </p:xfrm>
        <a:graphic>
          <a:graphicData uri="http://schemas.openxmlformats.org/drawingml/2006/table">
            <a:tbl>
              <a:tblPr firstRow="1">
                <a:tableStyleId>{4C3C2611-4C71-4FC5-86AE-919BDF0F9419}</a:tableStyleId>
              </a:tblPr>
              <a:tblGrid>
                <a:gridCol w="324036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576066">
                  <a:extLst>
                    <a:ext uri="{9D8B030D-6E8A-4147-A177-3AD203B41FA5}">
                      <a16:colId xmlns:a16="http://schemas.microsoft.com/office/drawing/2014/main" val="20006"/>
                    </a:ext>
                  </a:extLst>
                </a:gridCol>
              </a:tblGrid>
              <a:tr h="526281">
                <a:tc>
                  <a:txBody>
                    <a:bodyPr/>
                    <a:lstStyle/>
                    <a:p>
                      <a:pPr>
                        <a:defRPr sz="1800" b="0">
                          <a:solidFill>
                            <a:srgbClr val="000000"/>
                          </a:solidFill>
                        </a:defRPr>
                      </a:pPr>
                      <a:r>
                        <a:rPr sz="2000">
                          <a:latin typeface="Verdana"/>
                          <a:ea typeface="Verdana"/>
                          <a:cs typeface="Verdana"/>
                          <a:sym typeface="Verdana"/>
                        </a:rPr>
                        <a:t>Student Outcomes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20-21</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21-22</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22-23</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23-24</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24-25</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pPr>
                        <a:defRPr sz="1800" b="0">
                          <a:solidFill>
                            <a:srgbClr val="000000"/>
                          </a:solidFill>
                        </a:defRPr>
                      </a:pPr>
                      <a:r>
                        <a:rPr sz="1400">
                          <a:latin typeface="Arial"/>
                          <a:ea typeface="Arial"/>
                          <a:cs typeface="Arial"/>
                          <a:sym typeface="Arial"/>
                        </a:rPr>
                        <a:t>25-26</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0"/>
                  </a:ext>
                </a:extLst>
              </a:tr>
              <a:tr h="526281">
                <a:tc>
                  <a:txBody>
                    <a:bodyPr/>
                    <a:lstStyle/>
                    <a:p>
                      <a:pPr>
                        <a:defRPr sz="1800"/>
                      </a:pPr>
                      <a:r>
                        <a:rPr sz="1200">
                          <a:latin typeface="Verdana"/>
                          <a:ea typeface="Verdana"/>
                          <a:cs typeface="Verdana"/>
                          <a:sym typeface="Verdana"/>
                        </a:rPr>
                        <a:t>A recognition of ethical and professional responsibilities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1"/>
                  </a:ext>
                </a:extLst>
              </a:tr>
              <a:tr h="959689">
                <a:tc>
                  <a:txBody>
                    <a:bodyPr/>
                    <a:lstStyle/>
                    <a:p>
                      <a:pPr>
                        <a:defRPr sz="1800"/>
                      </a:pPr>
                      <a:r>
                        <a:rPr sz="1200">
                          <a:latin typeface="Verdana"/>
                          <a:ea typeface="Verdana"/>
                          <a:cs typeface="Verdana"/>
                          <a:sym typeface="Verdana"/>
                        </a:rPr>
                        <a:t>An understanding of how contemporary issues shape and are shaped by mathematics, science &amp; engineering</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2"/>
                  </a:ext>
                </a:extLst>
              </a:tr>
              <a:tr h="526281">
                <a:tc>
                  <a:txBody>
                    <a:bodyPr/>
                    <a:lstStyle/>
                    <a:p>
                      <a:pPr>
                        <a:defRPr sz="1800"/>
                      </a:pPr>
                      <a:r>
                        <a:rPr sz="1200">
                          <a:latin typeface="Verdana"/>
                          <a:ea typeface="Verdana"/>
                          <a:cs typeface="Verdana"/>
                          <a:sym typeface="Verdana"/>
                        </a:rPr>
                        <a:t>An ability to recognize the role of professionals in the global society</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3"/>
                  </a:ext>
                </a:extLst>
              </a:tr>
              <a:tr h="526281">
                <a:tc>
                  <a:txBody>
                    <a:bodyPr/>
                    <a:lstStyle/>
                    <a:p>
                      <a:pPr>
                        <a:defRPr sz="1800"/>
                      </a:pPr>
                      <a:r>
                        <a:rPr sz="1200">
                          <a:latin typeface="Verdana"/>
                          <a:ea typeface="Verdana"/>
                          <a:cs typeface="Verdana"/>
                          <a:sym typeface="Verdana"/>
                        </a:rPr>
                        <a:t>An understanding of diverse cultural and humanistic traditions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4"/>
                  </a:ext>
                </a:extLst>
              </a:tr>
              <a:tr h="309577">
                <a:tc>
                  <a:txBody>
                    <a:bodyPr/>
                    <a:lstStyle/>
                    <a:p>
                      <a:pPr>
                        <a:defRPr sz="1800"/>
                      </a:pPr>
                      <a:r>
                        <a:rPr sz="1200">
                          <a:latin typeface="Verdana"/>
                          <a:ea typeface="Verdana"/>
                          <a:cs typeface="Verdana"/>
                          <a:sym typeface="Verdana"/>
                        </a:rPr>
                        <a:t>An ability to work effectively in teams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5"/>
                  </a:ext>
                </a:extLst>
              </a:tr>
              <a:tr h="742985">
                <a:tc>
                  <a:txBody>
                    <a:bodyPr/>
                    <a:lstStyle/>
                    <a:p>
                      <a:pPr>
                        <a:defRPr sz="1800"/>
                      </a:pPr>
                      <a:r>
                        <a:rPr sz="1200">
                          <a:latin typeface="Verdana"/>
                          <a:ea typeface="Verdana"/>
                          <a:cs typeface="Verdana"/>
                          <a:sym typeface="Verdana"/>
                        </a:rPr>
                        <a:t>An ability to communicate effectively in oral, written, graphical, and visual forms</a:t>
                      </a: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tc>
                  <a:txBody>
                    <a:bodyPr/>
                    <a:lstStyle/>
                    <a:p>
                      <a:endParaRPr/>
                    </a:p>
                  </a:txBody>
                  <a:tcPr marL="45720" marR="45720" horzOverflow="overflow">
                    <a:lnL w="12700">
                      <a:solidFill>
                        <a:srgbClr val="292929"/>
                      </a:solidFill>
                    </a:lnL>
                    <a:lnR w="12700">
                      <a:solidFill>
                        <a:srgbClr val="292929"/>
                      </a:solidFill>
                    </a:lnR>
                    <a:lnT w="12700">
                      <a:solidFill>
                        <a:srgbClr val="292929"/>
                      </a:solidFill>
                    </a:lnT>
                    <a:lnB w="12700">
                      <a:solidFill>
                        <a:srgbClr val="292929"/>
                      </a:solidFill>
                    </a:lnB>
                    <a:noFill/>
                  </a:tcPr>
                </a:tc>
                <a:extLst>
                  <a:ext uri="{0D108BD9-81ED-4DB2-BD59-A6C34878D82A}">
                    <a16:rowId xmlns:a16="http://schemas.microsoft.com/office/drawing/2014/main" val="10006"/>
                  </a:ext>
                </a:extLst>
              </a:tr>
            </a:tbl>
          </a:graphicData>
        </a:graphic>
      </p:graphicFrame>
      <p:grpSp>
        <p:nvGrpSpPr>
          <p:cNvPr id="1289" name="Rectangle 43"/>
          <p:cNvGrpSpPr/>
          <p:nvPr/>
        </p:nvGrpSpPr>
        <p:grpSpPr>
          <a:xfrm>
            <a:off x="6425073" y="2298573"/>
            <a:ext cx="576067" cy="504059"/>
            <a:chOff x="-1" y="-1"/>
            <a:chExt cx="576066" cy="504058"/>
          </a:xfrm>
        </p:grpSpPr>
        <p:sp>
          <p:nvSpPr>
            <p:cNvPr id="1287" name="Rectangle"/>
            <p:cNvSpPr/>
            <p:nvPr/>
          </p:nvSpPr>
          <p:spPr>
            <a:xfrm>
              <a:off x="-1" y="-1"/>
              <a:ext cx="576066" cy="504058"/>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88" name="A"/>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92" name="Rectangle 44"/>
          <p:cNvGrpSpPr/>
          <p:nvPr/>
        </p:nvGrpSpPr>
        <p:grpSpPr>
          <a:xfrm>
            <a:off x="7001136" y="2817539"/>
            <a:ext cx="576067" cy="936107"/>
            <a:chOff x="-1" y="-1"/>
            <a:chExt cx="576066" cy="936106"/>
          </a:xfrm>
        </p:grpSpPr>
        <p:sp>
          <p:nvSpPr>
            <p:cNvPr id="1290" name="Rectangle"/>
            <p:cNvSpPr/>
            <p:nvPr/>
          </p:nvSpPr>
          <p:spPr>
            <a:xfrm>
              <a:off x="-1" y="-1"/>
              <a:ext cx="576066" cy="9361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91" name="A"/>
            <p:cNvSpPr txBox="1"/>
            <p:nvPr/>
          </p:nvSpPr>
          <p:spPr>
            <a:xfrm>
              <a:off x="50482" y="28263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95" name="Flowchart: Process 45"/>
          <p:cNvGrpSpPr/>
          <p:nvPr/>
        </p:nvGrpSpPr>
        <p:grpSpPr>
          <a:xfrm>
            <a:off x="7577200" y="3763582"/>
            <a:ext cx="576067" cy="504059"/>
            <a:chOff x="-1" y="-1"/>
            <a:chExt cx="576066" cy="504058"/>
          </a:xfrm>
        </p:grpSpPr>
        <p:sp>
          <p:nvSpPr>
            <p:cNvPr id="1293" name="Rectangle"/>
            <p:cNvSpPr/>
            <p:nvPr/>
          </p:nvSpPr>
          <p:spPr>
            <a:xfrm>
              <a:off x="-1" y="-1"/>
              <a:ext cx="576066" cy="504058"/>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94" name="A"/>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298" name="Flowchart: Process 46"/>
          <p:cNvGrpSpPr/>
          <p:nvPr/>
        </p:nvGrpSpPr>
        <p:grpSpPr>
          <a:xfrm>
            <a:off x="8181007" y="4277812"/>
            <a:ext cx="264349" cy="515497"/>
            <a:chOff x="0" y="0"/>
            <a:chExt cx="264347" cy="515495"/>
          </a:xfrm>
        </p:grpSpPr>
        <p:sp>
          <p:nvSpPr>
            <p:cNvPr id="1296" name="Rectangle"/>
            <p:cNvSpPr/>
            <p:nvPr/>
          </p:nvSpPr>
          <p:spPr>
            <a:xfrm>
              <a:off x="0" y="0"/>
              <a:ext cx="264347" cy="51549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297" name="E"/>
            <p:cNvSpPr txBox="1"/>
            <p:nvPr/>
          </p:nvSpPr>
          <p:spPr>
            <a:xfrm>
              <a:off x="50482" y="72327"/>
              <a:ext cx="163383"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01" name="Flowchart: Process 47"/>
          <p:cNvGrpSpPr/>
          <p:nvPr/>
        </p:nvGrpSpPr>
        <p:grpSpPr>
          <a:xfrm>
            <a:off x="8717363" y="4786957"/>
            <a:ext cx="576066" cy="370842"/>
            <a:chOff x="0" y="0"/>
            <a:chExt cx="576065" cy="370841"/>
          </a:xfrm>
        </p:grpSpPr>
        <p:sp>
          <p:nvSpPr>
            <p:cNvPr id="1299" name="Rectangle"/>
            <p:cNvSpPr/>
            <p:nvPr/>
          </p:nvSpPr>
          <p:spPr>
            <a:xfrm>
              <a:off x="0" y="11090"/>
              <a:ext cx="576065" cy="34866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00" name="A"/>
            <p:cNvSpPr txBox="1"/>
            <p:nvPr/>
          </p:nvSpPr>
          <p:spPr>
            <a:xfrm>
              <a:off x="50482" y="0"/>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04" name="Flowchart: Process 48"/>
          <p:cNvGrpSpPr/>
          <p:nvPr/>
        </p:nvGrpSpPr>
        <p:grpSpPr>
          <a:xfrm>
            <a:off x="9305393" y="5168956"/>
            <a:ext cx="576069" cy="718987"/>
            <a:chOff x="-1" y="0"/>
            <a:chExt cx="576068" cy="718985"/>
          </a:xfrm>
        </p:grpSpPr>
        <p:sp>
          <p:nvSpPr>
            <p:cNvPr id="1302" name="Rectangle"/>
            <p:cNvSpPr/>
            <p:nvPr/>
          </p:nvSpPr>
          <p:spPr>
            <a:xfrm>
              <a:off x="-1" y="0"/>
              <a:ext cx="576068" cy="71898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03" name="A"/>
            <p:cNvSpPr txBox="1"/>
            <p:nvPr/>
          </p:nvSpPr>
          <p:spPr>
            <a:xfrm>
              <a:off x="50482" y="174072"/>
              <a:ext cx="475102"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07" name="Rectangle 49"/>
          <p:cNvGrpSpPr/>
          <p:nvPr/>
        </p:nvGrpSpPr>
        <p:grpSpPr>
          <a:xfrm>
            <a:off x="7001136" y="2298573"/>
            <a:ext cx="576067" cy="504059"/>
            <a:chOff x="-1" y="-1"/>
            <a:chExt cx="576066" cy="504058"/>
          </a:xfrm>
        </p:grpSpPr>
        <p:sp>
          <p:nvSpPr>
            <p:cNvPr id="1305" name="Rectangle"/>
            <p:cNvSpPr/>
            <p:nvPr/>
          </p:nvSpPr>
          <p:spPr>
            <a:xfrm>
              <a:off x="-1" y="-1"/>
              <a:ext cx="576066" cy="504058"/>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06" name="E"/>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10" name="Flowchart: Process 50"/>
          <p:cNvGrpSpPr/>
          <p:nvPr/>
        </p:nvGrpSpPr>
        <p:grpSpPr>
          <a:xfrm>
            <a:off x="7577203" y="2298574"/>
            <a:ext cx="564100" cy="518968"/>
            <a:chOff x="-1" y="0"/>
            <a:chExt cx="564099" cy="518966"/>
          </a:xfrm>
        </p:grpSpPr>
        <p:sp>
          <p:nvSpPr>
            <p:cNvPr id="1308" name="Rectangle"/>
            <p:cNvSpPr/>
            <p:nvPr/>
          </p:nvSpPr>
          <p:spPr>
            <a:xfrm>
              <a:off x="-1" y="0"/>
              <a:ext cx="564099" cy="518966"/>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09" name="C"/>
            <p:cNvSpPr txBox="1"/>
            <p:nvPr/>
          </p:nvSpPr>
          <p:spPr>
            <a:xfrm>
              <a:off x="58419" y="74062"/>
              <a:ext cx="447258"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13" name="Flowchart: Process 51"/>
          <p:cNvGrpSpPr/>
          <p:nvPr/>
        </p:nvGrpSpPr>
        <p:grpSpPr>
          <a:xfrm>
            <a:off x="8141298" y="2298574"/>
            <a:ext cx="576067" cy="518968"/>
            <a:chOff x="-1" y="0"/>
            <a:chExt cx="576066" cy="518966"/>
          </a:xfrm>
        </p:grpSpPr>
        <p:sp>
          <p:nvSpPr>
            <p:cNvPr id="1311" name="Rectangle"/>
            <p:cNvSpPr/>
            <p:nvPr/>
          </p:nvSpPr>
          <p:spPr>
            <a:xfrm>
              <a:off x="-1" y="0"/>
              <a:ext cx="576066" cy="51896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12" name="A"/>
            <p:cNvSpPr txBox="1"/>
            <p:nvPr/>
          </p:nvSpPr>
          <p:spPr>
            <a:xfrm>
              <a:off x="50482" y="7406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16" name="Flowchart: Process 52"/>
          <p:cNvGrpSpPr/>
          <p:nvPr/>
        </p:nvGrpSpPr>
        <p:grpSpPr>
          <a:xfrm>
            <a:off x="8717365" y="2303543"/>
            <a:ext cx="588034" cy="504059"/>
            <a:chOff x="-1" y="-1"/>
            <a:chExt cx="588033" cy="504058"/>
          </a:xfrm>
        </p:grpSpPr>
        <p:sp>
          <p:nvSpPr>
            <p:cNvPr id="1314" name="Rectangle"/>
            <p:cNvSpPr/>
            <p:nvPr/>
          </p:nvSpPr>
          <p:spPr>
            <a:xfrm>
              <a:off x="-1" y="-1"/>
              <a:ext cx="588033" cy="504058"/>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15" name="E"/>
            <p:cNvSpPr txBox="1"/>
            <p:nvPr/>
          </p:nvSpPr>
          <p:spPr>
            <a:xfrm>
              <a:off x="50482" y="66607"/>
              <a:ext cx="48706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19" name="Flowchart: Process 53"/>
          <p:cNvGrpSpPr/>
          <p:nvPr/>
        </p:nvGrpSpPr>
        <p:grpSpPr>
          <a:xfrm>
            <a:off x="9293428" y="2298574"/>
            <a:ext cx="588036" cy="518968"/>
            <a:chOff x="-1" y="0"/>
            <a:chExt cx="588035" cy="518966"/>
          </a:xfrm>
        </p:grpSpPr>
        <p:sp>
          <p:nvSpPr>
            <p:cNvPr id="1317" name="Rectangle"/>
            <p:cNvSpPr/>
            <p:nvPr/>
          </p:nvSpPr>
          <p:spPr>
            <a:xfrm>
              <a:off x="-1" y="0"/>
              <a:ext cx="588035" cy="518966"/>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18" name="C"/>
            <p:cNvSpPr txBox="1"/>
            <p:nvPr/>
          </p:nvSpPr>
          <p:spPr>
            <a:xfrm>
              <a:off x="58419" y="74062"/>
              <a:ext cx="471194"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22" name="Rectangle 54"/>
          <p:cNvGrpSpPr/>
          <p:nvPr/>
        </p:nvGrpSpPr>
        <p:grpSpPr>
          <a:xfrm>
            <a:off x="7565234" y="2821169"/>
            <a:ext cx="268865" cy="936107"/>
            <a:chOff x="-1" y="-1"/>
            <a:chExt cx="268864" cy="936106"/>
          </a:xfrm>
        </p:grpSpPr>
        <p:sp>
          <p:nvSpPr>
            <p:cNvPr id="1320" name="Rectangle"/>
            <p:cNvSpPr/>
            <p:nvPr/>
          </p:nvSpPr>
          <p:spPr>
            <a:xfrm>
              <a:off x="-1" y="-1"/>
              <a:ext cx="268864" cy="936106"/>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21" name="E"/>
            <p:cNvSpPr txBox="1"/>
            <p:nvPr/>
          </p:nvSpPr>
          <p:spPr>
            <a:xfrm>
              <a:off x="50482" y="282632"/>
              <a:ext cx="167898"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25" name="Rectangle 55"/>
          <p:cNvGrpSpPr/>
          <p:nvPr/>
        </p:nvGrpSpPr>
        <p:grpSpPr>
          <a:xfrm>
            <a:off x="8153264" y="2827478"/>
            <a:ext cx="576067" cy="936107"/>
            <a:chOff x="-1" y="-1"/>
            <a:chExt cx="576066" cy="936106"/>
          </a:xfrm>
        </p:grpSpPr>
        <p:sp>
          <p:nvSpPr>
            <p:cNvPr id="1323" name="Rectangle"/>
            <p:cNvSpPr/>
            <p:nvPr/>
          </p:nvSpPr>
          <p:spPr>
            <a:xfrm>
              <a:off x="-1" y="-1"/>
              <a:ext cx="576066" cy="9361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24" name="A"/>
            <p:cNvSpPr txBox="1"/>
            <p:nvPr/>
          </p:nvSpPr>
          <p:spPr>
            <a:xfrm>
              <a:off x="50482" y="28263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28" name="Rectangle 56"/>
          <p:cNvGrpSpPr/>
          <p:nvPr/>
        </p:nvGrpSpPr>
        <p:grpSpPr>
          <a:xfrm>
            <a:off x="8723452" y="2830208"/>
            <a:ext cx="293915" cy="936108"/>
            <a:chOff x="0" y="-1"/>
            <a:chExt cx="293913" cy="936106"/>
          </a:xfrm>
        </p:grpSpPr>
        <p:sp>
          <p:nvSpPr>
            <p:cNvPr id="1326" name="Rectangle"/>
            <p:cNvSpPr/>
            <p:nvPr/>
          </p:nvSpPr>
          <p:spPr>
            <a:xfrm>
              <a:off x="0" y="-1"/>
              <a:ext cx="293913" cy="936106"/>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27" name="E"/>
            <p:cNvSpPr txBox="1"/>
            <p:nvPr/>
          </p:nvSpPr>
          <p:spPr>
            <a:xfrm>
              <a:off x="50482" y="282632"/>
              <a:ext cx="192949"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31" name="Rectangle 57"/>
          <p:cNvGrpSpPr/>
          <p:nvPr/>
        </p:nvGrpSpPr>
        <p:grpSpPr>
          <a:xfrm>
            <a:off x="9299409" y="2825113"/>
            <a:ext cx="576067" cy="936107"/>
            <a:chOff x="-1" y="-1"/>
            <a:chExt cx="576066" cy="936106"/>
          </a:xfrm>
        </p:grpSpPr>
        <p:sp>
          <p:nvSpPr>
            <p:cNvPr id="1329" name="Rectangle"/>
            <p:cNvSpPr/>
            <p:nvPr/>
          </p:nvSpPr>
          <p:spPr>
            <a:xfrm>
              <a:off x="-1" y="-1"/>
              <a:ext cx="576066" cy="9361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30" name="A"/>
            <p:cNvSpPr txBox="1"/>
            <p:nvPr/>
          </p:nvSpPr>
          <p:spPr>
            <a:xfrm>
              <a:off x="50482" y="282632"/>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34" name="Flowchart: Process 58"/>
          <p:cNvGrpSpPr/>
          <p:nvPr/>
        </p:nvGrpSpPr>
        <p:grpSpPr>
          <a:xfrm>
            <a:off x="8160262" y="3767803"/>
            <a:ext cx="576067" cy="504059"/>
            <a:chOff x="-1" y="-1"/>
            <a:chExt cx="576066" cy="504058"/>
          </a:xfrm>
        </p:grpSpPr>
        <p:sp>
          <p:nvSpPr>
            <p:cNvPr id="1332" name="Rectangle"/>
            <p:cNvSpPr/>
            <p:nvPr/>
          </p:nvSpPr>
          <p:spPr>
            <a:xfrm>
              <a:off x="-1" y="-1"/>
              <a:ext cx="576066" cy="504058"/>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33" name="E"/>
            <p:cNvSpPr txBox="1"/>
            <p:nvPr/>
          </p:nvSpPr>
          <p:spPr>
            <a:xfrm>
              <a:off x="50482" y="6660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37" name="Flowchart: Process 59"/>
          <p:cNvGrpSpPr/>
          <p:nvPr/>
        </p:nvGrpSpPr>
        <p:grpSpPr>
          <a:xfrm>
            <a:off x="8748498" y="3776742"/>
            <a:ext cx="576067" cy="504059"/>
            <a:chOff x="-1" y="-1"/>
            <a:chExt cx="576066" cy="504058"/>
          </a:xfrm>
        </p:grpSpPr>
        <p:sp>
          <p:nvSpPr>
            <p:cNvPr id="1335" name="Rectangle"/>
            <p:cNvSpPr/>
            <p:nvPr/>
          </p:nvSpPr>
          <p:spPr>
            <a:xfrm>
              <a:off x="-1" y="-1"/>
              <a:ext cx="576066" cy="504058"/>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36" name="C"/>
            <p:cNvSpPr txBox="1"/>
            <p:nvPr/>
          </p:nvSpPr>
          <p:spPr>
            <a:xfrm>
              <a:off x="58419" y="66608"/>
              <a:ext cx="459225"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40" name="Flowchart: Process 60"/>
          <p:cNvGrpSpPr/>
          <p:nvPr/>
        </p:nvGrpSpPr>
        <p:grpSpPr>
          <a:xfrm>
            <a:off x="9312598" y="3767803"/>
            <a:ext cx="578801" cy="504059"/>
            <a:chOff x="-1" y="-1"/>
            <a:chExt cx="578800" cy="504058"/>
          </a:xfrm>
        </p:grpSpPr>
        <p:sp>
          <p:nvSpPr>
            <p:cNvPr id="1338" name="Rectangle"/>
            <p:cNvSpPr/>
            <p:nvPr/>
          </p:nvSpPr>
          <p:spPr>
            <a:xfrm>
              <a:off x="-1" y="-1"/>
              <a:ext cx="578800" cy="504058"/>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39" name="A"/>
            <p:cNvSpPr txBox="1"/>
            <p:nvPr/>
          </p:nvSpPr>
          <p:spPr>
            <a:xfrm>
              <a:off x="50482" y="66607"/>
              <a:ext cx="477834"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43" name="Flowchart: Process 61"/>
          <p:cNvGrpSpPr/>
          <p:nvPr/>
        </p:nvGrpSpPr>
        <p:grpSpPr>
          <a:xfrm>
            <a:off x="8726385" y="4272546"/>
            <a:ext cx="576067" cy="515497"/>
            <a:chOff x="-1" y="0"/>
            <a:chExt cx="576066" cy="515495"/>
          </a:xfrm>
        </p:grpSpPr>
        <p:sp>
          <p:nvSpPr>
            <p:cNvPr id="1341" name="Rectangle"/>
            <p:cNvSpPr/>
            <p:nvPr/>
          </p:nvSpPr>
          <p:spPr>
            <a:xfrm>
              <a:off x="-1" y="0"/>
              <a:ext cx="576066" cy="51549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42" name="A"/>
            <p:cNvSpPr txBox="1"/>
            <p:nvPr/>
          </p:nvSpPr>
          <p:spPr>
            <a:xfrm>
              <a:off x="50482" y="7232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46" name="Flowchart: Process 62"/>
          <p:cNvGrpSpPr/>
          <p:nvPr/>
        </p:nvGrpSpPr>
        <p:grpSpPr>
          <a:xfrm>
            <a:off x="9604684" y="4293916"/>
            <a:ext cx="263496" cy="515497"/>
            <a:chOff x="-1" y="0"/>
            <a:chExt cx="263495" cy="515495"/>
          </a:xfrm>
        </p:grpSpPr>
        <p:sp>
          <p:nvSpPr>
            <p:cNvPr id="1344" name="Rectangle"/>
            <p:cNvSpPr/>
            <p:nvPr/>
          </p:nvSpPr>
          <p:spPr>
            <a:xfrm>
              <a:off x="-1" y="0"/>
              <a:ext cx="263495" cy="515495"/>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45" name="C"/>
            <p:cNvSpPr txBox="1"/>
            <p:nvPr/>
          </p:nvSpPr>
          <p:spPr>
            <a:xfrm>
              <a:off x="58419" y="72327"/>
              <a:ext cx="146655"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49" name="Flowchart: Process 191"/>
          <p:cNvGrpSpPr/>
          <p:nvPr/>
        </p:nvGrpSpPr>
        <p:grpSpPr>
          <a:xfrm>
            <a:off x="6426443" y="4267174"/>
            <a:ext cx="576067" cy="515497"/>
            <a:chOff x="-1" y="0"/>
            <a:chExt cx="576066" cy="515495"/>
          </a:xfrm>
        </p:grpSpPr>
        <p:sp>
          <p:nvSpPr>
            <p:cNvPr id="1347" name="Rectangle"/>
            <p:cNvSpPr/>
            <p:nvPr/>
          </p:nvSpPr>
          <p:spPr>
            <a:xfrm>
              <a:off x="-1" y="0"/>
              <a:ext cx="576066" cy="51549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48" name="A"/>
            <p:cNvSpPr txBox="1"/>
            <p:nvPr/>
          </p:nvSpPr>
          <p:spPr>
            <a:xfrm>
              <a:off x="50482" y="7232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52" name="Flowchart: Process 192"/>
          <p:cNvGrpSpPr/>
          <p:nvPr/>
        </p:nvGrpSpPr>
        <p:grpSpPr>
          <a:xfrm>
            <a:off x="7600511" y="4280737"/>
            <a:ext cx="576067" cy="515497"/>
            <a:chOff x="-1" y="0"/>
            <a:chExt cx="576066" cy="515495"/>
          </a:xfrm>
        </p:grpSpPr>
        <p:sp>
          <p:nvSpPr>
            <p:cNvPr id="1350" name="Rectangle"/>
            <p:cNvSpPr/>
            <p:nvPr/>
          </p:nvSpPr>
          <p:spPr>
            <a:xfrm>
              <a:off x="-1" y="0"/>
              <a:ext cx="576066" cy="51549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51" name="A"/>
            <p:cNvSpPr txBox="1"/>
            <p:nvPr/>
          </p:nvSpPr>
          <p:spPr>
            <a:xfrm>
              <a:off x="50482" y="72327"/>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55" name="Flowchart: Process 193"/>
          <p:cNvGrpSpPr/>
          <p:nvPr/>
        </p:nvGrpSpPr>
        <p:grpSpPr>
          <a:xfrm>
            <a:off x="7002509" y="4784988"/>
            <a:ext cx="576066" cy="370842"/>
            <a:chOff x="0" y="0"/>
            <a:chExt cx="576065" cy="370841"/>
          </a:xfrm>
        </p:grpSpPr>
        <p:sp>
          <p:nvSpPr>
            <p:cNvPr id="1353" name="Rectangle"/>
            <p:cNvSpPr/>
            <p:nvPr/>
          </p:nvSpPr>
          <p:spPr>
            <a:xfrm>
              <a:off x="0" y="11090"/>
              <a:ext cx="576065" cy="34866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54" name="A"/>
            <p:cNvSpPr txBox="1"/>
            <p:nvPr/>
          </p:nvSpPr>
          <p:spPr>
            <a:xfrm>
              <a:off x="50482" y="0"/>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58" name="Flowchart: Process 194"/>
          <p:cNvGrpSpPr/>
          <p:nvPr/>
        </p:nvGrpSpPr>
        <p:grpSpPr>
          <a:xfrm>
            <a:off x="7588036" y="4791927"/>
            <a:ext cx="576066" cy="370842"/>
            <a:chOff x="0" y="0"/>
            <a:chExt cx="576065" cy="370841"/>
          </a:xfrm>
        </p:grpSpPr>
        <p:sp>
          <p:nvSpPr>
            <p:cNvPr id="1356" name="Rectangle"/>
            <p:cNvSpPr/>
            <p:nvPr/>
          </p:nvSpPr>
          <p:spPr>
            <a:xfrm>
              <a:off x="0" y="11090"/>
              <a:ext cx="576065" cy="348660"/>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57" name="E"/>
            <p:cNvSpPr txBox="1"/>
            <p:nvPr/>
          </p:nvSpPr>
          <p:spPr>
            <a:xfrm>
              <a:off x="50482" y="0"/>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61" name="Flowchart: Process 195"/>
          <p:cNvGrpSpPr/>
          <p:nvPr/>
        </p:nvGrpSpPr>
        <p:grpSpPr>
          <a:xfrm>
            <a:off x="8140641" y="4786101"/>
            <a:ext cx="576066" cy="370841"/>
            <a:chOff x="0" y="0"/>
            <a:chExt cx="576065" cy="370840"/>
          </a:xfrm>
        </p:grpSpPr>
        <p:sp>
          <p:nvSpPr>
            <p:cNvPr id="1359" name="Rectangle"/>
            <p:cNvSpPr/>
            <p:nvPr/>
          </p:nvSpPr>
          <p:spPr>
            <a:xfrm>
              <a:off x="0" y="11090"/>
              <a:ext cx="576065" cy="348660"/>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60" name="C"/>
            <p:cNvSpPr txBox="1"/>
            <p:nvPr/>
          </p:nvSpPr>
          <p:spPr>
            <a:xfrm>
              <a:off x="58419" y="0"/>
              <a:ext cx="459226" cy="3708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64" name="Flowchart: Process 196"/>
          <p:cNvGrpSpPr/>
          <p:nvPr/>
        </p:nvGrpSpPr>
        <p:grpSpPr>
          <a:xfrm>
            <a:off x="9301395" y="4794927"/>
            <a:ext cx="576066" cy="370842"/>
            <a:chOff x="0" y="0"/>
            <a:chExt cx="576065" cy="370841"/>
          </a:xfrm>
        </p:grpSpPr>
        <p:sp>
          <p:nvSpPr>
            <p:cNvPr id="1362" name="Rectangle"/>
            <p:cNvSpPr/>
            <p:nvPr/>
          </p:nvSpPr>
          <p:spPr>
            <a:xfrm>
              <a:off x="0" y="11090"/>
              <a:ext cx="576065" cy="348660"/>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63" name="E"/>
            <p:cNvSpPr txBox="1"/>
            <p:nvPr/>
          </p:nvSpPr>
          <p:spPr>
            <a:xfrm>
              <a:off x="50482" y="0"/>
              <a:ext cx="47510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67" name="Flowchart: Process 197"/>
          <p:cNvGrpSpPr/>
          <p:nvPr/>
        </p:nvGrpSpPr>
        <p:grpSpPr>
          <a:xfrm>
            <a:off x="7577200" y="5159986"/>
            <a:ext cx="576069" cy="718987"/>
            <a:chOff x="-1" y="0"/>
            <a:chExt cx="576068" cy="718985"/>
          </a:xfrm>
        </p:grpSpPr>
        <p:sp>
          <p:nvSpPr>
            <p:cNvPr id="1365" name="Rectangle"/>
            <p:cNvSpPr/>
            <p:nvPr/>
          </p:nvSpPr>
          <p:spPr>
            <a:xfrm>
              <a:off x="-1" y="0"/>
              <a:ext cx="576068" cy="71898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66" name="A"/>
            <p:cNvSpPr txBox="1"/>
            <p:nvPr/>
          </p:nvSpPr>
          <p:spPr>
            <a:xfrm>
              <a:off x="50482" y="174072"/>
              <a:ext cx="475102"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a:t>
              </a:r>
            </a:p>
          </p:txBody>
        </p:sp>
      </p:grpSp>
      <p:grpSp>
        <p:nvGrpSpPr>
          <p:cNvPr id="1370" name="Flowchart: Process 198"/>
          <p:cNvGrpSpPr/>
          <p:nvPr/>
        </p:nvGrpSpPr>
        <p:grpSpPr>
          <a:xfrm>
            <a:off x="8140639" y="5164471"/>
            <a:ext cx="576069" cy="718987"/>
            <a:chOff x="-1" y="0"/>
            <a:chExt cx="576068" cy="718985"/>
          </a:xfrm>
        </p:grpSpPr>
        <p:sp>
          <p:nvSpPr>
            <p:cNvPr id="1368" name="Rectangle"/>
            <p:cNvSpPr/>
            <p:nvPr/>
          </p:nvSpPr>
          <p:spPr>
            <a:xfrm>
              <a:off x="-1" y="0"/>
              <a:ext cx="576068" cy="71898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69" name="E"/>
            <p:cNvSpPr txBox="1"/>
            <p:nvPr/>
          </p:nvSpPr>
          <p:spPr>
            <a:xfrm>
              <a:off x="50482" y="174072"/>
              <a:ext cx="475102"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73" name="Flowchart: Process 199"/>
          <p:cNvGrpSpPr/>
          <p:nvPr/>
        </p:nvGrpSpPr>
        <p:grpSpPr>
          <a:xfrm>
            <a:off x="8726384" y="5166561"/>
            <a:ext cx="576069" cy="718986"/>
            <a:chOff x="-1" y="0"/>
            <a:chExt cx="576068" cy="718985"/>
          </a:xfrm>
        </p:grpSpPr>
        <p:sp>
          <p:nvSpPr>
            <p:cNvPr id="1371" name="Rectangle"/>
            <p:cNvSpPr/>
            <p:nvPr/>
          </p:nvSpPr>
          <p:spPr>
            <a:xfrm>
              <a:off x="-1" y="0"/>
              <a:ext cx="576068" cy="718985"/>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72" name="C"/>
            <p:cNvSpPr txBox="1"/>
            <p:nvPr/>
          </p:nvSpPr>
          <p:spPr>
            <a:xfrm>
              <a:off x="58419" y="174072"/>
              <a:ext cx="45922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76" name="Rectangle 200"/>
          <p:cNvGrpSpPr/>
          <p:nvPr/>
        </p:nvGrpSpPr>
        <p:grpSpPr>
          <a:xfrm>
            <a:off x="4960062" y="5988748"/>
            <a:ext cx="1080123" cy="378406"/>
            <a:chOff x="-1" y="-1"/>
            <a:chExt cx="1080122" cy="378405"/>
          </a:xfrm>
        </p:grpSpPr>
        <p:sp>
          <p:nvSpPr>
            <p:cNvPr id="1374" name="Rectangle"/>
            <p:cNvSpPr/>
            <p:nvPr/>
          </p:nvSpPr>
          <p:spPr>
            <a:xfrm>
              <a:off x="-1" y="-1"/>
              <a:ext cx="1080122" cy="378405"/>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75" name="Assess"/>
            <p:cNvSpPr txBox="1"/>
            <p:nvPr/>
          </p:nvSpPr>
          <p:spPr>
            <a:xfrm>
              <a:off x="50482" y="3781"/>
              <a:ext cx="97915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Assess</a:t>
              </a:r>
            </a:p>
          </p:txBody>
        </p:sp>
      </p:grpSp>
      <p:grpSp>
        <p:nvGrpSpPr>
          <p:cNvPr id="1379" name="Flowchart: Process 201"/>
          <p:cNvGrpSpPr/>
          <p:nvPr/>
        </p:nvGrpSpPr>
        <p:grpSpPr>
          <a:xfrm>
            <a:off x="6184199" y="5988748"/>
            <a:ext cx="1205581" cy="378406"/>
            <a:chOff x="-1" y="-1"/>
            <a:chExt cx="1205580" cy="378405"/>
          </a:xfrm>
        </p:grpSpPr>
        <p:sp>
          <p:nvSpPr>
            <p:cNvPr id="1377" name="Rectangle"/>
            <p:cNvSpPr/>
            <p:nvPr/>
          </p:nvSpPr>
          <p:spPr>
            <a:xfrm>
              <a:off x="-1" y="-1"/>
              <a:ext cx="1205580" cy="37840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78" name="Evaluate"/>
            <p:cNvSpPr txBox="1"/>
            <p:nvPr/>
          </p:nvSpPr>
          <p:spPr>
            <a:xfrm>
              <a:off x="50482" y="3781"/>
              <a:ext cx="1104614"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Evaluate</a:t>
              </a:r>
            </a:p>
          </p:txBody>
        </p:sp>
      </p:grpSp>
      <p:grpSp>
        <p:nvGrpSpPr>
          <p:cNvPr id="1382" name="Flowchart: Process 202"/>
          <p:cNvGrpSpPr/>
          <p:nvPr/>
        </p:nvGrpSpPr>
        <p:grpSpPr>
          <a:xfrm>
            <a:off x="7479262" y="6008326"/>
            <a:ext cx="1092090" cy="391645"/>
            <a:chOff x="0" y="-1"/>
            <a:chExt cx="1092088" cy="391644"/>
          </a:xfrm>
        </p:grpSpPr>
        <p:sp>
          <p:nvSpPr>
            <p:cNvPr id="1380" name="Rectangle"/>
            <p:cNvSpPr/>
            <p:nvPr/>
          </p:nvSpPr>
          <p:spPr>
            <a:xfrm>
              <a:off x="0" y="-1"/>
              <a:ext cx="1092088" cy="391644"/>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81" name="Change"/>
            <p:cNvSpPr txBox="1"/>
            <p:nvPr/>
          </p:nvSpPr>
          <p:spPr>
            <a:xfrm>
              <a:off x="58420" y="10401"/>
              <a:ext cx="975249"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Change</a:t>
              </a:r>
            </a:p>
          </p:txBody>
        </p:sp>
      </p:grpSp>
      <p:grpSp>
        <p:nvGrpSpPr>
          <p:cNvPr id="1385" name="Flowchart: Process 203"/>
          <p:cNvGrpSpPr/>
          <p:nvPr/>
        </p:nvGrpSpPr>
        <p:grpSpPr>
          <a:xfrm>
            <a:off x="9036531" y="2819790"/>
            <a:ext cx="276071" cy="947646"/>
            <a:chOff x="-1" y="0"/>
            <a:chExt cx="276070" cy="947644"/>
          </a:xfrm>
        </p:grpSpPr>
        <p:sp>
          <p:nvSpPr>
            <p:cNvPr id="1383" name="Rectangle"/>
            <p:cNvSpPr/>
            <p:nvPr/>
          </p:nvSpPr>
          <p:spPr>
            <a:xfrm>
              <a:off x="-1" y="0"/>
              <a:ext cx="276070" cy="947644"/>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84" name="C"/>
            <p:cNvSpPr txBox="1"/>
            <p:nvPr/>
          </p:nvSpPr>
          <p:spPr>
            <a:xfrm>
              <a:off x="58419" y="288401"/>
              <a:ext cx="15923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88" name="Flowchart: Process 204"/>
          <p:cNvGrpSpPr/>
          <p:nvPr/>
        </p:nvGrpSpPr>
        <p:grpSpPr>
          <a:xfrm>
            <a:off x="7858234" y="2822982"/>
            <a:ext cx="276071" cy="947646"/>
            <a:chOff x="-1" y="0"/>
            <a:chExt cx="276070" cy="947644"/>
          </a:xfrm>
        </p:grpSpPr>
        <p:sp>
          <p:nvSpPr>
            <p:cNvPr id="1386" name="Rectangle"/>
            <p:cNvSpPr/>
            <p:nvPr/>
          </p:nvSpPr>
          <p:spPr>
            <a:xfrm>
              <a:off x="-1" y="0"/>
              <a:ext cx="276070" cy="947644"/>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87" name="C"/>
            <p:cNvSpPr txBox="1"/>
            <p:nvPr/>
          </p:nvSpPr>
          <p:spPr>
            <a:xfrm>
              <a:off x="58419" y="288401"/>
              <a:ext cx="159230"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91" name="Flowchart: Process 207"/>
          <p:cNvGrpSpPr/>
          <p:nvPr/>
        </p:nvGrpSpPr>
        <p:grpSpPr>
          <a:xfrm>
            <a:off x="8466096" y="4273355"/>
            <a:ext cx="257358" cy="515497"/>
            <a:chOff x="-1" y="0"/>
            <a:chExt cx="257357" cy="515495"/>
          </a:xfrm>
        </p:grpSpPr>
        <p:sp>
          <p:nvSpPr>
            <p:cNvPr id="1389" name="Rectangle"/>
            <p:cNvSpPr/>
            <p:nvPr/>
          </p:nvSpPr>
          <p:spPr>
            <a:xfrm>
              <a:off x="-1" y="0"/>
              <a:ext cx="257357" cy="515495"/>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90" name="C"/>
            <p:cNvSpPr txBox="1"/>
            <p:nvPr/>
          </p:nvSpPr>
          <p:spPr>
            <a:xfrm>
              <a:off x="58419" y="72327"/>
              <a:ext cx="14051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394" name="Flowchart: Process 208"/>
          <p:cNvGrpSpPr/>
          <p:nvPr/>
        </p:nvGrpSpPr>
        <p:grpSpPr>
          <a:xfrm>
            <a:off x="7027563" y="4263652"/>
            <a:ext cx="264349" cy="515497"/>
            <a:chOff x="0" y="0"/>
            <a:chExt cx="264347" cy="515495"/>
          </a:xfrm>
        </p:grpSpPr>
        <p:sp>
          <p:nvSpPr>
            <p:cNvPr id="1392" name="Rectangle"/>
            <p:cNvSpPr/>
            <p:nvPr/>
          </p:nvSpPr>
          <p:spPr>
            <a:xfrm>
              <a:off x="0" y="0"/>
              <a:ext cx="264347" cy="51549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93" name="E"/>
            <p:cNvSpPr txBox="1"/>
            <p:nvPr/>
          </p:nvSpPr>
          <p:spPr>
            <a:xfrm>
              <a:off x="50482" y="72327"/>
              <a:ext cx="163383"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grpSp>
        <p:nvGrpSpPr>
          <p:cNvPr id="1397" name="Flowchart: Process 209"/>
          <p:cNvGrpSpPr/>
          <p:nvPr/>
        </p:nvGrpSpPr>
        <p:grpSpPr>
          <a:xfrm>
            <a:off x="7311862" y="4271700"/>
            <a:ext cx="257358" cy="515497"/>
            <a:chOff x="-1" y="0"/>
            <a:chExt cx="257357" cy="515495"/>
          </a:xfrm>
        </p:grpSpPr>
        <p:sp>
          <p:nvSpPr>
            <p:cNvPr id="1395" name="Rectangle"/>
            <p:cNvSpPr/>
            <p:nvPr/>
          </p:nvSpPr>
          <p:spPr>
            <a:xfrm>
              <a:off x="-1" y="0"/>
              <a:ext cx="257357" cy="515495"/>
            </a:xfrm>
            <a:prstGeom prst="rect">
              <a:avLst/>
            </a:prstGeom>
            <a:solidFill>
              <a:srgbClr val="002060"/>
            </a:solidFill>
            <a:ln w="25400" cap="flat">
              <a:solidFill>
                <a:srgbClr val="001746"/>
              </a:solidFill>
              <a:prstDash val="solid"/>
              <a:round/>
            </a:ln>
            <a:effectLst/>
          </p:spPr>
          <p:txBody>
            <a:bodyPr wrap="square" lIns="50800" tIns="50800" rIns="50800" bIns="50800" numCol="1" anchor="ctr">
              <a:noAutofit/>
            </a:bodyPr>
            <a:lstStyle/>
            <a:p>
              <a:pPr algn="ctr" defTabSz="914400">
                <a:lnSpc>
                  <a:spcPct val="100000"/>
                </a:lnSpc>
                <a:spcBef>
                  <a:spcPts val="0"/>
                </a:spcBef>
              </a:pPr>
              <a:endParaRPr/>
            </a:p>
          </p:txBody>
        </p:sp>
        <p:sp>
          <p:nvSpPr>
            <p:cNvPr id="1396" name="C"/>
            <p:cNvSpPr txBox="1"/>
            <p:nvPr/>
          </p:nvSpPr>
          <p:spPr>
            <a:xfrm>
              <a:off x="58419" y="72327"/>
              <a:ext cx="14051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FFFFFF"/>
                  </a:solidFill>
                  <a:latin typeface="Verdana"/>
                  <a:ea typeface="Verdana"/>
                  <a:cs typeface="Verdana"/>
                  <a:sym typeface="Verdana"/>
                </a:defRPr>
              </a:lvl1pPr>
            </a:lstStyle>
            <a:p>
              <a:r>
                <a:t>C</a:t>
              </a:r>
            </a:p>
          </p:txBody>
        </p:sp>
      </p:grpSp>
      <p:grpSp>
        <p:nvGrpSpPr>
          <p:cNvPr id="1400" name="Flowchart: Process 210"/>
          <p:cNvGrpSpPr/>
          <p:nvPr/>
        </p:nvGrpSpPr>
        <p:grpSpPr>
          <a:xfrm>
            <a:off x="9318225" y="4278450"/>
            <a:ext cx="264349" cy="515497"/>
            <a:chOff x="0" y="0"/>
            <a:chExt cx="264347" cy="515495"/>
          </a:xfrm>
        </p:grpSpPr>
        <p:sp>
          <p:nvSpPr>
            <p:cNvPr id="1398" name="Rectangle"/>
            <p:cNvSpPr/>
            <p:nvPr/>
          </p:nvSpPr>
          <p:spPr>
            <a:xfrm>
              <a:off x="0" y="0"/>
              <a:ext cx="264347" cy="515495"/>
            </a:xfrm>
            <a:prstGeom prst="rect">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399" name="E"/>
            <p:cNvSpPr txBox="1"/>
            <p:nvPr/>
          </p:nvSpPr>
          <p:spPr>
            <a:xfrm>
              <a:off x="50482" y="72327"/>
              <a:ext cx="163383"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E</a:t>
              </a:r>
            </a:p>
          </p:txBody>
        </p:sp>
      </p:grpSp>
      <p:sp>
        <p:nvSpPr>
          <p:cNvPr id="1401" name="Rectangle 2"/>
          <p:cNvSpPr txBox="1"/>
          <p:nvPr/>
        </p:nvSpPr>
        <p:spPr>
          <a:xfrm>
            <a:off x="671776" y="265501"/>
            <a:ext cx="3397304"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pic>
        <p:nvPicPr>
          <p:cNvPr id="1402"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04" name="Rectangle 2"/>
          <p:cNvSpPr txBox="1"/>
          <p:nvPr/>
        </p:nvSpPr>
        <p:spPr>
          <a:xfrm>
            <a:off x="662048" y="257108"/>
            <a:ext cx="3397305"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grpSp>
        <p:nvGrpSpPr>
          <p:cNvPr id="1425" name="Group 15"/>
          <p:cNvGrpSpPr/>
          <p:nvPr/>
        </p:nvGrpSpPr>
        <p:grpSpPr>
          <a:xfrm>
            <a:off x="2979218" y="1210831"/>
            <a:ext cx="7181900" cy="5392247"/>
            <a:chOff x="-1" y="0"/>
            <a:chExt cx="7181899" cy="5392246"/>
          </a:xfrm>
        </p:grpSpPr>
        <p:grpSp>
          <p:nvGrpSpPr>
            <p:cNvPr id="1423" name="Group 12"/>
            <p:cNvGrpSpPr/>
            <p:nvPr/>
          </p:nvGrpSpPr>
          <p:grpSpPr>
            <a:xfrm>
              <a:off x="-1" y="0"/>
              <a:ext cx="7181899" cy="4944252"/>
              <a:chOff x="0" y="0"/>
              <a:chExt cx="7181897" cy="4944252"/>
            </a:xfrm>
          </p:grpSpPr>
          <p:sp>
            <p:nvSpPr>
              <p:cNvPr id="1405" name="Rectangle 3"/>
              <p:cNvSpPr txBox="1"/>
              <p:nvPr/>
            </p:nvSpPr>
            <p:spPr>
              <a:xfrm>
                <a:off x="0" y="0"/>
                <a:ext cx="6958419" cy="4597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pPr algn="ctr"/>
                <a:r>
                  <a:t>Establish an Annual Cycle </a:t>
                </a:r>
                <a:endParaRPr lang="en-US"/>
              </a:p>
            </p:txBody>
          </p:sp>
          <p:grpSp>
            <p:nvGrpSpPr>
              <p:cNvPr id="1419" name="Diagram 7"/>
              <p:cNvGrpSpPr/>
              <p:nvPr/>
            </p:nvGrpSpPr>
            <p:grpSpPr>
              <a:xfrm>
                <a:off x="545030" y="954070"/>
                <a:ext cx="6636867" cy="3990182"/>
                <a:chOff x="0" y="0"/>
                <a:chExt cx="6636866" cy="3990180"/>
              </a:xfrm>
            </p:grpSpPr>
            <p:sp>
              <p:nvSpPr>
                <p:cNvPr id="1406" name="Shape"/>
                <p:cNvSpPr/>
                <p:nvPr/>
              </p:nvSpPr>
              <p:spPr>
                <a:xfrm>
                  <a:off x="1293108" y="135152"/>
                  <a:ext cx="4048774" cy="3642121"/>
                </a:xfrm>
                <a:custGeom>
                  <a:avLst/>
                  <a:gdLst/>
                  <a:ahLst/>
                  <a:cxnLst>
                    <a:cxn ang="0">
                      <a:pos x="wd2" y="hd2"/>
                    </a:cxn>
                    <a:cxn ang="5400000">
                      <a:pos x="wd2" y="hd2"/>
                    </a:cxn>
                    <a:cxn ang="10800000">
                      <a:pos x="wd2" y="hd2"/>
                    </a:cxn>
                    <a:cxn ang="16200000">
                      <a:pos x="wd2" y="hd2"/>
                    </a:cxn>
                  </a:cxnLst>
                  <a:rect l="0" t="0" r="r" b="b"/>
                  <a:pathLst>
                    <a:path w="18918" h="20090" extrusionOk="0">
                      <a:moveTo>
                        <a:pt x="13828" y="0"/>
                      </a:moveTo>
                      <a:lnTo>
                        <a:pt x="13828" y="0"/>
                      </a:lnTo>
                      <a:cubicBezTo>
                        <a:pt x="18460" y="2716"/>
                        <a:pt x="20259" y="9145"/>
                        <a:pt x="17846" y="14360"/>
                      </a:cubicBezTo>
                      <a:cubicBezTo>
                        <a:pt x="15433" y="19575"/>
                        <a:pt x="9722" y="21600"/>
                        <a:pt x="5090" y="18884"/>
                      </a:cubicBezTo>
                      <a:cubicBezTo>
                        <a:pt x="458" y="16168"/>
                        <a:pt x="-1341" y="9738"/>
                        <a:pt x="1072" y="4524"/>
                      </a:cubicBezTo>
                      <a:cubicBezTo>
                        <a:pt x="1342" y="3939"/>
                        <a:pt x="1661" y="3384"/>
                        <a:pt x="2023" y="2865"/>
                      </a:cubicBezTo>
                      <a:lnTo>
                        <a:pt x="1663" y="2494"/>
                      </a:lnTo>
                      <a:lnTo>
                        <a:pt x="2823" y="2591"/>
                      </a:lnTo>
                      <a:lnTo>
                        <a:pt x="3049" y="3925"/>
                      </a:lnTo>
                      <a:lnTo>
                        <a:pt x="2690" y="3554"/>
                      </a:lnTo>
                      <a:lnTo>
                        <a:pt x="2690" y="3554"/>
                      </a:lnTo>
                      <a:cubicBezTo>
                        <a:pt x="-213" y="7741"/>
                        <a:pt x="464" y="13772"/>
                        <a:pt x="4202" y="17024"/>
                      </a:cubicBezTo>
                      <a:cubicBezTo>
                        <a:pt x="7941" y="20275"/>
                        <a:pt x="13325" y="19517"/>
                        <a:pt x="16228" y="15330"/>
                      </a:cubicBezTo>
                      <a:cubicBezTo>
                        <a:pt x="19131" y="11142"/>
                        <a:pt x="18454" y="5112"/>
                        <a:pt x="14716" y="1860"/>
                      </a:cubicBezTo>
                      <a:cubicBezTo>
                        <a:pt x="14304" y="1502"/>
                        <a:pt x="13865" y="1187"/>
                        <a:pt x="13403" y="919"/>
                      </a:cubicBezTo>
                      <a:close/>
                    </a:path>
                  </a:pathLst>
                </a:custGeom>
                <a:solidFill>
                  <a:srgbClr val="CACBD1"/>
                </a:solidFill>
                <a:ln w="12700" cap="flat">
                  <a:noFill/>
                  <a:miter lim="400000"/>
                </a:ln>
                <a:effectLst>
                  <a:outerShdw blurRad="38100" dist="20000" dir="5400000" rotWithShape="0">
                    <a:srgbClr val="000000">
                      <a:alpha val="38000"/>
                    </a:srgbClr>
                  </a:outerShdw>
                </a:effectLst>
              </p:spPr>
              <p:txBody>
                <a:bodyPr wrap="square" lIns="50800" tIns="50800" rIns="50800" bIns="50800" numCol="1" anchor="t">
                  <a:noAutofit/>
                </a:bodyPr>
                <a:lstStyle/>
                <a:p>
                  <a:endParaRPr/>
                </a:p>
              </p:txBody>
            </p:sp>
            <p:grpSp>
              <p:nvGrpSpPr>
                <p:cNvPr id="1409" name="Group"/>
                <p:cNvGrpSpPr/>
                <p:nvPr/>
              </p:nvGrpSpPr>
              <p:grpSpPr>
                <a:xfrm>
                  <a:off x="1953125" y="0"/>
                  <a:ext cx="2728741" cy="1101042"/>
                  <a:chOff x="0" y="0"/>
                  <a:chExt cx="2728739" cy="1101041"/>
                </a:xfrm>
              </p:grpSpPr>
              <p:sp>
                <p:nvSpPr>
                  <p:cNvPr id="1407" name="Rounded Rectangle"/>
                  <p:cNvSpPr/>
                  <p:nvPr/>
                </p:nvSpPr>
                <p:spPr>
                  <a:xfrm>
                    <a:off x="0" y="0"/>
                    <a:ext cx="2728739" cy="1101041"/>
                  </a:xfrm>
                  <a:prstGeom prst="roundRect">
                    <a:avLst>
                      <a:gd name="adj" fmla="val 16667"/>
                    </a:avLst>
                  </a:pr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defTabSz="711200">
                      <a:spcBef>
                        <a:spcPts val="1000"/>
                      </a:spcBef>
                    </a:pPr>
                    <a:endParaRPr/>
                  </a:p>
                </p:txBody>
              </p:sp>
              <p:sp>
                <p:nvSpPr>
                  <p:cNvPr id="1408" name="Assessment committee prepares a report for department chair and program faculty"/>
                  <p:cNvSpPr txBox="1"/>
                  <p:nvPr/>
                </p:nvSpPr>
                <p:spPr>
                  <a:xfrm>
                    <a:off x="56233" y="43155"/>
                    <a:ext cx="2616272" cy="101473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60" tIns="60960" rIns="60960" bIns="60960" numCol="1" anchor="ctr">
                    <a:spAutoFit/>
                  </a:bodyPr>
                  <a:lstStyle>
                    <a:lvl1pPr defTabSz="711200">
                      <a:spcBef>
                        <a:spcPts val="600"/>
                      </a:spcBef>
                      <a:defRPr sz="1600">
                        <a:solidFill>
                          <a:srgbClr val="292929"/>
                        </a:solidFill>
                        <a:latin typeface="Verdana"/>
                        <a:ea typeface="Verdana"/>
                        <a:cs typeface="Verdana"/>
                        <a:sym typeface="Verdana"/>
                      </a:defRPr>
                    </a:lvl1pPr>
                  </a:lstStyle>
                  <a:p>
                    <a:r>
                      <a:t>Assessment committee prepares a report for department chair and program faculty</a:t>
                    </a:r>
                  </a:p>
                </p:txBody>
              </p:sp>
            </p:grpSp>
            <p:grpSp>
              <p:nvGrpSpPr>
                <p:cNvPr id="1412" name="Group"/>
                <p:cNvGrpSpPr/>
                <p:nvPr/>
              </p:nvGrpSpPr>
              <p:grpSpPr>
                <a:xfrm>
                  <a:off x="3908125" y="1442978"/>
                  <a:ext cx="2728741" cy="1122235"/>
                  <a:chOff x="0" y="0"/>
                  <a:chExt cx="2728739" cy="1122233"/>
                </a:xfrm>
              </p:grpSpPr>
              <p:sp>
                <p:nvSpPr>
                  <p:cNvPr id="1410" name="Rounded Rectangle"/>
                  <p:cNvSpPr/>
                  <p:nvPr/>
                </p:nvSpPr>
                <p:spPr>
                  <a:xfrm>
                    <a:off x="0" y="0"/>
                    <a:ext cx="2728739" cy="1122233"/>
                  </a:xfrm>
                  <a:prstGeom prst="roundRect">
                    <a:avLst>
                      <a:gd name="adj" fmla="val 16667"/>
                    </a:avLst>
                  </a:pr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defTabSz="666750">
                      <a:spcBef>
                        <a:spcPts val="1000"/>
                      </a:spcBef>
                    </a:pPr>
                    <a:endParaRPr/>
                  </a:p>
                </p:txBody>
              </p:sp>
              <p:sp>
                <p:nvSpPr>
                  <p:cNvPr id="1411" name="Program faculty evaluate evidence and make recommendations"/>
                  <p:cNvSpPr txBox="1"/>
                  <p:nvPr/>
                </p:nvSpPr>
                <p:spPr>
                  <a:xfrm>
                    <a:off x="57316" y="183926"/>
                    <a:ext cx="2614107" cy="7543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7150" tIns="57150" rIns="57150" bIns="57150" numCol="1" anchor="ctr">
                    <a:spAutoFit/>
                  </a:bodyPr>
                  <a:lstStyle>
                    <a:lvl1pPr defTabSz="666750">
                      <a:spcBef>
                        <a:spcPts val="600"/>
                      </a:spcBef>
                      <a:defRPr sz="1500">
                        <a:solidFill>
                          <a:srgbClr val="292929"/>
                        </a:solidFill>
                        <a:latin typeface="Verdana"/>
                        <a:ea typeface="Verdana"/>
                        <a:cs typeface="Verdana"/>
                        <a:sym typeface="Verdana"/>
                      </a:defRPr>
                    </a:lvl1pPr>
                  </a:lstStyle>
                  <a:p>
                    <a:r>
                      <a:t>Program faculty evaluate evidence and make recommendations</a:t>
                    </a:r>
                  </a:p>
                </p:txBody>
              </p:sp>
            </p:grpSp>
            <p:grpSp>
              <p:nvGrpSpPr>
                <p:cNvPr id="1415" name="Group"/>
                <p:cNvGrpSpPr/>
                <p:nvPr/>
              </p:nvGrpSpPr>
              <p:grpSpPr>
                <a:xfrm>
                  <a:off x="1953125" y="2948264"/>
                  <a:ext cx="2728741" cy="1041916"/>
                  <a:chOff x="0" y="0"/>
                  <a:chExt cx="2728739" cy="1041915"/>
                </a:xfrm>
              </p:grpSpPr>
              <p:sp>
                <p:nvSpPr>
                  <p:cNvPr id="1413" name="Rounded Rectangle"/>
                  <p:cNvSpPr/>
                  <p:nvPr/>
                </p:nvSpPr>
                <p:spPr>
                  <a:xfrm>
                    <a:off x="0" y="0"/>
                    <a:ext cx="2728739" cy="1041915"/>
                  </a:xfrm>
                  <a:prstGeom prst="roundRect">
                    <a:avLst>
                      <a:gd name="adj" fmla="val 16667"/>
                    </a:avLst>
                  </a:pr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defTabSz="666750">
                      <a:spcBef>
                        <a:spcPts val="1000"/>
                      </a:spcBef>
                    </a:pPr>
                    <a:endParaRPr/>
                  </a:p>
                </p:txBody>
              </p:sp>
              <p:sp>
                <p:nvSpPr>
                  <p:cNvPr id="1414" name="Program acts on recommendations of the faculty"/>
                  <p:cNvSpPr txBox="1"/>
                  <p:nvPr/>
                </p:nvSpPr>
                <p:spPr>
                  <a:xfrm>
                    <a:off x="53213" y="143767"/>
                    <a:ext cx="2622312" cy="7543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7150" tIns="57150" rIns="57150" bIns="57150" numCol="1" anchor="ctr">
                    <a:spAutoFit/>
                  </a:bodyPr>
                  <a:lstStyle>
                    <a:lvl1pPr defTabSz="666750">
                      <a:spcBef>
                        <a:spcPts val="600"/>
                      </a:spcBef>
                      <a:defRPr sz="1500">
                        <a:solidFill>
                          <a:srgbClr val="292929"/>
                        </a:solidFill>
                        <a:latin typeface="Verdana"/>
                        <a:ea typeface="Verdana"/>
                        <a:cs typeface="Verdana"/>
                        <a:sym typeface="Verdana"/>
                      </a:defRPr>
                    </a:lvl1pPr>
                  </a:lstStyle>
                  <a:p>
                    <a:r>
                      <a:t>Program acts on recommendations of the faculty</a:t>
                    </a:r>
                  </a:p>
                </p:txBody>
              </p:sp>
            </p:grpSp>
            <p:grpSp>
              <p:nvGrpSpPr>
                <p:cNvPr id="1418" name="Group"/>
                <p:cNvGrpSpPr/>
                <p:nvPr/>
              </p:nvGrpSpPr>
              <p:grpSpPr>
                <a:xfrm>
                  <a:off x="0" y="1528435"/>
                  <a:ext cx="2728740" cy="971835"/>
                  <a:chOff x="0" y="0"/>
                  <a:chExt cx="2728739" cy="971834"/>
                </a:xfrm>
              </p:grpSpPr>
              <p:sp>
                <p:nvSpPr>
                  <p:cNvPr id="1416" name="Rounded Rectangle"/>
                  <p:cNvSpPr/>
                  <p:nvPr/>
                </p:nvSpPr>
                <p:spPr>
                  <a:xfrm>
                    <a:off x="0" y="0"/>
                    <a:ext cx="2728739" cy="971834"/>
                  </a:xfrm>
                  <a:prstGeom prst="roundRect">
                    <a:avLst>
                      <a:gd name="adj" fmla="val 16667"/>
                    </a:avLst>
                  </a:prstGeom>
                  <a:gradFill flip="none" rotWithShape="1">
                    <a:gsLst>
                      <a:gs pos="0">
                        <a:srgbClr val="B1B3CD"/>
                      </a:gs>
                      <a:gs pos="35000">
                        <a:srgbClr val="C8CADB"/>
                      </a:gs>
                      <a:gs pos="100000">
                        <a:srgbClr val="EAEBF2"/>
                      </a:gs>
                    </a:gsLst>
                    <a:lin ang="16200000" scaled="0"/>
                  </a:gradFill>
                  <a:ln w="12700" cap="flat">
                    <a:noFill/>
                    <a:miter lim="400000"/>
                  </a:ln>
                  <a:effectLst>
                    <a:outerShdw blurRad="38100" dist="20000" dir="5400000" rotWithShape="0">
                      <a:srgbClr val="000000">
                        <a:alpha val="38000"/>
                      </a:srgbClr>
                    </a:outerShdw>
                  </a:effectLst>
                </p:spPr>
                <p:txBody>
                  <a:bodyPr wrap="square" lIns="50800" tIns="50800" rIns="50800" bIns="50800" numCol="1" anchor="ctr">
                    <a:noAutofit/>
                  </a:bodyPr>
                  <a:lstStyle/>
                  <a:p>
                    <a:pPr defTabSz="666750">
                      <a:spcBef>
                        <a:spcPts val="1000"/>
                      </a:spcBef>
                    </a:pPr>
                    <a:endParaRPr/>
                  </a:p>
                </p:txBody>
              </p:sp>
              <p:sp>
                <p:nvSpPr>
                  <p:cNvPr id="1417" name="Reports of actions taken are returned to assessment committee"/>
                  <p:cNvSpPr txBox="1"/>
                  <p:nvPr/>
                </p:nvSpPr>
                <p:spPr>
                  <a:xfrm>
                    <a:off x="49634" y="108726"/>
                    <a:ext cx="2629471" cy="7543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7150" tIns="57150" rIns="57150" bIns="57150" numCol="1" anchor="ctr">
                    <a:spAutoFit/>
                  </a:bodyPr>
                  <a:lstStyle>
                    <a:lvl1pPr defTabSz="666750">
                      <a:spcBef>
                        <a:spcPts val="600"/>
                      </a:spcBef>
                      <a:defRPr sz="1500">
                        <a:solidFill>
                          <a:srgbClr val="292929"/>
                        </a:solidFill>
                        <a:latin typeface="Verdana"/>
                        <a:ea typeface="Verdana"/>
                        <a:cs typeface="Verdana"/>
                        <a:sym typeface="Verdana"/>
                      </a:defRPr>
                    </a:lvl1pPr>
                  </a:lstStyle>
                  <a:p>
                    <a:r>
                      <a:t>Reports of actions taken are returned to assessment committee</a:t>
                    </a:r>
                  </a:p>
                </p:txBody>
              </p:sp>
            </p:grpSp>
          </p:grpSp>
          <p:sp>
            <p:nvSpPr>
              <p:cNvPr id="1420" name="TextBox 8"/>
              <p:cNvSpPr txBox="1"/>
              <p:nvPr/>
            </p:nvSpPr>
            <p:spPr>
              <a:xfrm>
                <a:off x="3039623" y="530813"/>
                <a:ext cx="1317109"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800" b="1">
                    <a:solidFill>
                      <a:srgbClr val="292929"/>
                    </a:solidFill>
                    <a:latin typeface="Verdana"/>
                    <a:ea typeface="Verdana"/>
                    <a:cs typeface="Verdana"/>
                    <a:sym typeface="Verdana"/>
                  </a:defRPr>
                </a:lvl1pPr>
              </a:lstStyle>
              <a:p>
                <a:r>
                  <a:t>Summer</a:t>
                </a:r>
              </a:p>
            </p:txBody>
          </p:sp>
          <p:sp>
            <p:nvSpPr>
              <p:cNvPr id="1421" name="TextBox 9"/>
              <p:cNvSpPr txBox="1"/>
              <p:nvPr/>
            </p:nvSpPr>
            <p:spPr>
              <a:xfrm>
                <a:off x="5727439" y="1939167"/>
                <a:ext cx="1148231"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800" b="1">
                    <a:solidFill>
                      <a:srgbClr val="292929"/>
                    </a:solidFill>
                    <a:latin typeface="Verdana"/>
                    <a:ea typeface="Verdana"/>
                    <a:cs typeface="Verdana"/>
                    <a:sym typeface="Verdana"/>
                  </a:defRPr>
                </a:lvl1pPr>
              </a:lstStyle>
              <a:p>
                <a:r>
                  <a:t>Fall</a:t>
                </a:r>
              </a:p>
            </p:txBody>
          </p:sp>
          <p:sp>
            <p:nvSpPr>
              <p:cNvPr id="1422" name="TextBox 10"/>
              <p:cNvSpPr txBox="1"/>
              <p:nvPr/>
            </p:nvSpPr>
            <p:spPr>
              <a:xfrm>
                <a:off x="364666" y="1960754"/>
                <a:ext cx="1148231"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800" b="1">
                    <a:solidFill>
                      <a:srgbClr val="292929"/>
                    </a:solidFill>
                    <a:latin typeface="Verdana"/>
                    <a:ea typeface="Verdana"/>
                    <a:cs typeface="Verdana"/>
                    <a:sym typeface="Verdana"/>
                  </a:defRPr>
                </a:lvl1pPr>
              </a:lstStyle>
              <a:p>
                <a:r>
                  <a:t>Spring</a:t>
                </a:r>
              </a:p>
            </p:txBody>
          </p:sp>
        </p:grpSp>
        <p:sp>
          <p:nvSpPr>
            <p:cNvPr id="1424" name="TextBox 14"/>
            <p:cNvSpPr txBox="1"/>
            <p:nvPr/>
          </p:nvSpPr>
          <p:spPr>
            <a:xfrm>
              <a:off x="3285786" y="5021405"/>
              <a:ext cx="1070947"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914400">
                <a:lnSpc>
                  <a:spcPct val="100000"/>
                </a:lnSpc>
                <a:spcBef>
                  <a:spcPts val="0"/>
                </a:spcBef>
                <a:defRPr sz="1800" b="1">
                  <a:solidFill>
                    <a:srgbClr val="292929"/>
                  </a:solidFill>
                  <a:latin typeface="Verdana"/>
                  <a:ea typeface="Verdana"/>
                  <a:cs typeface="Verdana"/>
                  <a:sym typeface="Verdana"/>
                </a:defRPr>
              </a:lvl1pPr>
            </a:lstStyle>
            <a:p>
              <a:r>
                <a:rPr dirty="0"/>
                <a:t>Winter</a:t>
              </a:r>
            </a:p>
          </p:txBody>
        </p:sp>
      </p:grpSp>
      <p:pic>
        <p:nvPicPr>
          <p:cNvPr id="1426"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8" name="Rectangle 2"/>
          <p:cNvSpPr txBox="1"/>
          <p:nvPr/>
        </p:nvSpPr>
        <p:spPr>
          <a:xfrm>
            <a:off x="700957" y="266835"/>
            <a:ext cx="3397305"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graphicFrame>
        <p:nvGraphicFramePr>
          <p:cNvPr id="1429" name="Table 3"/>
          <p:cNvGraphicFramePr/>
          <p:nvPr/>
        </p:nvGraphicFramePr>
        <p:xfrm>
          <a:off x="1145628" y="1966838"/>
          <a:ext cx="9753599" cy="4472454"/>
        </p:xfrm>
        <a:graphic>
          <a:graphicData uri="http://schemas.openxmlformats.org/drawingml/2006/table">
            <a:tbl>
              <a:tblPr>
                <a:tableStyleId>{4C3C2611-4C71-4FC5-86AE-919BDF0F9419}</a:tableStyleId>
              </a:tblPr>
              <a:tblGrid>
                <a:gridCol w="1800210">
                  <a:extLst>
                    <a:ext uri="{9D8B030D-6E8A-4147-A177-3AD203B41FA5}">
                      <a16:colId xmlns:a16="http://schemas.microsoft.com/office/drawing/2014/main" val="20000"/>
                    </a:ext>
                  </a:extLst>
                </a:gridCol>
                <a:gridCol w="1032907">
                  <a:extLst>
                    <a:ext uri="{9D8B030D-6E8A-4147-A177-3AD203B41FA5}">
                      <a16:colId xmlns:a16="http://schemas.microsoft.com/office/drawing/2014/main" val="20001"/>
                    </a:ext>
                  </a:extLst>
                </a:gridCol>
                <a:gridCol w="1357537">
                  <a:extLst>
                    <a:ext uri="{9D8B030D-6E8A-4147-A177-3AD203B41FA5}">
                      <a16:colId xmlns:a16="http://schemas.microsoft.com/office/drawing/2014/main" val="20002"/>
                    </a:ext>
                  </a:extLst>
                </a:gridCol>
                <a:gridCol w="1416560">
                  <a:extLst>
                    <a:ext uri="{9D8B030D-6E8A-4147-A177-3AD203B41FA5}">
                      <a16:colId xmlns:a16="http://schemas.microsoft.com/office/drawing/2014/main" val="20003"/>
                    </a:ext>
                  </a:extLst>
                </a:gridCol>
                <a:gridCol w="1091931">
                  <a:extLst>
                    <a:ext uri="{9D8B030D-6E8A-4147-A177-3AD203B41FA5}">
                      <a16:colId xmlns:a16="http://schemas.microsoft.com/office/drawing/2014/main" val="20004"/>
                    </a:ext>
                  </a:extLst>
                </a:gridCol>
                <a:gridCol w="870593">
                  <a:extLst>
                    <a:ext uri="{9D8B030D-6E8A-4147-A177-3AD203B41FA5}">
                      <a16:colId xmlns:a16="http://schemas.microsoft.com/office/drawing/2014/main" val="20005"/>
                    </a:ext>
                  </a:extLst>
                </a:gridCol>
                <a:gridCol w="1018152">
                  <a:extLst>
                    <a:ext uri="{9D8B030D-6E8A-4147-A177-3AD203B41FA5}">
                      <a16:colId xmlns:a16="http://schemas.microsoft.com/office/drawing/2014/main" val="20006"/>
                    </a:ext>
                  </a:extLst>
                </a:gridCol>
                <a:gridCol w="1165709">
                  <a:extLst>
                    <a:ext uri="{9D8B030D-6E8A-4147-A177-3AD203B41FA5}">
                      <a16:colId xmlns:a16="http://schemas.microsoft.com/office/drawing/2014/main" val="20007"/>
                    </a:ext>
                  </a:extLst>
                </a:gridCol>
              </a:tblGrid>
              <a:tr h="1046238">
                <a:tc>
                  <a:txBody>
                    <a:bodyPr/>
                    <a:lstStyle/>
                    <a:p>
                      <a:pPr>
                        <a:defRPr sz="1800"/>
                      </a:pPr>
                      <a:r>
                        <a:rPr sz="1200" b="1">
                          <a:latin typeface="Verdana"/>
                          <a:ea typeface="Verdana"/>
                          <a:cs typeface="Verdana"/>
                          <a:sym typeface="Verdana"/>
                        </a:rPr>
                        <a:t>Performance Indicators</a:t>
                      </a:r>
                    </a:p>
                  </a:txBody>
                  <a:tcPr marL="4347" marR="4347" marT="4347" marB="4347" anchor="ctr" horzOverflow="overflow">
                    <a:solidFill>
                      <a:srgbClr val="BFBFBF"/>
                    </a:solidFill>
                  </a:tcPr>
                </a:tc>
                <a:tc>
                  <a:txBody>
                    <a:bodyPr/>
                    <a:lstStyle/>
                    <a:p>
                      <a:pPr>
                        <a:defRPr sz="1800"/>
                      </a:pPr>
                      <a:r>
                        <a:rPr sz="1200" b="1">
                          <a:latin typeface="Verdana"/>
                          <a:ea typeface="Verdana"/>
                          <a:cs typeface="Verdana"/>
                          <a:sym typeface="Verdana"/>
                        </a:rPr>
                        <a:t>Educational Strategies</a:t>
                      </a:r>
                    </a:p>
                  </a:txBody>
                  <a:tcPr marL="4347" marR="4347" marT="4347" marB="4347" anchor="ctr" horzOverflow="overflow">
                    <a:solidFill>
                      <a:srgbClr val="BFBFBF"/>
                    </a:solidFill>
                  </a:tcPr>
                </a:tc>
                <a:tc>
                  <a:txBody>
                    <a:bodyPr/>
                    <a:lstStyle/>
                    <a:p>
                      <a:pPr>
                        <a:defRPr sz="1800"/>
                      </a:pPr>
                      <a:r>
                        <a:rPr sz="1200" b="1">
                          <a:latin typeface="Verdana"/>
                          <a:ea typeface="Verdana"/>
                          <a:cs typeface="Verdana"/>
                          <a:sym typeface="Verdana"/>
                        </a:rPr>
                        <a:t>Methods of Assessment</a:t>
                      </a:r>
                    </a:p>
                  </a:txBody>
                  <a:tcPr marL="4347" marR="4347" marT="4347" marB="4347" anchor="ctr" horzOverflow="overflow">
                    <a:solidFill>
                      <a:srgbClr val="BFBFBF"/>
                    </a:solidFill>
                  </a:tcPr>
                </a:tc>
                <a:tc>
                  <a:txBody>
                    <a:bodyPr/>
                    <a:lstStyle/>
                    <a:p>
                      <a:pPr>
                        <a:defRPr sz="1800"/>
                      </a:pPr>
                      <a:r>
                        <a:rPr sz="1200" b="1">
                          <a:latin typeface="Verdana"/>
                          <a:ea typeface="Verdana"/>
                          <a:cs typeface="Verdana"/>
                          <a:sym typeface="Verdana"/>
                        </a:rPr>
                        <a:t>Where Summative Data Are Collected</a:t>
                      </a:r>
                    </a:p>
                  </a:txBody>
                  <a:tcPr marL="4347" marR="4347" marT="4347" marB="4347" anchor="ctr" horzOverflow="overflow">
                    <a:solidFill>
                      <a:srgbClr val="BFBFBF"/>
                    </a:solidFill>
                  </a:tcPr>
                </a:tc>
                <a:tc>
                  <a:txBody>
                    <a:bodyPr/>
                    <a:lstStyle/>
                    <a:p>
                      <a:pPr>
                        <a:defRPr sz="1800"/>
                      </a:pPr>
                      <a:r>
                        <a:rPr sz="1200" b="1">
                          <a:latin typeface="Verdana"/>
                          <a:ea typeface="Verdana"/>
                          <a:cs typeface="Verdana"/>
                          <a:sym typeface="Verdana"/>
                        </a:rPr>
                        <a:t>Where Formative Data Are Collected</a:t>
                      </a:r>
                    </a:p>
                  </a:txBody>
                  <a:tcPr marL="4347" marR="4347" marT="4347" marB="4347" anchor="ctr" horzOverflow="overflow">
                    <a:solidFill>
                      <a:srgbClr val="BFBFBF"/>
                    </a:solidFill>
                  </a:tcPr>
                </a:tc>
                <a:tc>
                  <a:txBody>
                    <a:bodyPr/>
                    <a:lstStyle/>
                    <a:p>
                      <a:pPr>
                        <a:defRPr sz="1800"/>
                      </a:pPr>
                      <a:r>
                        <a:rPr sz="1200" b="1">
                          <a:latin typeface="Verdana"/>
                          <a:ea typeface="Verdana"/>
                          <a:cs typeface="Verdana"/>
                          <a:sym typeface="Verdana"/>
                        </a:rPr>
                        <a:t>Summative Data Cycle (Yrs)</a:t>
                      </a:r>
                    </a:p>
                  </a:txBody>
                  <a:tcPr marL="4347" marR="4347" marT="4347" marB="4347" anchor="ctr" horzOverflow="overflow">
                    <a:solidFill>
                      <a:srgbClr val="BFBFBF"/>
                    </a:solidFill>
                  </a:tcPr>
                </a:tc>
                <a:tc>
                  <a:txBody>
                    <a:bodyPr/>
                    <a:lstStyle/>
                    <a:p>
                      <a:pPr>
                        <a:defRPr sz="1800"/>
                      </a:pPr>
                      <a:r>
                        <a:rPr sz="1200" b="1">
                          <a:latin typeface="Verdana"/>
                          <a:ea typeface="Verdana"/>
                          <a:cs typeface="Verdana"/>
                          <a:sym typeface="Verdana"/>
                        </a:rPr>
                        <a:t>Time of Data Collection</a:t>
                      </a:r>
                    </a:p>
                  </a:txBody>
                  <a:tcPr marL="4347" marR="4347" marT="4347" marB="4347" anchor="ctr" horzOverflow="overflow">
                    <a:solidFill>
                      <a:srgbClr val="BFBFBF"/>
                    </a:solidFill>
                  </a:tcPr>
                </a:tc>
                <a:tc>
                  <a:txBody>
                    <a:bodyPr/>
                    <a:lstStyle/>
                    <a:p>
                      <a:pPr>
                        <a:defRPr sz="1800"/>
                      </a:pPr>
                      <a:r>
                        <a:rPr sz="1200" b="1">
                          <a:latin typeface="Verdana"/>
                          <a:ea typeface="Verdana"/>
                          <a:cs typeface="Verdana"/>
                          <a:sym typeface="Verdana"/>
                        </a:rPr>
                        <a:t>Threshold for Performance</a:t>
                      </a:r>
                    </a:p>
                  </a:txBody>
                  <a:tcPr marL="4347" marR="4347" marT="4347" marB="4347" anchor="ctr" horzOverflow="overflow">
                    <a:solidFill>
                      <a:srgbClr val="BFBFBF"/>
                    </a:solidFill>
                  </a:tcPr>
                </a:tc>
                <a:extLst>
                  <a:ext uri="{0D108BD9-81ED-4DB2-BD59-A6C34878D82A}">
                    <a16:rowId xmlns:a16="http://schemas.microsoft.com/office/drawing/2014/main" val="10000"/>
                  </a:ext>
                </a:extLst>
              </a:tr>
              <a:tr h="265841">
                <a:tc rowSpan="3">
                  <a:txBody>
                    <a:bodyPr/>
                    <a:lstStyle/>
                    <a:p>
                      <a:pPr algn="l">
                        <a:defRPr sz="1800"/>
                      </a:pPr>
                      <a:r>
                        <a:rPr sz="1200" b="1">
                          <a:latin typeface="Verdana"/>
                          <a:ea typeface="Verdana"/>
                          <a:cs typeface="Verdana"/>
                          <a:sym typeface="Verdana"/>
                        </a:rPr>
                        <a:t>1. Produces research information for the team</a:t>
                      </a:r>
                    </a:p>
                  </a:txBody>
                  <a:tcPr marL="4347" marR="4347" marT="4347" marB="4347" anchor="ctr" horzOverflow="overflow">
                    <a:solidFill>
                      <a:srgbClr val="BFBFBF"/>
                    </a:solidFill>
                  </a:tcPr>
                </a:tc>
                <a:tc rowSpan="3">
                  <a:txBody>
                    <a:bodyPr/>
                    <a:lstStyle/>
                    <a:p>
                      <a:pPr algn="l">
                        <a:defRPr sz="1800"/>
                      </a:pPr>
                      <a:r>
                        <a:rPr sz="1200">
                          <a:latin typeface="Verdana"/>
                          <a:ea typeface="Verdana"/>
                          <a:cs typeface="Verdana"/>
                          <a:sym typeface="Verdana"/>
                        </a:rPr>
                        <a:t>1011, 2001, 2060, 3001, 4092</a:t>
                      </a:r>
                    </a:p>
                  </a:txBody>
                  <a:tcPr marL="4347" marR="4347" marT="4347" marB="4347" anchor="ctr" horzOverflow="overflow">
                    <a:solidFill>
                      <a:srgbClr val="BFBFBF"/>
                    </a:solidFill>
                  </a:tcPr>
                </a:tc>
                <a:tc>
                  <a:txBody>
                    <a:bodyPr/>
                    <a:lstStyle/>
                    <a:p>
                      <a:pPr algn="l">
                        <a:defRPr sz="1800"/>
                      </a:pPr>
                      <a:r>
                        <a:rPr sz="1200">
                          <a:latin typeface="Verdana"/>
                          <a:ea typeface="Verdana"/>
                          <a:cs typeface="Verdana"/>
                          <a:sym typeface="Verdana"/>
                        </a:rPr>
                        <a:t>Peer Evaluation</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4092</a:t>
                      </a:r>
                    </a:p>
                  </a:txBody>
                  <a:tcPr marL="4347" marR="4347" marT="4347" marB="4347" anchor="ctr" horzOverflow="overflow">
                    <a:solidFill>
                      <a:srgbClr val="BFBFBF"/>
                    </a:solidFill>
                  </a:tcPr>
                </a:tc>
                <a:tc rowSpan="3">
                  <a:txBody>
                    <a:bodyPr/>
                    <a:lstStyle/>
                    <a:p>
                      <a:pPr algn="l">
                        <a:defRPr sz="1800"/>
                      </a:pPr>
                      <a:r>
                        <a:rPr sz="1200">
                          <a:latin typeface="Verdana"/>
                          <a:ea typeface="Verdana"/>
                          <a:cs typeface="Verdana"/>
                          <a:sym typeface="Verdana"/>
                        </a:rPr>
                        <a:t>2001 (Y2 of Cycle), 3001 (Y3 of Cycle)</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3 Years</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2020, 2023</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80%</a:t>
                      </a:r>
                    </a:p>
                  </a:txBody>
                  <a:tcPr marL="4347" marR="4347" marT="4347" marB="4347" anchor="ctr" horzOverflow="overflow">
                    <a:solidFill>
                      <a:srgbClr val="BFBFBF"/>
                    </a:solidFill>
                  </a:tcPr>
                </a:tc>
                <a:extLst>
                  <a:ext uri="{0D108BD9-81ED-4DB2-BD59-A6C34878D82A}">
                    <a16:rowId xmlns:a16="http://schemas.microsoft.com/office/drawing/2014/main" val="10001"/>
                  </a:ext>
                </a:extLst>
              </a:tr>
              <a:tr h="265841">
                <a:tc vMerge="1">
                  <a:txBody>
                    <a:bodyPr/>
                    <a:lstStyle/>
                    <a:p>
                      <a:endParaRPr lang="en-US"/>
                    </a:p>
                  </a:txBody>
                  <a:tcPr/>
                </a:tc>
                <a:tc vMerge="1">
                  <a:txBody>
                    <a:bodyPr/>
                    <a:lstStyle/>
                    <a:p>
                      <a:endParaRPr lang="en-US"/>
                    </a:p>
                  </a:txBody>
                  <a:tcPr/>
                </a:tc>
                <a:tc>
                  <a:txBody>
                    <a:bodyPr/>
                    <a:lstStyle/>
                    <a:p>
                      <a:pPr algn="l">
                        <a:defRPr sz="1800"/>
                      </a:pPr>
                      <a:r>
                        <a:rPr sz="1200">
                          <a:latin typeface="Verdana"/>
                          <a:ea typeface="Verdana"/>
                          <a:cs typeface="Verdana"/>
                          <a:sym typeface="Verdana"/>
                        </a:rPr>
                        <a:t>Faculty Evals</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4092</a:t>
                      </a:r>
                    </a:p>
                  </a:txBody>
                  <a:tcPr marL="4347" marR="4347" marT="4347" marB="4347" anchor="ctr" horzOverflow="overflow">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65841">
                <a:tc vMerge="1">
                  <a:txBody>
                    <a:bodyPr/>
                    <a:lstStyle/>
                    <a:p>
                      <a:endParaRPr lang="en-US"/>
                    </a:p>
                  </a:txBody>
                  <a:tcPr/>
                </a:tc>
                <a:tc vMerge="1">
                  <a:txBody>
                    <a:bodyPr/>
                    <a:lstStyle/>
                    <a:p>
                      <a:endParaRPr lang="en-US"/>
                    </a:p>
                  </a:txBody>
                  <a:tcPr/>
                </a:tc>
                <a:tc>
                  <a:txBody>
                    <a:bodyPr/>
                    <a:lstStyle/>
                    <a:p>
                      <a:pPr algn="l">
                        <a:defRPr sz="1800"/>
                      </a:pPr>
                      <a:r>
                        <a:rPr sz="1200">
                          <a:latin typeface="Verdana"/>
                          <a:ea typeface="Verdana"/>
                          <a:cs typeface="Verdana"/>
                          <a:sym typeface="Verdana"/>
                        </a:rPr>
                        <a:t>Senior Survey</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Online Survey</a:t>
                      </a:r>
                    </a:p>
                  </a:txBody>
                  <a:tcPr marL="4347" marR="4347" marT="4347" marB="4347" anchor="ctr" horzOverflow="overflow">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30823">
                <a:tc rowSpan="3">
                  <a:txBody>
                    <a:bodyPr/>
                    <a:lstStyle/>
                    <a:p>
                      <a:pPr algn="l">
                        <a:defRPr sz="1800"/>
                      </a:pPr>
                      <a:r>
                        <a:rPr sz="1200" b="1">
                          <a:latin typeface="Verdana"/>
                          <a:ea typeface="Verdana"/>
                          <a:cs typeface="Verdana"/>
                          <a:sym typeface="Verdana"/>
                        </a:rPr>
                        <a:t>2. Demonstrates understanding of team role when assigned</a:t>
                      </a:r>
                    </a:p>
                  </a:txBody>
                  <a:tcPr marL="4347" marR="4347" marT="4347" marB="4347" anchor="ctr" horzOverflow="overflow">
                    <a:solidFill>
                      <a:srgbClr val="BFBFBF"/>
                    </a:solidFill>
                  </a:tcPr>
                </a:tc>
                <a:tc rowSpan="3">
                  <a:txBody>
                    <a:bodyPr/>
                    <a:lstStyle/>
                    <a:p>
                      <a:pPr algn="l">
                        <a:defRPr sz="1800"/>
                      </a:pPr>
                      <a:r>
                        <a:rPr sz="1200">
                          <a:latin typeface="Verdana"/>
                          <a:ea typeface="Verdana"/>
                          <a:cs typeface="Verdana"/>
                          <a:sym typeface="Verdana"/>
                        </a:rPr>
                        <a:t>1011, 2001, 2060, 3001, 4092</a:t>
                      </a:r>
                    </a:p>
                  </a:txBody>
                  <a:tcPr marL="4347" marR="4347" marT="4347" marB="4347" anchor="ctr" horzOverflow="overflow">
                    <a:solidFill>
                      <a:srgbClr val="BFBFBF"/>
                    </a:solidFill>
                  </a:tcPr>
                </a:tc>
                <a:tc>
                  <a:txBody>
                    <a:bodyPr/>
                    <a:lstStyle/>
                    <a:p>
                      <a:pPr algn="l">
                        <a:defRPr sz="1800"/>
                      </a:pPr>
                      <a:r>
                        <a:rPr sz="1200">
                          <a:latin typeface="Verdana"/>
                          <a:ea typeface="Verdana"/>
                          <a:cs typeface="Verdana"/>
                          <a:sym typeface="Verdana"/>
                        </a:rPr>
                        <a:t>Peer Evaluation</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4092</a:t>
                      </a:r>
                    </a:p>
                  </a:txBody>
                  <a:tcPr marL="4347" marR="4347" marT="4347" marB="4347" anchor="ctr" horzOverflow="overflow">
                    <a:solidFill>
                      <a:srgbClr val="BFBFBF"/>
                    </a:solidFill>
                  </a:tcPr>
                </a:tc>
                <a:tc rowSpan="3">
                  <a:txBody>
                    <a:bodyPr/>
                    <a:lstStyle/>
                    <a:p>
                      <a:pPr algn="l">
                        <a:defRPr sz="1800"/>
                      </a:pPr>
                      <a:r>
                        <a:rPr sz="1200">
                          <a:latin typeface="Verdana"/>
                          <a:ea typeface="Verdana"/>
                          <a:cs typeface="Verdana"/>
                          <a:sym typeface="Verdana"/>
                        </a:rPr>
                        <a:t>2001 (Y2 of Cycle), 3001 (Y3 of Cycle)</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3 Years</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2020, 2023</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80%</a:t>
                      </a:r>
                    </a:p>
                  </a:txBody>
                  <a:tcPr marL="4347" marR="4347" marT="4347" marB="4347" anchor="ctr" horzOverflow="overflow">
                    <a:solidFill>
                      <a:srgbClr val="BFBFBF"/>
                    </a:solidFill>
                  </a:tcPr>
                </a:tc>
                <a:extLst>
                  <a:ext uri="{0D108BD9-81ED-4DB2-BD59-A6C34878D82A}">
                    <a16:rowId xmlns:a16="http://schemas.microsoft.com/office/drawing/2014/main" val="10004"/>
                  </a:ext>
                </a:extLst>
              </a:tr>
              <a:tr h="307636">
                <a:tc vMerge="1">
                  <a:txBody>
                    <a:bodyPr/>
                    <a:lstStyle/>
                    <a:p>
                      <a:endParaRPr lang="en-US"/>
                    </a:p>
                  </a:txBody>
                  <a:tcPr/>
                </a:tc>
                <a:tc vMerge="1">
                  <a:txBody>
                    <a:bodyPr/>
                    <a:lstStyle/>
                    <a:p>
                      <a:endParaRPr lang="en-US"/>
                    </a:p>
                  </a:txBody>
                  <a:tcPr/>
                </a:tc>
                <a:tc>
                  <a:txBody>
                    <a:bodyPr/>
                    <a:lstStyle/>
                    <a:p>
                      <a:pPr algn="l">
                        <a:defRPr sz="1800"/>
                      </a:pPr>
                      <a:r>
                        <a:rPr sz="1200">
                          <a:latin typeface="Verdana"/>
                          <a:ea typeface="Verdana"/>
                          <a:cs typeface="Verdana"/>
                          <a:sym typeface="Verdana"/>
                        </a:rPr>
                        <a:t>Faculty Evals</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4092</a:t>
                      </a:r>
                    </a:p>
                  </a:txBody>
                  <a:tcPr marL="4347" marR="4347" marT="4347" marB="4347" anchor="ctr" horzOverflow="overflow">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407780">
                <a:tc vMerge="1">
                  <a:txBody>
                    <a:bodyPr/>
                    <a:lstStyle/>
                    <a:p>
                      <a:endParaRPr lang="en-US"/>
                    </a:p>
                  </a:txBody>
                  <a:tcPr/>
                </a:tc>
                <a:tc vMerge="1">
                  <a:txBody>
                    <a:bodyPr/>
                    <a:lstStyle/>
                    <a:p>
                      <a:endParaRPr lang="en-US"/>
                    </a:p>
                  </a:txBody>
                  <a:tcPr/>
                </a:tc>
                <a:tc>
                  <a:txBody>
                    <a:bodyPr/>
                    <a:lstStyle/>
                    <a:p>
                      <a:pPr algn="l">
                        <a:defRPr sz="1800"/>
                      </a:pPr>
                      <a:r>
                        <a:rPr sz="1200">
                          <a:latin typeface="Verdana"/>
                          <a:ea typeface="Verdana"/>
                          <a:cs typeface="Verdana"/>
                          <a:sym typeface="Verdana"/>
                        </a:rPr>
                        <a:t>Senior Survey</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Online Survey</a:t>
                      </a:r>
                    </a:p>
                  </a:txBody>
                  <a:tcPr marL="4347" marR="4347" marT="4347" marB="4347" anchor="ctr" horzOverflow="overflow">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65841">
                <a:tc rowSpan="3">
                  <a:txBody>
                    <a:bodyPr/>
                    <a:lstStyle/>
                    <a:p>
                      <a:pPr algn="l">
                        <a:defRPr sz="1800"/>
                      </a:pPr>
                      <a:r>
                        <a:rPr sz="1200" b="1">
                          <a:latin typeface="Verdana"/>
                          <a:ea typeface="Verdana"/>
                          <a:cs typeface="Verdana"/>
                          <a:sym typeface="Verdana"/>
                        </a:rPr>
                        <a:t>3. Shares in the work of the team</a:t>
                      </a:r>
                    </a:p>
                  </a:txBody>
                  <a:tcPr marL="4347" marR="4347" marT="4347" marB="4347" anchor="ctr" horzOverflow="overflow">
                    <a:solidFill>
                      <a:srgbClr val="BFBFBF"/>
                    </a:solidFill>
                  </a:tcPr>
                </a:tc>
                <a:tc rowSpan="3">
                  <a:txBody>
                    <a:bodyPr/>
                    <a:lstStyle/>
                    <a:p>
                      <a:pPr algn="l">
                        <a:defRPr sz="1800"/>
                      </a:pPr>
                      <a:r>
                        <a:rPr sz="1200">
                          <a:latin typeface="Verdana"/>
                          <a:ea typeface="Verdana"/>
                          <a:cs typeface="Verdana"/>
                          <a:sym typeface="Verdana"/>
                        </a:rPr>
                        <a:t>1011, 2001, 2060, 3001, 3064</a:t>
                      </a:r>
                    </a:p>
                  </a:txBody>
                  <a:tcPr marL="4347" marR="4347" marT="4347" marB="4347" anchor="ctr" horzOverflow="overflow">
                    <a:solidFill>
                      <a:srgbClr val="BFBFBF"/>
                    </a:solidFill>
                  </a:tcPr>
                </a:tc>
                <a:tc>
                  <a:txBody>
                    <a:bodyPr/>
                    <a:lstStyle/>
                    <a:p>
                      <a:pPr algn="l">
                        <a:defRPr sz="1800"/>
                      </a:pPr>
                      <a:r>
                        <a:rPr sz="1200">
                          <a:latin typeface="Verdana"/>
                          <a:ea typeface="Verdana"/>
                          <a:cs typeface="Verdana"/>
                          <a:sym typeface="Verdana"/>
                        </a:rPr>
                        <a:t>Peer Evaluation</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3064</a:t>
                      </a:r>
                    </a:p>
                  </a:txBody>
                  <a:tcPr marL="4347" marR="4347" marT="4347" marB="4347" anchor="ctr" horzOverflow="overflow">
                    <a:solidFill>
                      <a:srgbClr val="BFBFBF"/>
                    </a:solidFill>
                  </a:tcPr>
                </a:tc>
                <a:tc rowSpan="3">
                  <a:txBody>
                    <a:bodyPr/>
                    <a:lstStyle/>
                    <a:p>
                      <a:pPr algn="l">
                        <a:defRPr sz="1800"/>
                      </a:pPr>
                      <a:r>
                        <a:rPr sz="1200">
                          <a:latin typeface="Verdana"/>
                          <a:ea typeface="Verdana"/>
                          <a:cs typeface="Verdana"/>
                          <a:sym typeface="Verdana"/>
                        </a:rPr>
                        <a:t>2001 (Y2 of Cycle), 2060 (Y3 of Cycle)</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3 Years</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2020, 2023</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75%</a:t>
                      </a:r>
                    </a:p>
                  </a:txBody>
                  <a:tcPr marL="4347" marR="4347" marT="4347" marB="4347" anchor="ctr" horzOverflow="overflow">
                    <a:solidFill>
                      <a:srgbClr val="BFBFBF"/>
                    </a:solidFill>
                  </a:tcPr>
                </a:tc>
                <a:extLst>
                  <a:ext uri="{0D108BD9-81ED-4DB2-BD59-A6C34878D82A}">
                    <a16:rowId xmlns:a16="http://schemas.microsoft.com/office/drawing/2014/main" val="10007"/>
                  </a:ext>
                </a:extLst>
              </a:tr>
              <a:tr h="265841">
                <a:tc vMerge="1">
                  <a:txBody>
                    <a:bodyPr/>
                    <a:lstStyle/>
                    <a:p>
                      <a:endParaRPr lang="en-US"/>
                    </a:p>
                  </a:txBody>
                  <a:tcPr/>
                </a:tc>
                <a:tc vMerge="1">
                  <a:txBody>
                    <a:bodyPr/>
                    <a:lstStyle/>
                    <a:p>
                      <a:endParaRPr lang="en-US"/>
                    </a:p>
                  </a:txBody>
                  <a:tcPr/>
                </a:tc>
                <a:tc>
                  <a:txBody>
                    <a:bodyPr/>
                    <a:lstStyle/>
                    <a:p>
                      <a:pPr algn="l">
                        <a:defRPr sz="1800"/>
                      </a:pPr>
                      <a:r>
                        <a:rPr sz="1200">
                          <a:latin typeface="Verdana"/>
                          <a:ea typeface="Verdana"/>
                          <a:cs typeface="Verdana"/>
                          <a:sym typeface="Verdana"/>
                        </a:rPr>
                        <a:t>Faculty Evals</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3064</a:t>
                      </a:r>
                    </a:p>
                  </a:txBody>
                  <a:tcPr marL="4347" marR="4347" marT="4347" marB="4347" anchor="ctr" horzOverflow="overflow">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253249">
                <a:tc vMerge="1">
                  <a:txBody>
                    <a:bodyPr/>
                    <a:lstStyle/>
                    <a:p>
                      <a:endParaRPr lang="en-US"/>
                    </a:p>
                  </a:txBody>
                  <a:tcPr/>
                </a:tc>
                <a:tc vMerge="1">
                  <a:txBody>
                    <a:bodyPr/>
                    <a:lstStyle/>
                    <a:p>
                      <a:endParaRPr lang="en-US"/>
                    </a:p>
                  </a:txBody>
                  <a:tcPr/>
                </a:tc>
                <a:tc>
                  <a:txBody>
                    <a:bodyPr/>
                    <a:lstStyle/>
                    <a:p>
                      <a:pPr algn="l">
                        <a:defRPr sz="1800"/>
                      </a:pPr>
                      <a:r>
                        <a:rPr sz="1200">
                          <a:latin typeface="Verdana"/>
                          <a:ea typeface="Verdana"/>
                          <a:cs typeface="Verdana"/>
                          <a:sym typeface="Verdana"/>
                        </a:rPr>
                        <a:t>Portfolio</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Shared Folder</a:t>
                      </a:r>
                    </a:p>
                  </a:txBody>
                  <a:tcPr marL="4347" marR="4347" marT="4347" marB="4347" anchor="ctr" horzOverflow="overflow">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265841">
                <a:tc rowSpan="3">
                  <a:txBody>
                    <a:bodyPr/>
                    <a:lstStyle/>
                    <a:p>
                      <a:pPr algn="l">
                        <a:defRPr sz="1800"/>
                      </a:pPr>
                      <a:r>
                        <a:rPr sz="1200" b="1">
                          <a:latin typeface="Verdana"/>
                          <a:ea typeface="Verdana"/>
                          <a:cs typeface="Verdana"/>
                          <a:sym typeface="Verdana"/>
                        </a:rPr>
                        <a:t>4. Demonstrates good listening skills</a:t>
                      </a:r>
                    </a:p>
                  </a:txBody>
                  <a:tcPr marL="4347" marR="4347" marT="4347" marB="4347" anchor="ctr" horzOverflow="overflow">
                    <a:solidFill>
                      <a:srgbClr val="BFBFBF"/>
                    </a:solidFill>
                  </a:tcPr>
                </a:tc>
                <a:tc rowSpan="3">
                  <a:txBody>
                    <a:bodyPr/>
                    <a:lstStyle/>
                    <a:p>
                      <a:pPr algn="l">
                        <a:defRPr sz="1800"/>
                      </a:pPr>
                      <a:r>
                        <a:rPr sz="1200">
                          <a:latin typeface="Verdana"/>
                          <a:ea typeface="Verdana"/>
                          <a:cs typeface="Verdana"/>
                          <a:sym typeface="Verdana"/>
                        </a:rPr>
                        <a:t>1011, 2001, 2060, 3001, 4092</a:t>
                      </a:r>
                    </a:p>
                  </a:txBody>
                  <a:tcPr marL="4347" marR="4347" marT="4347" marB="4347" anchor="ctr" horzOverflow="overflow">
                    <a:solidFill>
                      <a:srgbClr val="BFBFBF"/>
                    </a:solidFill>
                  </a:tcPr>
                </a:tc>
                <a:tc>
                  <a:txBody>
                    <a:bodyPr/>
                    <a:lstStyle/>
                    <a:p>
                      <a:pPr algn="l">
                        <a:defRPr sz="1800"/>
                      </a:pPr>
                      <a:r>
                        <a:rPr sz="1200">
                          <a:latin typeface="Verdana"/>
                          <a:ea typeface="Verdana"/>
                          <a:cs typeface="Verdana"/>
                          <a:sym typeface="Verdana"/>
                        </a:rPr>
                        <a:t>Peer Evaluation</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4092</a:t>
                      </a:r>
                    </a:p>
                  </a:txBody>
                  <a:tcPr marL="4347" marR="4347" marT="4347" marB="4347" anchor="ctr" horzOverflow="overflow">
                    <a:solidFill>
                      <a:srgbClr val="BFBFBF"/>
                    </a:solidFill>
                  </a:tcPr>
                </a:tc>
                <a:tc rowSpan="3">
                  <a:txBody>
                    <a:bodyPr/>
                    <a:lstStyle/>
                    <a:p>
                      <a:pPr algn="l">
                        <a:defRPr sz="1800"/>
                      </a:pPr>
                      <a:r>
                        <a:rPr sz="1200">
                          <a:latin typeface="Verdana"/>
                          <a:ea typeface="Verdana"/>
                          <a:cs typeface="Verdana"/>
                          <a:sym typeface="Verdana"/>
                        </a:rPr>
                        <a:t>2001 (Y2 of Cycle), 3001 (Y3 of Cycle)</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3 Years</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2020, 2023</a:t>
                      </a:r>
                    </a:p>
                  </a:txBody>
                  <a:tcPr marL="4347" marR="4347" marT="4347" marB="4347" anchor="ctr" horzOverflow="overflow">
                    <a:solidFill>
                      <a:srgbClr val="BFBFBF"/>
                    </a:solidFill>
                  </a:tcPr>
                </a:tc>
                <a:tc rowSpan="3">
                  <a:txBody>
                    <a:bodyPr/>
                    <a:lstStyle/>
                    <a:p>
                      <a:pPr>
                        <a:defRPr sz="1800"/>
                      </a:pPr>
                      <a:r>
                        <a:rPr sz="1200">
                          <a:latin typeface="Verdana"/>
                          <a:ea typeface="Verdana"/>
                          <a:cs typeface="Verdana"/>
                          <a:sym typeface="Verdana"/>
                        </a:rPr>
                        <a:t>80%</a:t>
                      </a:r>
                    </a:p>
                  </a:txBody>
                  <a:tcPr marL="4347" marR="4347" marT="4347" marB="4347" anchor="ctr" horzOverflow="overflow">
                    <a:solidFill>
                      <a:srgbClr val="BFBFBF"/>
                    </a:solidFill>
                  </a:tcPr>
                </a:tc>
                <a:extLst>
                  <a:ext uri="{0D108BD9-81ED-4DB2-BD59-A6C34878D82A}">
                    <a16:rowId xmlns:a16="http://schemas.microsoft.com/office/drawing/2014/main" val="10010"/>
                  </a:ext>
                </a:extLst>
              </a:tr>
              <a:tr h="265841">
                <a:tc vMerge="1">
                  <a:txBody>
                    <a:bodyPr/>
                    <a:lstStyle/>
                    <a:p>
                      <a:endParaRPr lang="en-US"/>
                    </a:p>
                  </a:txBody>
                  <a:tcPr/>
                </a:tc>
                <a:tc vMerge="1">
                  <a:txBody>
                    <a:bodyPr/>
                    <a:lstStyle/>
                    <a:p>
                      <a:endParaRPr lang="en-US"/>
                    </a:p>
                  </a:txBody>
                  <a:tcPr/>
                </a:tc>
                <a:tc>
                  <a:txBody>
                    <a:bodyPr/>
                    <a:lstStyle/>
                    <a:p>
                      <a:pPr algn="l">
                        <a:defRPr sz="1800"/>
                      </a:pPr>
                      <a:r>
                        <a:rPr sz="1200">
                          <a:latin typeface="Verdana"/>
                          <a:ea typeface="Verdana"/>
                          <a:cs typeface="Verdana"/>
                          <a:sym typeface="Verdana"/>
                        </a:rPr>
                        <a:t>Faculty Evals</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4092</a:t>
                      </a:r>
                    </a:p>
                  </a:txBody>
                  <a:tcPr marL="4347" marR="4347" marT="4347" marB="4347" anchor="ctr" horzOverflow="overflow">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265841">
                <a:tc vMerge="1">
                  <a:txBody>
                    <a:bodyPr/>
                    <a:lstStyle/>
                    <a:p>
                      <a:endParaRPr lang="en-US"/>
                    </a:p>
                  </a:txBody>
                  <a:tcPr/>
                </a:tc>
                <a:tc vMerge="1">
                  <a:txBody>
                    <a:bodyPr/>
                    <a:lstStyle/>
                    <a:p>
                      <a:endParaRPr lang="en-US"/>
                    </a:p>
                  </a:txBody>
                  <a:tcPr/>
                </a:tc>
                <a:tc>
                  <a:txBody>
                    <a:bodyPr/>
                    <a:lstStyle/>
                    <a:p>
                      <a:pPr algn="l">
                        <a:defRPr sz="1800"/>
                      </a:pPr>
                      <a:r>
                        <a:rPr sz="1200">
                          <a:latin typeface="Verdana"/>
                          <a:ea typeface="Verdana"/>
                          <a:cs typeface="Verdana"/>
                          <a:sym typeface="Verdana"/>
                        </a:rPr>
                        <a:t>Senior Survey</a:t>
                      </a:r>
                    </a:p>
                  </a:txBody>
                  <a:tcPr marL="4347" marR="4347" marT="4347" marB="4347" anchor="ctr" horzOverflow="overflow">
                    <a:solidFill>
                      <a:srgbClr val="BFBFBF"/>
                    </a:solidFill>
                  </a:tcPr>
                </a:tc>
                <a:tc>
                  <a:txBody>
                    <a:bodyPr/>
                    <a:lstStyle/>
                    <a:p>
                      <a:pPr>
                        <a:defRPr sz="1800"/>
                      </a:pPr>
                      <a:r>
                        <a:rPr sz="1200">
                          <a:latin typeface="Verdana"/>
                          <a:ea typeface="Verdana"/>
                          <a:cs typeface="Verdana"/>
                          <a:sym typeface="Verdana"/>
                        </a:rPr>
                        <a:t>Online Survey</a:t>
                      </a:r>
                    </a:p>
                  </a:txBody>
                  <a:tcPr marL="4347" marR="4347" marT="4347" marB="4347" anchor="ctr" horzOverflow="overflow">
                    <a:solidFill>
                      <a:srgbClr val="BFBFB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bl>
          </a:graphicData>
        </a:graphic>
      </p:graphicFrame>
      <p:sp>
        <p:nvSpPr>
          <p:cNvPr id="1430" name="Rectangle 3"/>
          <p:cNvSpPr txBox="1"/>
          <p:nvPr/>
        </p:nvSpPr>
        <p:spPr>
          <a:xfrm>
            <a:off x="2323180" y="1318766"/>
            <a:ext cx="7609490" cy="4597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914400">
              <a:lnSpc>
                <a:spcPct val="100000"/>
              </a:lnSpc>
              <a:spcBef>
                <a:spcPts val="500"/>
              </a:spcBef>
              <a:defRPr>
                <a:solidFill>
                  <a:srgbClr val="292929"/>
                </a:solidFill>
                <a:latin typeface="Verdana"/>
                <a:ea typeface="Verdana"/>
                <a:cs typeface="Verdana"/>
                <a:sym typeface="Verdana"/>
              </a:defRPr>
            </a:lvl1pPr>
          </a:lstStyle>
          <a:p>
            <a:r>
              <a:t>Reporting Results: Assessment Procedures</a:t>
            </a:r>
          </a:p>
        </p:txBody>
      </p:sp>
      <p:pic>
        <p:nvPicPr>
          <p:cNvPr id="1431"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3" name="Rectangle 2"/>
          <p:cNvSpPr txBox="1"/>
          <p:nvPr/>
        </p:nvSpPr>
        <p:spPr>
          <a:xfrm>
            <a:off x="613409" y="334929"/>
            <a:ext cx="3397305"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Efficient Process</a:t>
            </a:r>
          </a:p>
        </p:txBody>
      </p:sp>
      <p:sp>
        <p:nvSpPr>
          <p:cNvPr id="1434" name="Rectangle 3"/>
          <p:cNvSpPr txBox="1"/>
          <p:nvPr/>
        </p:nvSpPr>
        <p:spPr>
          <a:xfrm>
            <a:off x="694688" y="1185627"/>
            <a:ext cx="10115551" cy="54386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447675" indent="-447675" defTabSz="914400">
              <a:lnSpc>
                <a:spcPts val="2940"/>
              </a:lnSpc>
              <a:spcBef>
                <a:spcPts val="500"/>
              </a:spcBef>
              <a:buClr>
                <a:srgbClr val="002060"/>
              </a:buClr>
              <a:buSzPct val="70000"/>
              <a:buChar char="❑"/>
              <a:defRPr>
                <a:solidFill>
                  <a:srgbClr val="292929"/>
                </a:solidFill>
                <a:latin typeface="Verdana"/>
                <a:ea typeface="Verdana"/>
                <a:cs typeface="Verdana"/>
                <a:sym typeface="Verdana"/>
              </a:defRPr>
            </a:pPr>
            <a:r>
              <a:rPr dirty="0"/>
              <a:t>Example of an Outcome Assessment</a:t>
            </a:r>
            <a:endParaRPr sz="3200" dirty="0"/>
          </a:p>
          <a:p>
            <a:pPr marL="889000" lvl="1" indent="-439419" defTabSz="914400">
              <a:lnSpc>
                <a:spcPts val="2940"/>
              </a:lnSpc>
              <a:spcBef>
                <a:spcPts val="500"/>
              </a:spcBef>
              <a:buClr>
                <a:srgbClr val="002060"/>
              </a:buClr>
              <a:buSzPct val="65000"/>
              <a:buChar char="❑"/>
              <a:defRPr sz="2200">
                <a:solidFill>
                  <a:srgbClr val="292929"/>
                </a:solidFill>
                <a:latin typeface="Verdana"/>
                <a:ea typeface="Verdana"/>
                <a:cs typeface="Verdana"/>
                <a:sym typeface="Verdana"/>
              </a:defRPr>
            </a:pPr>
            <a:r>
              <a:rPr dirty="0"/>
              <a:t>Outcome: recognition of the need for, and the ability to engage in life-long learning</a:t>
            </a:r>
          </a:p>
          <a:p>
            <a:pPr marL="1293494" lvl="2" indent="-403225" defTabSz="914400">
              <a:lnSpc>
                <a:spcPts val="2940"/>
              </a:lnSpc>
              <a:spcBef>
                <a:spcPts val="400"/>
              </a:spcBef>
              <a:buClr>
                <a:srgbClr val="002060"/>
              </a:buClr>
              <a:buSzPct val="70000"/>
              <a:buChar char="❑"/>
              <a:defRPr sz="2000">
                <a:solidFill>
                  <a:srgbClr val="292929"/>
                </a:solidFill>
                <a:latin typeface="Verdana"/>
                <a:ea typeface="Verdana"/>
                <a:cs typeface="Verdana"/>
                <a:sym typeface="Verdana"/>
              </a:defRPr>
            </a:pPr>
            <a:r>
              <a:rPr dirty="0"/>
              <a:t>Evaluation Method: An assignment will be developed for all students to complete. The assignment shall further be evaluated to establish the degree to which the assigned outcome is achieved in the course. For each student, put a checkmark by the item in each row which best describes the level of performance. Determine the rubric score for each student, and then average the scores for the students to determine the final average for the outcome in the course. Attach a poor, average, and good completed copy of the assignment to this sheet and place in the appropriate assessment folder.</a:t>
            </a:r>
          </a:p>
          <a:p>
            <a:pPr marL="1293494" lvl="2" indent="-403225" defTabSz="914400">
              <a:lnSpc>
                <a:spcPts val="2940"/>
              </a:lnSpc>
              <a:spcBef>
                <a:spcPts val="500"/>
              </a:spcBef>
              <a:buClr>
                <a:srgbClr val="002060"/>
              </a:buClr>
              <a:buSzPct val="70000"/>
              <a:buChar char="❑"/>
              <a:defRPr sz="2000">
                <a:solidFill>
                  <a:srgbClr val="292929"/>
                </a:solidFill>
                <a:latin typeface="Verdana"/>
                <a:ea typeface="Verdana"/>
                <a:cs typeface="Verdana"/>
                <a:sym typeface="Verdana"/>
              </a:defRPr>
            </a:pPr>
            <a:endParaRPr dirty="0"/>
          </a:p>
        </p:txBody>
      </p:sp>
      <p:pic>
        <p:nvPicPr>
          <p:cNvPr id="1435"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7" name="Rectangle 3"/>
          <p:cNvSpPr txBox="1"/>
          <p:nvPr/>
        </p:nvSpPr>
        <p:spPr>
          <a:xfrm>
            <a:off x="759673" y="1008198"/>
            <a:ext cx="10329576" cy="52783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marL="447675" indent="-447675" defTabSz="914400">
              <a:lnSpc>
                <a:spcPct val="100000"/>
              </a:lnSpc>
              <a:spcBef>
                <a:spcPts val="500"/>
              </a:spcBef>
              <a:buClr>
                <a:srgbClr val="002060"/>
              </a:buClr>
              <a:buSzPct val="70000"/>
              <a:buChar char="❑"/>
              <a:defRPr>
                <a:solidFill>
                  <a:srgbClr val="292929"/>
                </a:solidFill>
                <a:latin typeface="Verdana"/>
                <a:ea typeface="Verdana"/>
                <a:cs typeface="Verdana"/>
                <a:sym typeface="Verdana"/>
              </a:defRPr>
            </a:pPr>
            <a:r>
              <a:rPr dirty="0"/>
              <a:t>Example of an Outcome Assessment</a:t>
            </a:r>
            <a:endParaRPr sz="3200" dirty="0"/>
          </a:p>
          <a:p>
            <a:pPr marL="889000" lvl="1" indent="-438785" defTabSz="914400">
              <a:lnSpc>
                <a:spcPct val="100000"/>
              </a:lnSpc>
              <a:spcBef>
                <a:spcPts val="400"/>
              </a:spcBef>
              <a:buClr>
                <a:srgbClr val="002060"/>
              </a:buClr>
              <a:buSzPct val="65000"/>
              <a:buChar char="❑"/>
              <a:defRPr sz="2000">
                <a:solidFill>
                  <a:srgbClr val="292929"/>
                </a:solidFill>
                <a:latin typeface="Verdana"/>
                <a:ea typeface="Verdana"/>
                <a:cs typeface="Verdana"/>
                <a:sym typeface="Verdana"/>
              </a:defRPr>
            </a:pPr>
            <a:r>
              <a:rPr dirty="0"/>
              <a:t>Outcome: recognition of the need for, and the ability to engage in life-long learning</a:t>
            </a:r>
          </a:p>
          <a:p>
            <a:pPr marL="1292860" lvl="2" indent="-403225" defTabSz="914400">
              <a:lnSpc>
                <a:spcPct val="107000"/>
              </a:lnSpc>
              <a:spcBef>
                <a:spcPts val="400"/>
              </a:spcBef>
              <a:buClr>
                <a:srgbClr val="002060"/>
              </a:buClr>
              <a:buSzPct val="70000"/>
              <a:buChar char="❑"/>
              <a:defRPr sz="1800">
                <a:solidFill>
                  <a:srgbClr val="292929"/>
                </a:solidFill>
                <a:latin typeface="Verdana"/>
                <a:ea typeface="Verdana"/>
                <a:cs typeface="Verdana"/>
                <a:sym typeface="Verdana"/>
              </a:defRPr>
            </a:pPr>
            <a:r>
              <a:rPr dirty="0"/>
              <a:t>Homework: One of the outcomes expected by our accrediting agency relates to your ability to continue life-long learning. The purpose of the following assignment is to evaluate this outcome.</a:t>
            </a:r>
            <a:br>
              <a:rPr lang="en-US" dirty="0"/>
            </a:br>
            <a:r>
              <a:rPr b="1" dirty="0"/>
              <a:t>Part A</a:t>
            </a:r>
            <a:r>
              <a:rPr b="0" dirty="0"/>
              <a:t>: Write a short, one or two paragraphs, essay justifying the need for life-long learning. Be sure to include specific examples of why you might need to continue learning and realistic ways you can continue to learn while working as a full-time engineer. Please explore if education toward MS degree or attending conferences or workshops or seminars can help achieving this goal.</a:t>
            </a:r>
            <a:br>
              <a:rPr lang="en-US" dirty="0"/>
            </a:br>
            <a:r>
              <a:rPr b="1" dirty="0"/>
              <a:t>Part B</a:t>
            </a:r>
            <a:r>
              <a:rPr b="0" dirty="0"/>
              <a:t>: Suggest practical methods to accelerate consolidation of a thick clay layer ay a site nearby campus. Be sure to specify what reference/ guide you used. </a:t>
            </a:r>
            <a:r>
              <a:rPr dirty="0"/>
              <a:t>This is an individual assignment, and you shall not work with other students. You may, however, borrow textbook from the library or instructors. Cite you references using Harvard style. </a:t>
            </a:r>
          </a:p>
        </p:txBody>
      </p:sp>
      <p:sp>
        <p:nvSpPr>
          <p:cNvPr id="1438" name="Rectangle 2"/>
          <p:cNvSpPr txBox="1"/>
          <p:nvPr/>
        </p:nvSpPr>
        <p:spPr>
          <a:xfrm>
            <a:off x="710686" y="257107"/>
            <a:ext cx="2760750"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Example</a:t>
            </a:r>
          </a:p>
        </p:txBody>
      </p:sp>
      <p:pic>
        <p:nvPicPr>
          <p:cNvPr id="1439"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1" name="TextBox 1"/>
          <p:cNvSpPr txBox="1"/>
          <p:nvPr/>
        </p:nvSpPr>
        <p:spPr>
          <a:xfrm>
            <a:off x="1937910" y="1375997"/>
            <a:ext cx="4030731" cy="396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2000">
                <a:latin typeface="Verdana"/>
                <a:ea typeface="Verdana"/>
                <a:cs typeface="Verdana"/>
                <a:sym typeface="Verdana"/>
              </a:defRPr>
            </a:lvl1pPr>
          </a:lstStyle>
          <a:p>
            <a:r>
              <a:t>Student Name: Honar Issa</a:t>
            </a:r>
          </a:p>
        </p:txBody>
      </p:sp>
      <p:grpSp>
        <p:nvGrpSpPr>
          <p:cNvPr id="1444" name="Picture 2"/>
          <p:cNvGrpSpPr/>
          <p:nvPr/>
        </p:nvGrpSpPr>
        <p:grpSpPr>
          <a:xfrm>
            <a:off x="2100789" y="2128598"/>
            <a:ext cx="7827145" cy="3683894"/>
            <a:chOff x="0" y="0"/>
            <a:chExt cx="7827144" cy="3683892"/>
          </a:xfrm>
        </p:grpSpPr>
        <p:sp>
          <p:nvSpPr>
            <p:cNvPr id="1442" name="Rectangle"/>
            <p:cNvSpPr/>
            <p:nvPr/>
          </p:nvSpPr>
          <p:spPr>
            <a:xfrm>
              <a:off x="0" y="0"/>
              <a:ext cx="7827145" cy="3683893"/>
            </a:xfrm>
            <a:prstGeom prst="rect">
              <a:avLst/>
            </a:prstGeom>
            <a:solidFill>
              <a:srgbClr val="EDEDED"/>
            </a:solidFill>
            <a:ln w="12700" cap="flat">
              <a:noFill/>
              <a:miter lim="400000"/>
            </a:ln>
            <a:effectLst/>
          </p:spPr>
          <p:txBody>
            <a:bodyPr wrap="square" lIns="50800" tIns="50800" rIns="50800" bIns="50800" numCol="1" anchor="ctr">
              <a:noAutofit/>
            </a:bodyPr>
            <a:lstStyle/>
            <a:p>
              <a:endParaRPr/>
            </a:p>
          </p:txBody>
        </p:sp>
        <p:pic>
          <p:nvPicPr>
            <p:cNvPr id="1443" name="image8.png" descr="image8.png"/>
            <p:cNvPicPr>
              <a:picLocks noChangeAspect="1"/>
            </p:cNvPicPr>
            <p:nvPr/>
          </p:nvPicPr>
          <p:blipFill>
            <a:blip r:embed="rId3"/>
            <a:stretch>
              <a:fillRect/>
            </a:stretch>
          </p:blipFill>
          <p:spPr>
            <a:xfrm>
              <a:off x="0" y="0"/>
              <a:ext cx="7827145" cy="3683893"/>
            </a:xfrm>
            <a:prstGeom prst="rect">
              <a:avLst/>
            </a:prstGeom>
            <a:ln w="190500" cap="sq">
              <a:solidFill>
                <a:srgbClr val="FFFFFF"/>
              </a:solidFill>
              <a:prstDash val="solid"/>
              <a:miter lim="800000"/>
            </a:ln>
            <a:effectLst>
              <a:outerShdw blurRad="50800" dist="18000" dir="5400000" rotWithShape="0">
                <a:srgbClr val="000000">
                  <a:alpha val="40000"/>
                </a:srgbClr>
              </a:outerShdw>
            </a:effectLst>
          </p:spPr>
        </p:pic>
      </p:grpSp>
      <p:sp>
        <p:nvSpPr>
          <p:cNvPr id="1445" name="Rectangle 2"/>
          <p:cNvSpPr txBox="1"/>
          <p:nvPr/>
        </p:nvSpPr>
        <p:spPr>
          <a:xfrm>
            <a:off x="720414" y="286291"/>
            <a:ext cx="2760750"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Example</a:t>
            </a:r>
          </a:p>
        </p:txBody>
      </p:sp>
      <p:pic>
        <p:nvPicPr>
          <p:cNvPr id="1446" name="logo new.png" descr="logo new.png"/>
          <p:cNvPicPr>
            <a:picLocks noChangeAspect="1"/>
          </p:cNvPicPr>
          <p:nvPr/>
        </p:nvPicPr>
        <p:blipFill>
          <a:blip r:embed="rId4"/>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468" name="Group 21"/>
          <p:cNvGrpSpPr/>
          <p:nvPr/>
        </p:nvGrpSpPr>
        <p:grpSpPr>
          <a:xfrm>
            <a:off x="2794929" y="2154539"/>
            <a:ext cx="7110612" cy="3657953"/>
            <a:chOff x="901400" y="824262"/>
            <a:chExt cx="7110610" cy="3657953"/>
          </a:xfrm>
        </p:grpSpPr>
        <p:grpSp>
          <p:nvGrpSpPr>
            <p:cNvPr id="1451" name="Oval 12"/>
            <p:cNvGrpSpPr/>
            <p:nvPr/>
          </p:nvGrpSpPr>
          <p:grpSpPr>
            <a:xfrm>
              <a:off x="2102131" y="824262"/>
              <a:ext cx="1523631" cy="1391599"/>
              <a:chOff x="-1" y="-1"/>
              <a:chExt cx="1523630" cy="1391598"/>
            </a:xfrm>
          </p:grpSpPr>
          <p:sp>
            <p:nvSpPr>
              <p:cNvPr id="1449" name="Oval"/>
              <p:cNvSpPr/>
              <p:nvPr/>
            </p:nvSpPr>
            <p:spPr>
              <a:xfrm>
                <a:off x="-1" y="-1"/>
                <a:ext cx="1523630" cy="1391598"/>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50" name="Avg CB402 = 3.8/5"/>
              <p:cNvSpPr txBox="1"/>
              <p:nvPr/>
            </p:nvSpPr>
            <p:spPr>
              <a:xfrm>
                <a:off x="273612" y="91277"/>
                <a:ext cx="976404" cy="1209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Avg CB402 = 3.8/5</a:t>
                </a:r>
              </a:p>
            </p:txBody>
          </p:sp>
        </p:grpSp>
        <p:grpSp>
          <p:nvGrpSpPr>
            <p:cNvPr id="1454" name="Oval 13"/>
            <p:cNvGrpSpPr/>
            <p:nvPr/>
          </p:nvGrpSpPr>
          <p:grpSpPr>
            <a:xfrm>
              <a:off x="901400" y="1930952"/>
              <a:ext cx="1523631" cy="1391599"/>
              <a:chOff x="-1" y="-1"/>
              <a:chExt cx="1523630" cy="1391598"/>
            </a:xfrm>
          </p:grpSpPr>
          <p:sp>
            <p:nvSpPr>
              <p:cNvPr id="1452" name="Oval"/>
              <p:cNvSpPr/>
              <p:nvPr/>
            </p:nvSpPr>
            <p:spPr>
              <a:xfrm>
                <a:off x="-1" y="-1"/>
                <a:ext cx="1523630" cy="1391598"/>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53" name="Avg CB305 = 3.1/5"/>
              <p:cNvSpPr txBox="1"/>
              <p:nvPr/>
            </p:nvSpPr>
            <p:spPr>
              <a:xfrm>
                <a:off x="273612" y="91277"/>
                <a:ext cx="976404" cy="1209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Avg CB305 = 3.1/5</a:t>
                </a:r>
              </a:p>
            </p:txBody>
          </p:sp>
        </p:grpSp>
        <p:grpSp>
          <p:nvGrpSpPr>
            <p:cNvPr id="1457" name="Oval 14"/>
            <p:cNvGrpSpPr/>
            <p:nvPr/>
          </p:nvGrpSpPr>
          <p:grpSpPr>
            <a:xfrm>
              <a:off x="2102131" y="3090616"/>
              <a:ext cx="1523631" cy="1391599"/>
              <a:chOff x="-1" y="-1"/>
              <a:chExt cx="1523630" cy="1391598"/>
            </a:xfrm>
          </p:grpSpPr>
          <p:sp>
            <p:nvSpPr>
              <p:cNvPr id="1455" name="Oval"/>
              <p:cNvSpPr/>
              <p:nvPr/>
            </p:nvSpPr>
            <p:spPr>
              <a:xfrm>
                <a:off x="-1" y="-1"/>
                <a:ext cx="1523630" cy="1391598"/>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56" name="Avg CB203 = 2.8/5"/>
              <p:cNvSpPr txBox="1"/>
              <p:nvPr/>
            </p:nvSpPr>
            <p:spPr>
              <a:xfrm>
                <a:off x="273612" y="91277"/>
                <a:ext cx="976404" cy="1209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Avg CB203 = 2.8/5</a:t>
                </a:r>
              </a:p>
            </p:txBody>
          </p:sp>
        </p:grpSp>
        <p:grpSp>
          <p:nvGrpSpPr>
            <p:cNvPr id="1460" name="Oval 15"/>
            <p:cNvGrpSpPr/>
            <p:nvPr/>
          </p:nvGrpSpPr>
          <p:grpSpPr>
            <a:xfrm>
              <a:off x="4319269" y="1592405"/>
              <a:ext cx="3203047" cy="2010057"/>
              <a:chOff x="-1" y="-1"/>
              <a:chExt cx="3203046" cy="2010056"/>
            </a:xfrm>
          </p:grpSpPr>
          <p:sp>
            <p:nvSpPr>
              <p:cNvPr id="1458" name="Oval"/>
              <p:cNvSpPr/>
              <p:nvPr/>
            </p:nvSpPr>
            <p:spPr>
              <a:xfrm>
                <a:off x="-1" y="-1"/>
                <a:ext cx="3203046" cy="2010056"/>
              </a:xfrm>
              <a:prstGeom prst="ellipse">
                <a:avLst/>
              </a:prstGeom>
              <a:gradFill flip="none" rotWithShape="1">
                <a:gsLst>
                  <a:gs pos="57000">
                    <a:srgbClr val="CCCCCC"/>
                  </a:gs>
                  <a:gs pos="93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59" name="Average of SO-3: Life-Long Learning = 3.23/5 = 65%"/>
              <p:cNvSpPr txBox="1"/>
              <p:nvPr/>
            </p:nvSpPr>
            <p:spPr>
              <a:xfrm>
                <a:off x="519557" y="349707"/>
                <a:ext cx="2163929" cy="1310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2000">
                    <a:solidFill>
                      <a:srgbClr val="292929"/>
                    </a:solidFill>
                    <a:latin typeface="Verdana"/>
                    <a:ea typeface="Verdana"/>
                    <a:cs typeface="Verdana"/>
                    <a:sym typeface="Verdana"/>
                  </a:defRPr>
                </a:lvl1pPr>
              </a:lstStyle>
              <a:p>
                <a:r>
                  <a:t>Average of SO-3: Life-Long Learning = 3.23/5 = 65%</a:t>
                </a:r>
              </a:p>
            </p:txBody>
          </p:sp>
        </p:grpSp>
        <p:sp>
          <p:nvSpPr>
            <p:cNvPr id="1461" name="Straight Arrow Connector 16"/>
            <p:cNvSpPr/>
            <p:nvPr/>
          </p:nvSpPr>
          <p:spPr>
            <a:xfrm>
              <a:off x="3625764" y="1520062"/>
              <a:ext cx="1022943" cy="463865"/>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462" name="Straight Arrow Connector 17"/>
            <p:cNvSpPr/>
            <p:nvPr/>
          </p:nvSpPr>
          <p:spPr>
            <a:xfrm flipV="1">
              <a:off x="2425034" y="2597431"/>
              <a:ext cx="1894240" cy="29322"/>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463" name="Straight Arrow Connector 18"/>
            <p:cNvSpPr/>
            <p:nvPr/>
          </p:nvSpPr>
          <p:spPr>
            <a:xfrm flipV="1">
              <a:off x="3625764" y="3245239"/>
              <a:ext cx="1022943" cy="541177"/>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464" name="Connector: Curved 19"/>
            <p:cNvSpPr/>
            <p:nvPr/>
          </p:nvSpPr>
          <p:spPr>
            <a:xfrm rot="16200000" flipH="1">
              <a:off x="6362285" y="3343539"/>
              <a:ext cx="773110" cy="5765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50800" tIns="50800" rIns="50800" bIns="50800" numCol="1" anchor="ctr">
              <a:noAutofit/>
            </a:bodyPr>
            <a:lstStyle/>
            <a:p>
              <a:endParaRPr/>
            </a:p>
          </p:txBody>
        </p:sp>
        <p:grpSp>
          <p:nvGrpSpPr>
            <p:cNvPr id="1467" name="Rectangle: Rounded Corners 20"/>
            <p:cNvGrpSpPr/>
            <p:nvPr/>
          </p:nvGrpSpPr>
          <p:grpSpPr>
            <a:xfrm>
              <a:off x="5634780" y="4018348"/>
              <a:ext cx="2377230" cy="463867"/>
              <a:chOff x="0" y="0"/>
              <a:chExt cx="2377228" cy="463866"/>
            </a:xfrm>
          </p:grpSpPr>
          <p:sp>
            <p:nvSpPr>
              <p:cNvPr id="1465" name="Rounded Rectangle"/>
              <p:cNvSpPr/>
              <p:nvPr/>
            </p:nvSpPr>
            <p:spPr>
              <a:xfrm>
                <a:off x="0" y="0"/>
                <a:ext cx="2377228" cy="463866"/>
              </a:xfrm>
              <a:prstGeom prst="roundRect">
                <a:avLst>
                  <a:gd name="adj" fmla="val 16667"/>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66" name="Within threshold?"/>
              <p:cNvSpPr txBox="1"/>
              <p:nvPr/>
            </p:nvSpPr>
            <p:spPr>
              <a:xfrm>
                <a:off x="73126" y="46512"/>
                <a:ext cx="2230976"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800">
                    <a:solidFill>
                      <a:srgbClr val="292929"/>
                    </a:solidFill>
                    <a:latin typeface="Verdana"/>
                    <a:ea typeface="Verdana"/>
                    <a:cs typeface="Verdana"/>
                    <a:sym typeface="Verdana"/>
                  </a:defRPr>
                </a:lvl1pPr>
              </a:lstStyle>
              <a:p>
                <a:r>
                  <a:t>Within threshold?</a:t>
                </a:r>
              </a:p>
            </p:txBody>
          </p:sp>
        </p:grpSp>
      </p:grpSp>
      <p:sp>
        <p:nvSpPr>
          <p:cNvPr id="1469" name="Rectangle 2"/>
          <p:cNvSpPr txBox="1"/>
          <p:nvPr/>
        </p:nvSpPr>
        <p:spPr>
          <a:xfrm>
            <a:off x="671775" y="218197"/>
            <a:ext cx="2760750"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Example</a:t>
            </a:r>
          </a:p>
        </p:txBody>
      </p:sp>
      <p:pic>
        <p:nvPicPr>
          <p:cNvPr id="1470"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3" name="TextBox 2">
            <a:extLst>
              <a:ext uri="{FF2B5EF4-FFF2-40B4-BE49-F238E27FC236}">
                <a16:creationId xmlns:a16="http://schemas.microsoft.com/office/drawing/2014/main" id="{F6F827CE-D14C-1139-95B7-FAC3BDEE132C}"/>
              </a:ext>
            </a:extLst>
          </p:cNvPr>
          <p:cNvSpPr txBox="1"/>
          <p:nvPr/>
        </p:nvSpPr>
        <p:spPr>
          <a:xfrm>
            <a:off x="1866967" y="1011586"/>
            <a:ext cx="7548880" cy="938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219168" rtl="0" fontAlgn="auto" latinLnBrk="0" hangingPunct="0">
              <a:lnSpc>
                <a:spcPct val="100000"/>
              </a:lnSpc>
              <a:spcBef>
                <a:spcPts val="220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Helvetica Neue"/>
              </a:rPr>
              <a:t>Outcome: Recognition of the need for, and the ability to engage in life-long learning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a:extLst>
            <a:ext uri="{FF2B5EF4-FFF2-40B4-BE49-F238E27FC236}">
              <a16:creationId xmlns:a16="http://schemas.microsoft.com/office/drawing/2014/main" id="{B138F74A-1E11-E236-E0F9-22F39C731451}"/>
            </a:ext>
          </a:extLst>
        </p:cNvPr>
        <p:cNvGrpSpPr/>
        <p:nvPr/>
      </p:nvGrpSpPr>
      <p:grpSpPr>
        <a:xfrm>
          <a:off x="0" y="0"/>
          <a:ext cx="0" cy="0"/>
          <a:chOff x="0" y="0"/>
          <a:chExt cx="0" cy="0"/>
        </a:xfrm>
      </p:grpSpPr>
      <p:pic>
        <p:nvPicPr>
          <p:cNvPr id="188" name="logo new.png" descr="logo new.png">
            <a:extLst>
              <a:ext uri="{FF2B5EF4-FFF2-40B4-BE49-F238E27FC236}">
                <a16:creationId xmlns:a16="http://schemas.microsoft.com/office/drawing/2014/main" id="{AB12DFA3-79F0-032C-6F82-86AC0A28F45F}"/>
              </a:ext>
            </a:extLst>
          </p:cNvPr>
          <p:cNvPicPr>
            <a:picLocks noChangeAspect="1"/>
          </p:cNvPicPr>
          <p:nvPr/>
        </p:nvPicPr>
        <p:blipFill>
          <a:blip r:embed="rId3"/>
          <a:stretch>
            <a:fillRect/>
          </a:stretch>
        </p:blipFill>
        <p:spPr>
          <a:xfrm>
            <a:off x="11236906" y="5759496"/>
            <a:ext cx="952502" cy="952502"/>
          </a:xfrm>
          <a:prstGeom prst="rect">
            <a:avLst/>
          </a:prstGeom>
          <a:ln w="12700">
            <a:miter lim="400000"/>
          </a:ln>
        </p:spPr>
      </p:pic>
      <p:sp>
        <p:nvSpPr>
          <p:cNvPr id="189" name="Rectangle 2">
            <a:extLst>
              <a:ext uri="{FF2B5EF4-FFF2-40B4-BE49-F238E27FC236}">
                <a16:creationId xmlns:a16="http://schemas.microsoft.com/office/drawing/2014/main" id="{018DB49C-8C63-FA18-1058-866B0D81D498}"/>
              </a:ext>
            </a:extLst>
          </p:cNvPr>
          <p:cNvSpPr txBox="1"/>
          <p:nvPr/>
        </p:nvSpPr>
        <p:spPr>
          <a:xfrm>
            <a:off x="648969" y="432713"/>
            <a:ext cx="8392347" cy="9467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rPr lang="en-US" sz="3600" dirty="0">
                <a:solidFill>
                  <a:schemeClr val="bg2"/>
                </a:solidFill>
                <a:cs typeface="Lucida Sans Unicode"/>
              </a:rPr>
              <a:t>Vision of</a:t>
            </a:r>
            <a:endParaRPr lang="en-US" dirty="0">
              <a:solidFill>
                <a:schemeClr val="bg2"/>
              </a:solidFill>
            </a:endParaRPr>
          </a:p>
          <a:p>
            <a:r>
              <a:rPr lang="en-US" sz="3300" dirty="0">
                <a:solidFill>
                  <a:srgbClr val="002060"/>
                </a:solidFill>
              </a:rPr>
              <a:t>Prime Minister Masrour Barzani</a:t>
            </a:r>
            <a:endParaRPr dirty="0">
              <a:solidFill>
                <a:srgbClr val="002060"/>
              </a:solidFill>
            </a:endParaRPr>
          </a:p>
        </p:txBody>
      </p:sp>
      <p:pic>
        <p:nvPicPr>
          <p:cNvPr id="8" name="Picture 7" descr="A person in a suit standing in front of a whiteboard&#10;&#10;Description automatically generated">
            <a:extLst>
              <a:ext uri="{FF2B5EF4-FFF2-40B4-BE49-F238E27FC236}">
                <a16:creationId xmlns:a16="http://schemas.microsoft.com/office/drawing/2014/main" id="{167CF1A2-F867-6F8E-36C3-D67FF71BA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713" y="1605170"/>
            <a:ext cx="6856017" cy="4537493"/>
          </a:xfrm>
          <a:prstGeom prst="rect">
            <a:avLst/>
          </a:prstGeom>
        </p:spPr>
      </p:pic>
      <p:pic>
        <p:nvPicPr>
          <p:cNvPr id="10" name="Picture 9" descr="A hands holding a small planet with a city and solar panels&#10;&#10;AI-generated content may be incorrect.">
            <a:extLst>
              <a:ext uri="{FF2B5EF4-FFF2-40B4-BE49-F238E27FC236}">
                <a16:creationId xmlns:a16="http://schemas.microsoft.com/office/drawing/2014/main" id="{5DD1A6BF-BF0C-FC83-7976-0FC0278319C2}"/>
              </a:ext>
            </a:extLst>
          </p:cNvPr>
          <p:cNvPicPr>
            <a:picLocks noChangeAspect="1"/>
          </p:cNvPicPr>
          <p:nvPr/>
        </p:nvPicPr>
        <p:blipFill>
          <a:blip r:embed="rId5"/>
          <a:srcRect r="138" b="3746"/>
          <a:stretch>
            <a:fillRect/>
          </a:stretch>
        </p:blipFill>
        <p:spPr>
          <a:xfrm>
            <a:off x="7718852" y="3835769"/>
            <a:ext cx="3133585" cy="2281357"/>
          </a:xfrm>
          <a:prstGeom prst="rect">
            <a:avLst/>
          </a:prstGeom>
          <a:ln>
            <a:solidFill>
              <a:schemeClr val="accent4">
                <a:lumMod val="75000"/>
              </a:schemeClr>
            </a:solidFill>
          </a:ln>
        </p:spPr>
      </p:pic>
      <p:pic>
        <p:nvPicPr>
          <p:cNvPr id="11" name="Picture 10" descr="A silhouette of a person with a graduation cap&#10;&#10;AI-generated content may be incorrect.">
            <a:extLst>
              <a:ext uri="{FF2B5EF4-FFF2-40B4-BE49-F238E27FC236}">
                <a16:creationId xmlns:a16="http://schemas.microsoft.com/office/drawing/2014/main" id="{4E64147A-7FE3-BE5F-EFA2-284F8BE4A5C5}"/>
              </a:ext>
            </a:extLst>
          </p:cNvPr>
          <p:cNvPicPr>
            <a:picLocks noChangeAspect="1"/>
          </p:cNvPicPr>
          <p:nvPr/>
        </p:nvPicPr>
        <p:blipFill>
          <a:blip r:embed="rId6"/>
          <a:stretch>
            <a:fillRect/>
          </a:stretch>
        </p:blipFill>
        <p:spPr>
          <a:xfrm>
            <a:off x="7701923" y="1605331"/>
            <a:ext cx="3149971" cy="2259200"/>
          </a:xfrm>
          <a:prstGeom prst="rect">
            <a:avLst/>
          </a:prstGeom>
        </p:spPr>
      </p:pic>
    </p:spTree>
    <p:extLst>
      <p:ext uri="{BB962C8B-B14F-4D97-AF65-F5344CB8AC3E}">
        <p14:creationId xmlns:p14="http://schemas.microsoft.com/office/powerpoint/2010/main" val="11272903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29"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630"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sp>
        <p:nvSpPr>
          <p:cNvPr id="1631" name="TextBox 6"/>
          <p:cNvSpPr txBox="1"/>
          <p:nvPr/>
        </p:nvSpPr>
        <p:spPr>
          <a:xfrm>
            <a:off x="976555" y="1329211"/>
            <a:ext cx="9652352" cy="3723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nSpc>
                <a:spcPct val="100000"/>
              </a:lnSpc>
              <a:defRPr sz="1800" b="1">
                <a:latin typeface="Verdana"/>
                <a:ea typeface="Verdana"/>
                <a:cs typeface="Verdana"/>
                <a:sym typeface="Verdana"/>
              </a:defRPr>
            </a:pPr>
            <a:r>
              <a:t>Course Objectives</a:t>
            </a:r>
          </a:p>
          <a:p>
            <a:pPr marL="342900" indent="-342900">
              <a:lnSpc>
                <a:spcPct val="100000"/>
              </a:lnSpc>
              <a:buSzPct val="100000"/>
              <a:buAutoNum type="alphaLcPeriod"/>
              <a:defRPr sz="1800">
                <a:latin typeface="Verdana"/>
                <a:ea typeface="Verdana"/>
                <a:cs typeface="Verdana"/>
                <a:sym typeface="Verdana"/>
              </a:defRPr>
            </a:pPr>
            <a:r>
              <a:t>Gain and further develop the general problem-solving skills.</a:t>
            </a:r>
          </a:p>
          <a:p>
            <a:pPr marL="342900" indent="-342900">
              <a:lnSpc>
                <a:spcPct val="100000"/>
              </a:lnSpc>
              <a:buSzPct val="100000"/>
              <a:buAutoNum type="alphaLcPeriod"/>
              <a:defRPr sz="1800">
                <a:latin typeface="Verdana"/>
                <a:ea typeface="Verdana"/>
                <a:cs typeface="Verdana"/>
                <a:sym typeface="Verdana"/>
              </a:defRPr>
            </a:pPr>
            <a:r>
              <a:t>Gain knowledge and solve a variety of engineering problems that involve mechanics of materials.</a:t>
            </a:r>
          </a:p>
          <a:p>
            <a:pPr marL="342900" indent="-342900">
              <a:lnSpc>
                <a:spcPct val="100000"/>
              </a:lnSpc>
              <a:buSzPct val="100000"/>
              <a:buAutoNum type="alphaLcPeriod"/>
              <a:defRPr sz="1800">
                <a:latin typeface="Verdana"/>
                <a:ea typeface="Verdana"/>
                <a:cs typeface="Verdana"/>
                <a:sym typeface="Verdana"/>
              </a:defRPr>
            </a:pPr>
            <a:r>
              <a:t>Perform engineering work in accordance with ethical and economic constraints related to the design problems.</a:t>
            </a:r>
          </a:p>
          <a:p>
            <a:pPr marL="342900" indent="-342900">
              <a:lnSpc>
                <a:spcPct val="100000"/>
              </a:lnSpc>
              <a:buSzPct val="100000"/>
              <a:buAutoNum type="alphaLcPeriod"/>
              <a:defRPr sz="1800">
                <a:latin typeface="Verdana"/>
                <a:ea typeface="Verdana"/>
                <a:cs typeface="Verdana"/>
                <a:sym typeface="Verdana"/>
              </a:defRPr>
            </a:pPr>
            <a:r>
              <a:t>Acquire background knowledge and experience in mechanics of materials' topics that are required to support further study in structures, soil mechanics, fluid mechanics, steel, and concrete structure design, etc.</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33"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634"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sp>
        <p:nvSpPr>
          <p:cNvPr id="1635" name="TextBox 5"/>
          <p:cNvSpPr txBox="1"/>
          <p:nvPr/>
        </p:nvSpPr>
        <p:spPr>
          <a:xfrm>
            <a:off x="757876" y="1017940"/>
            <a:ext cx="10292352" cy="4612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nSpc>
                <a:spcPts val="1500"/>
              </a:lnSpc>
              <a:defRPr sz="1600" b="1">
                <a:latin typeface="Verdana"/>
                <a:ea typeface="Verdana"/>
                <a:cs typeface="Verdana"/>
                <a:sym typeface="Verdana"/>
              </a:defRPr>
            </a:pPr>
            <a:r>
              <a:t>Course Learning Outcomes (CLO)</a:t>
            </a:r>
          </a:p>
          <a:p>
            <a:pPr marL="342900" indent="-342900">
              <a:lnSpc>
                <a:spcPct val="100000"/>
              </a:lnSpc>
              <a:buSzPct val="100000"/>
              <a:buAutoNum type="arabicPeriod"/>
              <a:defRPr sz="1600">
                <a:latin typeface="Verdana"/>
                <a:ea typeface="Verdana"/>
                <a:cs typeface="Verdana"/>
                <a:sym typeface="Verdana"/>
              </a:defRPr>
            </a:pPr>
            <a:r>
              <a:t>Be able to determine the internal resultant loadings in a body (Objectives a &amp; c).</a:t>
            </a:r>
          </a:p>
          <a:p>
            <a:pPr marL="342900" indent="-342900">
              <a:lnSpc>
                <a:spcPct val="100000"/>
              </a:lnSpc>
              <a:buSzPct val="100000"/>
              <a:buAutoNum type="arabicPeriod"/>
              <a:defRPr sz="1600">
                <a:latin typeface="Verdana"/>
                <a:ea typeface="Verdana"/>
                <a:cs typeface="Verdana"/>
                <a:sym typeface="Verdana"/>
              </a:defRPr>
            </a:pPr>
            <a:r>
              <a:t>Be able to find the centroid of area, moment of area and moment of inertia (Objectives a &amp; c).</a:t>
            </a:r>
          </a:p>
          <a:p>
            <a:pPr marL="342900" indent="-342900">
              <a:lnSpc>
                <a:spcPct val="100000"/>
              </a:lnSpc>
              <a:buSzPct val="100000"/>
              <a:buAutoNum type="arabicPeriod"/>
              <a:defRPr sz="1600">
                <a:latin typeface="Verdana"/>
                <a:ea typeface="Verdana"/>
                <a:cs typeface="Verdana"/>
                <a:sym typeface="Verdana"/>
              </a:defRPr>
            </a:pPr>
            <a:r>
              <a:t>Grasp the concepts of stress and strain, normal stress and strain, shear stress and strain, and general state of stress (Objectives a, b &amp; c).</a:t>
            </a:r>
          </a:p>
          <a:p>
            <a:pPr marL="342900" indent="-342900">
              <a:lnSpc>
                <a:spcPct val="100000"/>
              </a:lnSpc>
              <a:buSzPct val="100000"/>
              <a:buAutoNum type="arabicPeriod"/>
              <a:defRPr sz="1600">
                <a:latin typeface="Verdana"/>
                <a:ea typeface="Verdana"/>
                <a:cs typeface="Verdana"/>
                <a:sym typeface="Verdana"/>
              </a:defRPr>
            </a:pPr>
            <a:r>
              <a:t>Understand stress analysis, materials' behavior, constitutive relationship, Hooke's law, stress concentration, and St Venant principle (Objectives a, b, c &amp; d).</a:t>
            </a:r>
          </a:p>
          <a:p>
            <a:pPr marL="342900" indent="-342900">
              <a:lnSpc>
                <a:spcPct val="100000"/>
              </a:lnSpc>
              <a:buSzPct val="100000"/>
              <a:buAutoNum type="arabicPeriod"/>
              <a:defRPr sz="1600">
                <a:latin typeface="Verdana"/>
                <a:ea typeface="Verdana"/>
                <a:cs typeface="Verdana"/>
                <a:sym typeface="Verdana"/>
              </a:defRPr>
            </a:pPr>
            <a:r>
              <a:t>Be able to determine the deformation of an axially loaded member and develop a method for finding support reactions of statically indeterminate axially loaded members.</a:t>
            </a:r>
          </a:p>
          <a:p>
            <a:pPr marL="342900" indent="-342900">
              <a:lnSpc>
                <a:spcPct val="100000"/>
              </a:lnSpc>
              <a:buSzPct val="100000"/>
              <a:buAutoNum type="arabicPeriod"/>
              <a:defRPr sz="1600">
                <a:latin typeface="Verdana"/>
                <a:ea typeface="Verdana"/>
                <a:cs typeface="Verdana"/>
                <a:sym typeface="Verdana"/>
              </a:defRPr>
            </a:pPr>
            <a:r>
              <a:t>Grasp the concept of torsion and determine the shear stress and angle of twist for the members with circular cross-section as well as the support reactions of statically indeterminate members subjected to torsion (Objectives a, b c, &amp; d).</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3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638" name="TextBox 3"/>
          <p:cNvSpPr txBox="1"/>
          <p:nvPr/>
        </p:nvSpPr>
        <p:spPr>
          <a:xfrm>
            <a:off x="858519" y="1535679"/>
            <a:ext cx="10474961" cy="400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457200" indent="-457200">
              <a:lnSpc>
                <a:spcPct val="100000"/>
              </a:lnSpc>
              <a:buSzPct val="100000"/>
              <a:buAutoNum type="arabicPeriod" startAt="7"/>
              <a:defRPr sz="1800">
                <a:latin typeface="Verdana"/>
                <a:ea typeface="Verdana"/>
                <a:cs typeface="Verdana"/>
                <a:sym typeface="Verdana"/>
              </a:defRPr>
            </a:pPr>
            <a:r>
              <a:t>Understand bending, shear and moment diagrams, shear force, and transverse loading relationship, and how to determine flexural stress (Objectives a, b c, &amp; d).</a:t>
            </a:r>
          </a:p>
          <a:p>
            <a:pPr marL="457200" indent="-457200">
              <a:lnSpc>
                <a:spcPct val="100000"/>
              </a:lnSpc>
              <a:buSzPct val="100000"/>
              <a:buAutoNum type="arabicPeriod" startAt="7"/>
              <a:defRPr sz="1800">
                <a:latin typeface="Verdana"/>
                <a:ea typeface="Verdana"/>
                <a:cs typeface="Verdana"/>
                <a:sym typeface="Verdana"/>
              </a:defRPr>
            </a:pPr>
            <a:r>
              <a:t>Understand the concept of transverse shear and apply it to the shear stress related problems (objectives c &amp; d)</a:t>
            </a:r>
          </a:p>
          <a:p>
            <a:pPr marL="457200" indent="-457200">
              <a:lnSpc>
                <a:spcPct val="100000"/>
              </a:lnSpc>
              <a:buSzPct val="100000"/>
              <a:buAutoNum type="arabicPeriod" startAt="7"/>
              <a:defRPr sz="1800">
                <a:latin typeface="Verdana"/>
                <a:ea typeface="Verdana"/>
                <a:cs typeface="Verdana"/>
                <a:sym typeface="Verdana"/>
              </a:defRPr>
            </a:pPr>
            <a:r>
              <a:t>Grasp the concept and be able to determine the stress in vessels and in members subjected to combined normal and shear stresses (Objective a, b, &amp; c).</a:t>
            </a:r>
          </a:p>
          <a:p>
            <a:pPr marL="457200" indent="-457200">
              <a:lnSpc>
                <a:spcPct val="100000"/>
              </a:lnSpc>
              <a:buSzPct val="100000"/>
              <a:buAutoNum type="arabicPeriod" startAt="7"/>
              <a:defRPr sz="1800">
                <a:latin typeface="Verdana"/>
                <a:ea typeface="Verdana"/>
                <a:cs typeface="Verdana"/>
                <a:sym typeface="Verdana"/>
              </a:defRPr>
            </a:pPr>
            <a:r>
              <a:t>Be able to grasp the concept of stress transformation and determine the stress transformation in a loading system (Objective a, b, &amp; c).</a:t>
            </a:r>
          </a:p>
          <a:p>
            <a:pPr marL="457200" indent="-457200">
              <a:lnSpc>
                <a:spcPct val="100000"/>
              </a:lnSpc>
              <a:buSzPct val="100000"/>
              <a:buAutoNum type="arabicPeriod" startAt="7"/>
              <a:defRPr sz="1800">
                <a:latin typeface="Verdana"/>
                <a:ea typeface="Verdana"/>
                <a:cs typeface="Verdana"/>
                <a:sym typeface="Verdana"/>
              </a:defRPr>
            </a:pPr>
            <a:r>
              <a:t>Be a team player in seeking various solution for a problem through collaborative works with peers (Objective a, b, &amp; c).</a:t>
            </a:r>
          </a:p>
        </p:txBody>
      </p:sp>
      <p:sp>
        <p:nvSpPr>
          <p:cNvPr id="1639"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41"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642"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pSp>
        <p:nvGrpSpPr>
          <p:cNvPr id="1645" name="Rectangle: Rounded Corners 53"/>
          <p:cNvGrpSpPr/>
          <p:nvPr/>
        </p:nvGrpSpPr>
        <p:grpSpPr>
          <a:xfrm>
            <a:off x="2748477" y="1603836"/>
            <a:ext cx="1080122" cy="648074"/>
            <a:chOff x="0" y="0"/>
            <a:chExt cx="1080121" cy="648073"/>
          </a:xfrm>
        </p:grpSpPr>
        <p:sp>
          <p:nvSpPr>
            <p:cNvPr id="1643" name="Rounded Rectangle"/>
            <p:cNvSpPr/>
            <p:nvPr/>
          </p:nvSpPr>
          <p:spPr>
            <a:xfrm>
              <a:off x="0" y="0"/>
              <a:ext cx="1080121" cy="648073"/>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644" name="CO1"/>
            <p:cNvSpPr txBox="1"/>
            <p:nvPr/>
          </p:nvSpPr>
          <p:spPr>
            <a:xfrm>
              <a:off x="82118" y="94166"/>
              <a:ext cx="915884"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CO1</a:t>
              </a:r>
            </a:p>
          </p:txBody>
        </p:sp>
      </p:grpSp>
      <p:grpSp>
        <p:nvGrpSpPr>
          <p:cNvPr id="1648" name="Rectangle: Rounded Corners 54"/>
          <p:cNvGrpSpPr/>
          <p:nvPr/>
        </p:nvGrpSpPr>
        <p:grpSpPr>
          <a:xfrm>
            <a:off x="2791790" y="2830541"/>
            <a:ext cx="1080122" cy="648074"/>
            <a:chOff x="0" y="0"/>
            <a:chExt cx="1080121" cy="648073"/>
          </a:xfrm>
        </p:grpSpPr>
        <p:sp>
          <p:nvSpPr>
            <p:cNvPr id="1646" name="Rounded Rectangle"/>
            <p:cNvSpPr/>
            <p:nvPr/>
          </p:nvSpPr>
          <p:spPr>
            <a:xfrm>
              <a:off x="0" y="0"/>
              <a:ext cx="1080121" cy="648073"/>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647" name="CO2"/>
            <p:cNvSpPr txBox="1"/>
            <p:nvPr/>
          </p:nvSpPr>
          <p:spPr>
            <a:xfrm>
              <a:off x="82118" y="94166"/>
              <a:ext cx="915884"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CO2</a:t>
              </a:r>
            </a:p>
          </p:txBody>
        </p:sp>
      </p:grpSp>
      <p:grpSp>
        <p:nvGrpSpPr>
          <p:cNvPr id="1651" name="Rectangle: Rounded Corners 55"/>
          <p:cNvGrpSpPr/>
          <p:nvPr/>
        </p:nvGrpSpPr>
        <p:grpSpPr>
          <a:xfrm>
            <a:off x="2774686" y="4007193"/>
            <a:ext cx="1080122" cy="648074"/>
            <a:chOff x="0" y="0"/>
            <a:chExt cx="1080121" cy="648073"/>
          </a:xfrm>
        </p:grpSpPr>
        <p:sp>
          <p:nvSpPr>
            <p:cNvPr id="1649" name="Rounded Rectangle"/>
            <p:cNvSpPr/>
            <p:nvPr/>
          </p:nvSpPr>
          <p:spPr>
            <a:xfrm>
              <a:off x="0" y="0"/>
              <a:ext cx="1080121" cy="648073"/>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650" name="CO3"/>
            <p:cNvSpPr txBox="1"/>
            <p:nvPr/>
          </p:nvSpPr>
          <p:spPr>
            <a:xfrm>
              <a:off x="82118" y="94166"/>
              <a:ext cx="915884"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CO3</a:t>
              </a:r>
            </a:p>
          </p:txBody>
        </p:sp>
      </p:grpSp>
      <p:grpSp>
        <p:nvGrpSpPr>
          <p:cNvPr id="1654" name="Rectangle: Rounded Corners 56"/>
          <p:cNvGrpSpPr/>
          <p:nvPr/>
        </p:nvGrpSpPr>
        <p:grpSpPr>
          <a:xfrm>
            <a:off x="2791790" y="5198112"/>
            <a:ext cx="1080122" cy="648074"/>
            <a:chOff x="0" y="0"/>
            <a:chExt cx="1080121" cy="648073"/>
          </a:xfrm>
        </p:grpSpPr>
        <p:sp>
          <p:nvSpPr>
            <p:cNvPr id="1652" name="Rounded Rectangle"/>
            <p:cNvSpPr/>
            <p:nvPr/>
          </p:nvSpPr>
          <p:spPr>
            <a:xfrm>
              <a:off x="0" y="0"/>
              <a:ext cx="1080121" cy="648073"/>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653" name="CO4"/>
            <p:cNvSpPr txBox="1"/>
            <p:nvPr/>
          </p:nvSpPr>
          <p:spPr>
            <a:xfrm>
              <a:off x="82118" y="94166"/>
              <a:ext cx="915884"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CO4</a:t>
              </a:r>
            </a:p>
          </p:txBody>
        </p:sp>
      </p:grpSp>
      <p:grpSp>
        <p:nvGrpSpPr>
          <p:cNvPr id="1657" name="Oval 57"/>
          <p:cNvGrpSpPr/>
          <p:nvPr/>
        </p:nvGrpSpPr>
        <p:grpSpPr>
          <a:xfrm>
            <a:off x="6951149" y="1723957"/>
            <a:ext cx="1296147" cy="864098"/>
            <a:chOff x="-1" y="0"/>
            <a:chExt cx="1296146" cy="864096"/>
          </a:xfrm>
        </p:grpSpPr>
        <p:sp>
          <p:nvSpPr>
            <p:cNvPr id="1655"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56" name="CLO3"/>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CLO3</a:t>
              </a:r>
            </a:p>
          </p:txBody>
        </p:sp>
      </p:grpSp>
      <p:grpSp>
        <p:nvGrpSpPr>
          <p:cNvPr id="1660" name="Oval 58"/>
          <p:cNvGrpSpPr/>
          <p:nvPr/>
        </p:nvGrpSpPr>
        <p:grpSpPr>
          <a:xfrm>
            <a:off x="8805018" y="3303999"/>
            <a:ext cx="1296147" cy="864098"/>
            <a:chOff x="-1" y="0"/>
            <a:chExt cx="1296146" cy="864096"/>
          </a:xfrm>
        </p:grpSpPr>
        <p:sp>
          <p:nvSpPr>
            <p:cNvPr id="1658"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59" name="CLO5"/>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CLO5</a:t>
              </a:r>
            </a:p>
          </p:txBody>
        </p:sp>
      </p:grpSp>
      <p:grpSp>
        <p:nvGrpSpPr>
          <p:cNvPr id="1663" name="Oval 59"/>
          <p:cNvGrpSpPr/>
          <p:nvPr/>
        </p:nvGrpSpPr>
        <p:grpSpPr>
          <a:xfrm>
            <a:off x="4274622" y="1171714"/>
            <a:ext cx="1296147" cy="864098"/>
            <a:chOff x="-1" y="0"/>
            <a:chExt cx="1296146" cy="864096"/>
          </a:xfrm>
        </p:grpSpPr>
        <p:sp>
          <p:nvSpPr>
            <p:cNvPr id="1661"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62" name="CLO1"/>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CLO1</a:t>
              </a:r>
            </a:p>
          </p:txBody>
        </p:sp>
      </p:grpSp>
      <p:grpSp>
        <p:nvGrpSpPr>
          <p:cNvPr id="1666" name="Oval 60"/>
          <p:cNvGrpSpPr/>
          <p:nvPr/>
        </p:nvGrpSpPr>
        <p:grpSpPr>
          <a:xfrm>
            <a:off x="6516058" y="4744160"/>
            <a:ext cx="1296147" cy="864098"/>
            <a:chOff x="-1" y="0"/>
            <a:chExt cx="1296146" cy="864096"/>
          </a:xfrm>
        </p:grpSpPr>
        <p:sp>
          <p:nvSpPr>
            <p:cNvPr id="1664"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65" name="CLO7"/>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CLO7</a:t>
              </a:r>
            </a:p>
          </p:txBody>
        </p:sp>
      </p:grpSp>
      <p:grpSp>
        <p:nvGrpSpPr>
          <p:cNvPr id="1669" name="Oval 61"/>
          <p:cNvGrpSpPr/>
          <p:nvPr/>
        </p:nvGrpSpPr>
        <p:grpSpPr>
          <a:xfrm>
            <a:off x="5006932" y="5134502"/>
            <a:ext cx="1296147" cy="864098"/>
            <a:chOff x="-1" y="0"/>
            <a:chExt cx="1296146" cy="864096"/>
          </a:xfrm>
        </p:grpSpPr>
        <p:sp>
          <p:nvSpPr>
            <p:cNvPr id="1667"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68" name="CLO8"/>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CLO8</a:t>
              </a:r>
            </a:p>
          </p:txBody>
        </p:sp>
      </p:grpSp>
      <p:grpSp>
        <p:nvGrpSpPr>
          <p:cNvPr id="1672" name="Oval 62"/>
          <p:cNvGrpSpPr/>
          <p:nvPr/>
        </p:nvGrpSpPr>
        <p:grpSpPr>
          <a:xfrm>
            <a:off x="7665596" y="4037863"/>
            <a:ext cx="1296148" cy="864098"/>
            <a:chOff x="-1" y="0"/>
            <a:chExt cx="1296146" cy="864096"/>
          </a:xfrm>
        </p:grpSpPr>
        <p:sp>
          <p:nvSpPr>
            <p:cNvPr id="1670"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71" name="CLO6"/>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CLO6</a:t>
              </a:r>
            </a:p>
          </p:txBody>
        </p:sp>
      </p:grpSp>
      <p:grpSp>
        <p:nvGrpSpPr>
          <p:cNvPr id="1675" name="Oval 63"/>
          <p:cNvGrpSpPr/>
          <p:nvPr/>
        </p:nvGrpSpPr>
        <p:grpSpPr>
          <a:xfrm>
            <a:off x="5588628" y="1425150"/>
            <a:ext cx="1296147" cy="864098"/>
            <a:chOff x="-1" y="0"/>
            <a:chExt cx="1296146" cy="864096"/>
          </a:xfrm>
        </p:grpSpPr>
        <p:sp>
          <p:nvSpPr>
            <p:cNvPr id="1673"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74" name="CLO2"/>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CLO2</a:t>
              </a:r>
            </a:p>
          </p:txBody>
        </p:sp>
      </p:grpSp>
      <p:grpSp>
        <p:nvGrpSpPr>
          <p:cNvPr id="1678" name="Oval 64"/>
          <p:cNvGrpSpPr/>
          <p:nvPr/>
        </p:nvGrpSpPr>
        <p:grpSpPr>
          <a:xfrm>
            <a:off x="7665596" y="2583919"/>
            <a:ext cx="1296148" cy="864098"/>
            <a:chOff x="-1" y="0"/>
            <a:chExt cx="1296146" cy="864096"/>
          </a:xfrm>
        </p:grpSpPr>
        <p:sp>
          <p:nvSpPr>
            <p:cNvPr id="1676"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77" name="CLO4"/>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CLO4</a:t>
              </a:r>
            </a:p>
          </p:txBody>
        </p:sp>
      </p:grpSp>
      <p:grpSp>
        <p:nvGrpSpPr>
          <p:cNvPr id="1681" name="Oval 65"/>
          <p:cNvGrpSpPr/>
          <p:nvPr/>
        </p:nvGrpSpPr>
        <p:grpSpPr>
          <a:xfrm>
            <a:off x="4684161" y="2754444"/>
            <a:ext cx="1296147" cy="864098"/>
            <a:chOff x="-1" y="0"/>
            <a:chExt cx="1296146" cy="864096"/>
          </a:xfrm>
        </p:grpSpPr>
        <p:sp>
          <p:nvSpPr>
            <p:cNvPr id="1679"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80" name="CLO10"/>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CLO10</a:t>
              </a:r>
            </a:p>
          </p:txBody>
        </p:sp>
      </p:grpSp>
      <p:grpSp>
        <p:nvGrpSpPr>
          <p:cNvPr id="1684" name="Oval 66"/>
          <p:cNvGrpSpPr/>
          <p:nvPr/>
        </p:nvGrpSpPr>
        <p:grpSpPr>
          <a:xfrm>
            <a:off x="6174879" y="3333448"/>
            <a:ext cx="1296147" cy="864098"/>
            <a:chOff x="-1" y="0"/>
            <a:chExt cx="1296146" cy="864096"/>
          </a:xfrm>
        </p:grpSpPr>
        <p:sp>
          <p:nvSpPr>
            <p:cNvPr id="1682"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83" name="CLO11"/>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CLO11</a:t>
              </a:r>
            </a:p>
          </p:txBody>
        </p:sp>
      </p:grpSp>
      <p:grpSp>
        <p:nvGrpSpPr>
          <p:cNvPr id="1687" name="Oval 67"/>
          <p:cNvGrpSpPr/>
          <p:nvPr/>
        </p:nvGrpSpPr>
        <p:grpSpPr>
          <a:xfrm>
            <a:off x="4624767" y="3944473"/>
            <a:ext cx="1296147" cy="864098"/>
            <a:chOff x="-1" y="0"/>
            <a:chExt cx="1296146" cy="864096"/>
          </a:xfrm>
        </p:grpSpPr>
        <p:sp>
          <p:nvSpPr>
            <p:cNvPr id="1685" name="Oval"/>
            <p:cNvSpPr/>
            <p:nvPr/>
          </p:nvSpPr>
          <p:spPr>
            <a:xfrm>
              <a:off x="-1" y="0"/>
              <a:ext cx="1296146" cy="864096"/>
            </a:xfrm>
            <a:prstGeom prst="ellipse">
              <a:avLst/>
            </a:prstGeom>
            <a:gradFill flip="none" rotWithShape="1">
              <a:gsLst>
                <a:gs pos="0">
                  <a:schemeClr val="accent2">
                    <a:hueOff val="-274193"/>
                    <a:satOff val="17391"/>
                    <a:lumOff val="34671"/>
                  </a:schemeClr>
                </a:gs>
                <a:gs pos="35000">
                  <a:srgbClr val="C6FFF4"/>
                </a:gs>
                <a:gs pos="100000">
                  <a:schemeClr val="accent2">
                    <a:hueOff val="-341438"/>
                    <a:satOff val="17391"/>
                    <a:lumOff val="46176"/>
                  </a:schemeClr>
                </a:gs>
              </a:gsLst>
              <a:lin ang="16200000" scaled="0"/>
            </a:gradFill>
            <a:ln w="9525" cap="flat">
              <a:solidFill>
                <a:srgbClr val="10E7CE"/>
              </a:solidFill>
              <a:prstDash val="solid"/>
              <a:round/>
            </a:ln>
            <a:effectLst/>
          </p:spPr>
          <p:txBody>
            <a:bodyPr wrap="square" lIns="50800" tIns="50800" rIns="50800" bIns="50800" numCol="1" anchor="ctr">
              <a:noAutofit/>
            </a:bodyPr>
            <a:lstStyle/>
            <a:p>
              <a:pPr algn="ctr"/>
              <a:endParaRPr/>
            </a:p>
          </p:txBody>
        </p:sp>
        <p:sp>
          <p:nvSpPr>
            <p:cNvPr id="1686" name="CLO9"/>
            <p:cNvSpPr txBox="1"/>
            <p:nvPr/>
          </p:nvSpPr>
          <p:spPr>
            <a:xfrm>
              <a:off x="240298" y="36443"/>
              <a:ext cx="815548" cy="791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CLO9</a:t>
              </a:r>
            </a:p>
          </p:txBody>
        </p:sp>
      </p:grpSp>
      <p:sp>
        <p:nvSpPr>
          <p:cNvPr id="1722" name="Straight Arrow Connector 68"/>
          <p:cNvSpPr/>
          <p:nvPr/>
        </p:nvSpPr>
        <p:spPr>
          <a:xfrm>
            <a:off x="3833534" y="1727968"/>
            <a:ext cx="462917" cy="91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rgbClr val="000000"/>
            </a:solidFill>
            <a:tailEnd type="triangle"/>
          </a:ln>
        </p:spPr>
        <p:txBody>
          <a:bodyPr/>
          <a:lstStyle/>
          <a:p>
            <a:endParaRPr/>
          </a:p>
        </p:txBody>
      </p:sp>
      <p:sp>
        <p:nvSpPr>
          <p:cNvPr id="1723" name="Straight Arrow Connector 69"/>
          <p:cNvSpPr/>
          <p:nvPr/>
        </p:nvSpPr>
        <p:spPr>
          <a:xfrm>
            <a:off x="3508585" y="2010222"/>
            <a:ext cx="1174486" cy="19922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24" name="Straight Arrow Connector 70"/>
          <p:cNvSpPr/>
          <p:nvPr/>
        </p:nvSpPr>
        <p:spPr>
          <a:xfrm>
            <a:off x="3833534" y="1872838"/>
            <a:ext cx="1750729" cy="419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25" name="Straight Arrow Connector 71"/>
          <p:cNvSpPr/>
          <p:nvPr/>
        </p:nvSpPr>
        <p:spPr>
          <a:xfrm>
            <a:off x="3703073" y="2202621"/>
            <a:ext cx="2125667" cy="17998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26" name="Straight Arrow Connector 72"/>
          <p:cNvSpPr/>
          <p:nvPr/>
        </p:nvSpPr>
        <p:spPr>
          <a:xfrm>
            <a:off x="3833534" y="1956714"/>
            <a:ext cx="3114823" cy="1648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accent1"/>
            </a:solidFill>
            <a:tailEnd type="triangle"/>
          </a:ln>
        </p:spPr>
        <p:txBody>
          <a:bodyPr/>
          <a:lstStyle/>
          <a:p>
            <a:endParaRPr/>
          </a:p>
        </p:txBody>
      </p:sp>
      <p:sp>
        <p:nvSpPr>
          <p:cNvPr id="1727" name="Straight Arrow Connector 73"/>
          <p:cNvSpPr/>
          <p:nvPr/>
        </p:nvSpPr>
        <p:spPr>
          <a:xfrm>
            <a:off x="3876846" y="2300295"/>
            <a:ext cx="3105757" cy="7267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28" name="Straight Arrow Connector 74"/>
          <p:cNvSpPr/>
          <p:nvPr/>
        </p:nvSpPr>
        <p:spPr>
          <a:xfrm>
            <a:off x="3845857" y="2420074"/>
            <a:ext cx="3233236" cy="1641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29" name="Straight Arrow Connector 75"/>
          <p:cNvSpPr/>
          <p:nvPr/>
        </p:nvSpPr>
        <p:spPr>
          <a:xfrm>
            <a:off x="3833534" y="2045880"/>
            <a:ext cx="3858732" cy="83553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accent1"/>
            </a:solidFill>
            <a:tailEnd type="triangle"/>
          </a:ln>
        </p:spPr>
        <p:txBody>
          <a:bodyPr/>
          <a:lstStyle/>
          <a:p>
            <a:endParaRPr/>
          </a:p>
        </p:txBody>
      </p:sp>
      <p:sp>
        <p:nvSpPr>
          <p:cNvPr id="1730" name="Straight Arrow Connector 76"/>
          <p:cNvSpPr/>
          <p:nvPr/>
        </p:nvSpPr>
        <p:spPr>
          <a:xfrm>
            <a:off x="3876846" y="3034117"/>
            <a:ext cx="3784524" cy="1052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31" name="Straight Arrow Connector 77"/>
          <p:cNvSpPr/>
          <p:nvPr/>
        </p:nvSpPr>
        <p:spPr>
          <a:xfrm>
            <a:off x="3859742" y="3175929"/>
            <a:ext cx="3845961" cy="10119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32" name="Straight Arrow Connector 78"/>
          <p:cNvSpPr/>
          <p:nvPr/>
        </p:nvSpPr>
        <p:spPr>
          <a:xfrm>
            <a:off x="3863988" y="3278504"/>
            <a:ext cx="3927809" cy="19759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699" name="Straight Arrow Connector 79"/>
          <p:cNvSpPr/>
          <p:nvPr/>
        </p:nvSpPr>
        <p:spPr>
          <a:xfrm flipH="1" flipV="1">
            <a:off x="3828597" y="2079864"/>
            <a:ext cx="4976422" cy="1656184"/>
          </a:xfrm>
          <a:prstGeom prst="line">
            <a:avLst/>
          </a:prstGeom>
          <a:ln w="25400">
            <a:solidFill>
              <a:schemeClr val="accent1"/>
            </a:solidFill>
            <a:tailEnd type="triangle"/>
          </a:ln>
        </p:spPr>
        <p:txBody>
          <a:bodyPr lIns="45718" tIns="45718" rIns="45718" bIns="45718"/>
          <a:lstStyle/>
          <a:p>
            <a:endParaRPr/>
          </a:p>
        </p:txBody>
      </p:sp>
      <p:sp>
        <p:nvSpPr>
          <p:cNvPr id="1700" name="Straight Arrow Connector 80"/>
          <p:cNvSpPr/>
          <p:nvPr/>
        </p:nvSpPr>
        <p:spPr>
          <a:xfrm flipH="1" flipV="1">
            <a:off x="3871910" y="3333448"/>
            <a:ext cx="4933110" cy="402600"/>
          </a:xfrm>
          <a:prstGeom prst="line">
            <a:avLst/>
          </a:prstGeom>
          <a:ln w="25400">
            <a:solidFill>
              <a:schemeClr val="accent1"/>
            </a:solidFill>
            <a:tailEnd type="triangle"/>
          </a:ln>
        </p:spPr>
        <p:txBody>
          <a:bodyPr lIns="45718" tIns="45718" rIns="45718" bIns="45718"/>
          <a:lstStyle/>
          <a:p>
            <a:endParaRPr/>
          </a:p>
        </p:txBody>
      </p:sp>
      <p:sp>
        <p:nvSpPr>
          <p:cNvPr id="1701" name="Straight Arrow Connector 81"/>
          <p:cNvSpPr/>
          <p:nvPr/>
        </p:nvSpPr>
        <p:spPr>
          <a:xfrm flipH="1">
            <a:off x="3828598" y="3736047"/>
            <a:ext cx="4976422" cy="720081"/>
          </a:xfrm>
          <a:prstGeom prst="line">
            <a:avLst/>
          </a:prstGeom>
          <a:ln w="25400">
            <a:solidFill>
              <a:schemeClr val="accent1"/>
            </a:solidFill>
            <a:tailEnd type="triangle"/>
          </a:ln>
        </p:spPr>
        <p:txBody>
          <a:bodyPr lIns="45718" tIns="45718" rIns="45718" bIns="45718"/>
          <a:lstStyle/>
          <a:p>
            <a:endParaRPr/>
          </a:p>
        </p:txBody>
      </p:sp>
      <p:sp>
        <p:nvSpPr>
          <p:cNvPr id="1702" name="Straight Arrow Connector 82"/>
          <p:cNvSpPr/>
          <p:nvPr/>
        </p:nvSpPr>
        <p:spPr>
          <a:xfrm flipH="1">
            <a:off x="3854805" y="3736048"/>
            <a:ext cx="4950214" cy="1584177"/>
          </a:xfrm>
          <a:prstGeom prst="line">
            <a:avLst/>
          </a:prstGeom>
          <a:ln w="25400">
            <a:solidFill>
              <a:schemeClr val="accent1"/>
            </a:solidFill>
            <a:tailEnd type="triangle"/>
          </a:ln>
        </p:spPr>
        <p:txBody>
          <a:bodyPr lIns="45718" tIns="45718" rIns="45718" bIns="45718"/>
          <a:lstStyle/>
          <a:p>
            <a:endParaRPr/>
          </a:p>
        </p:txBody>
      </p:sp>
      <p:sp>
        <p:nvSpPr>
          <p:cNvPr id="1733" name="Straight Arrow Connector 83"/>
          <p:cNvSpPr/>
          <p:nvPr/>
        </p:nvSpPr>
        <p:spPr>
          <a:xfrm>
            <a:off x="3820070" y="2196755"/>
            <a:ext cx="3972788" cy="20096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accent1"/>
            </a:solidFill>
            <a:tailEnd type="triangle"/>
          </a:ln>
        </p:spPr>
        <p:txBody>
          <a:bodyPr/>
          <a:lstStyle/>
          <a:p>
            <a:endParaRPr/>
          </a:p>
        </p:txBody>
      </p:sp>
      <p:sp>
        <p:nvSpPr>
          <p:cNvPr id="1734" name="Straight Arrow Connector 84"/>
          <p:cNvSpPr/>
          <p:nvPr/>
        </p:nvSpPr>
        <p:spPr>
          <a:xfrm>
            <a:off x="3876846" y="3298471"/>
            <a:ext cx="3829290" cy="10110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accent1"/>
            </a:solidFill>
            <a:tailEnd type="triangle"/>
          </a:ln>
        </p:spPr>
        <p:txBody>
          <a:bodyPr/>
          <a:lstStyle/>
          <a:p>
            <a:endParaRPr/>
          </a:p>
        </p:txBody>
      </p:sp>
      <p:sp>
        <p:nvSpPr>
          <p:cNvPr id="1705" name="Straight Arrow Connector 85"/>
          <p:cNvSpPr/>
          <p:nvPr/>
        </p:nvSpPr>
        <p:spPr>
          <a:xfrm flipH="1">
            <a:off x="3828597" y="4469912"/>
            <a:ext cx="3837001" cy="130233"/>
          </a:xfrm>
          <a:prstGeom prst="line">
            <a:avLst/>
          </a:prstGeom>
          <a:ln w="25400">
            <a:solidFill>
              <a:schemeClr val="accent1"/>
            </a:solidFill>
            <a:tailEnd type="triangle"/>
          </a:ln>
        </p:spPr>
        <p:txBody>
          <a:bodyPr lIns="45718" tIns="45718" rIns="45718" bIns="45718"/>
          <a:lstStyle/>
          <a:p>
            <a:endParaRPr/>
          </a:p>
        </p:txBody>
      </p:sp>
      <p:sp>
        <p:nvSpPr>
          <p:cNvPr id="1735" name="Straight Arrow Connector 86"/>
          <p:cNvSpPr/>
          <p:nvPr/>
        </p:nvSpPr>
        <p:spPr>
          <a:xfrm>
            <a:off x="3876846" y="4601478"/>
            <a:ext cx="3813922" cy="8055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07" name="Straight Arrow Connector 87"/>
          <p:cNvSpPr/>
          <p:nvPr/>
        </p:nvSpPr>
        <p:spPr>
          <a:xfrm flipH="1" flipV="1">
            <a:off x="3782798" y="2251907"/>
            <a:ext cx="2923079" cy="2618797"/>
          </a:xfrm>
          <a:prstGeom prst="line">
            <a:avLst/>
          </a:prstGeom>
          <a:ln w="25400">
            <a:solidFill>
              <a:schemeClr val="accent1"/>
            </a:solidFill>
            <a:tailEnd type="triangle"/>
          </a:ln>
        </p:spPr>
        <p:txBody>
          <a:bodyPr lIns="45718" tIns="45718" rIns="45718" bIns="45718"/>
          <a:lstStyle/>
          <a:p>
            <a:endParaRPr/>
          </a:p>
        </p:txBody>
      </p:sp>
      <p:sp>
        <p:nvSpPr>
          <p:cNvPr id="1708" name="Straight Arrow Connector 88"/>
          <p:cNvSpPr/>
          <p:nvPr/>
        </p:nvSpPr>
        <p:spPr>
          <a:xfrm flipH="1" flipV="1">
            <a:off x="3710789" y="3448016"/>
            <a:ext cx="2995087" cy="1422689"/>
          </a:xfrm>
          <a:prstGeom prst="line">
            <a:avLst/>
          </a:prstGeom>
          <a:ln w="25400">
            <a:solidFill>
              <a:schemeClr val="accent1"/>
            </a:solidFill>
            <a:tailEnd type="triangle"/>
          </a:ln>
        </p:spPr>
        <p:txBody>
          <a:bodyPr lIns="45718" tIns="45718" rIns="45718" bIns="45718"/>
          <a:lstStyle/>
          <a:p>
            <a:endParaRPr/>
          </a:p>
        </p:txBody>
      </p:sp>
      <p:sp>
        <p:nvSpPr>
          <p:cNvPr id="1709" name="Straight Arrow Connector 89"/>
          <p:cNvSpPr/>
          <p:nvPr/>
        </p:nvSpPr>
        <p:spPr>
          <a:xfrm flipH="1" flipV="1">
            <a:off x="3638782" y="4655264"/>
            <a:ext cx="3067095" cy="215440"/>
          </a:xfrm>
          <a:prstGeom prst="line">
            <a:avLst/>
          </a:prstGeom>
          <a:ln w="25400">
            <a:solidFill>
              <a:schemeClr val="accent1"/>
            </a:solidFill>
            <a:tailEnd type="triangle"/>
          </a:ln>
        </p:spPr>
        <p:txBody>
          <a:bodyPr lIns="45718" tIns="45718" rIns="45718" bIns="45718"/>
          <a:lstStyle/>
          <a:p>
            <a:endParaRPr/>
          </a:p>
        </p:txBody>
      </p:sp>
      <p:sp>
        <p:nvSpPr>
          <p:cNvPr id="1710" name="Straight Arrow Connector 90"/>
          <p:cNvSpPr/>
          <p:nvPr/>
        </p:nvSpPr>
        <p:spPr>
          <a:xfrm flipH="1">
            <a:off x="3854806" y="4870703"/>
            <a:ext cx="2851071" cy="809561"/>
          </a:xfrm>
          <a:prstGeom prst="line">
            <a:avLst/>
          </a:prstGeom>
          <a:ln w="25400">
            <a:solidFill>
              <a:schemeClr val="accent1"/>
            </a:solidFill>
            <a:tailEnd type="triangle"/>
          </a:ln>
        </p:spPr>
        <p:txBody>
          <a:bodyPr lIns="45718" tIns="45718" rIns="45718" bIns="45718"/>
          <a:lstStyle/>
          <a:p>
            <a:endParaRPr/>
          </a:p>
        </p:txBody>
      </p:sp>
      <p:sp>
        <p:nvSpPr>
          <p:cNvPr id="1736" name="Straight Arrow Connector 91"/>
          <p:cNvSpPr/>
          <p:nvPr/>
        </p:nvSpPr>
        <p:spPr>
          <a:xfrm>
            <a:off x="3841026" y="4609029"/>
            <a:ext cx="1301404" cy="6869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accent1"/>
            </a:solidFill>
            <a:tailEnd type="triangle"/>
          </a:ln>
        </p:spPr>
        <p:txBody>
          <a:bodyPr/>
          <a:lstStyle/>
          <a:p>
            <a:endParaRPr/>
          </a:p>
        </p:txBody>
      </p:sp>
      <p:sp>
        <p:nvSpPr>
          <p:cNvPr id="1712" name="Straight Arrow Connector 92"/>
          <p:cNvSpPr/>
          <p:nvPr/>
        </p:nvSpPr>
        <p:spPr>
          <a:xfrm flipH="1">
            <a:off x="3854806" y="5566550"/>
            <a:ext cx="1152129" cy="41707"/>
          </a:xfrm>
          <a:prstGeom prst="line">
            <a:avLst/>
          </a:prstGeom>
          <a:ln w="25400">
            <a:solidFill>
              <a:schemeClr val="accent1"/>
            </a:solidFill>
            <a:tailEnd type="triangle"/>
          </a:ln>
        </p:spPr>
        <p:txBody>
          <a:bodyPr lIns="45718" tIns="45718" rIns="45718" bIns="45718"/>
          <a:lstStyle/>
          <a:p>
            <a:endParaRPr/>
          </a:p>
        </p:txBody>
      </p:sp>
      <p:sp>
        <p:nvSpPr>
          <p:cNvPr id="1737" name="Straight Arrow Connector 93"/>
          <p:cNvSpPr/>
          <p:nvPr/>
        </p:nvSpPr>
        <p:spPr>
          <a:xfrm>
            <a:off x="3555005" y="2256695"/>
            <a:ext cx="1397308" cy="1724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accent1"/>
            </a:solidFill>
            <a:tailEnd type="triangle"/>
          </a:ln>
        </p:spPr>
        <p:txBody>
          <a:bodyPr/>
          <a:lstStyle/>
          <a:p>
            <a:endParaRPr/>
          </a:p>
        </p:txBody>
      </p:sp>
      <p:sp>
        <p:nvSpPr>
          <p:cNvPr id="1738" name="Straight Arrow Connector 94"/>
          <p:cNvSpPr/>
          <p:nvPr/>
        </p:nvSpPr>
        <p:spPr>
          <a:xfrm>
            <a:off x="3825364" y="3465267"/>
            <a:ext cx="972042" cy="61194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accent1"/>
            </a:solidFill>
            <a:tailEnd type="triangle"/>
          </a:ln>
        </p:spPr>
        <p:txBody>
          <a:bodyPr/>
          <a:lstStyle/>
          <a:p>
            <a:endParaRPr/>
          </a:p>
        </p:txBody>
      </p:sp>
      <p:sp>
        <p:nvSpPr>
          <p:cNvPr id="1715" name="Straight Arrow Connector 95"/>
          <p:cNvSpPr/>
          <p:nvPr/>
        </p:nvSpPr>
        <p:spPr>
          <a:xfrm flipH="1">
            <a:off x="3854806" y="4376520"/>
            <a:ext cx="769964" cy="151616"/>
          </a:xfrm>
          <a:prstGeom prst="line">
            <a:avLst/>
          </a:prstGeom>
          <a:ln w="25400">
            <a:solidFill>
              <a:schemeClr val="accent1"/>
            </a:solidFill>
            <a:tailEnd type="triangle"/>
          </a:ln>
        </p:spPr>
        <p:txBody>
          <a:bodyPr lIns="45718" tIns="45718" rIns="45718" bIns="45718"/>
          <a:lstStyle/>
          <a:p>
            <a:endParaRPr/>
          </a:p>
        </p:txBody>
      </p:sp>
      <p:sp>
        <p:nvSpPr>
          <p:cNvPr id="1716" name="Straight Arrow Connector 96"/>
          <p:cNvSpPr/>
          <p:nvPr/>
        </p:nvSpPr>
        <p:spPr>
          <a:xfrm flipH="1" flipV="1">
            <a:off x="3638782" y="2251908"/>
            <a:ext cx="1235197" cy="629081"/>
          </a:xfrm>
          <a:prstGeom prst="line">
            <a:avLst/>
          </a:prstGeom>
          <a:ln w="25400">
            <a:solidFill>
              <a:schemeClr val="accent1"/>
            </a:solidFill>
            <a:tailEnd type="triangle"/>
          </a:ln>
        </p:spPr>
        <p:txBody>
          <a:bodyPr lIns="45718" tIns="45718" rIns="45718" bIns="45718"/>
          <a:lstStyle/>
          <a:p>
            <a:endParaRPr/>
          </a:p>
        </p:txBody>
      </p:sp>
      <p:sp>
        <p:nvSpPr>
          <p:cNvPr id="1717" name="Straight Arrow Connector 97"/>
          <p:cNvSpPr/>
          <p:nvPr/>
        </p:nvSpPr>
        <p:spPr>
          <a:xfrm flipH="1" flipV="1">
            <a:off x="3871910" y="3015968"/>
            <a:ext cx="812253" cy="170525"/>
          </a:xfrm>
          <a:prstGeom prst="line">
            <a:avLst/>
          </a:prstGeom>
          <a:ln w="25400">
            <a:solidFill>
              <a:schemeClr val="accent1"/>
            </a:solidFill>
            <a:tailEnd type="triangle"/>
          </a:ln>
        </p:spPr>
        <p:txBody>
          <a:bodyPr lIns="45718" tIns="45718" rIns="45718" bIns="45718"/>
          <a:lstStyle/>
          <a:p>
            <a:endParaRPr/>
          </a:p>
        </p:txBody>
      </p:sp>
      <p:sp>
        <p:nvSpPr>
          <p:cNvPr id="1739" name="Straight Arrow Connector 98"/>
          <p:cNvSpPr/>
          <p:nvPr/>
        </p:nvSpPr>
        <p:spPr>
          <a:xfrm>
            <a:off x="3829835" y="3468986"/>
            <a:ext cx="1004531" cy="5699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chemeClr val="accent1"/>
            </a:solidFill>
            <a:tailEnd type="triangle"/>
          </a:ln>
        </p:spPr>
        <p:txBody>
          <a:bodyPr/>
          <a:lstStyle/>
          <a:p>
            <a:endParaRPr/>
          </a:p>
        </p:txBody>
      </p:sp>
      <p:sp>
        <p:nvSpPr>
          <p:cNvPr id="1719" name="Straight Arrow Connector 99"/>
          <p:cNvSpPr/>
          <p:nvPr/>
        </p:nvSpPr>
        <p:spPr>
          <a:xfrm flipH="1" flipV="1">
            <a:off x="3494766" y="2251908"/>
            <a:ext cx="2680115" cy="1513590"/>
          </a:xfrm>
          <a:prstGeom prst="line">
            <a:avLst/>
          </a:prstGeom>
          <a:ln w="25400">
            <a:solidFill>
              <a:schemeClr val="accent1"/>
            </a:solidFill>
            <a:tailEnd type="triangle"/>
          </a:ln>
        </p:spPr>
        <p:txBody>
          <a:bodyPr lIns="45718" tIns="45718" rIns="45718" bIns="45718"/>
          <a:lstStyle/>
          <a:p>
            <a:endParaRPr/>
          </a:p>
        </p:txBody>
      </p:sp>
      <p:sp>
        <p:nvSpPr>
          <p:cNvPr id="1720" name="Straight Arrow Connector 100"/>
          <p:cNvSpPr/>
          <p:nvPr/>
        </p:nvSpPr>
        <p:spPr>
          <a:xfrm flipH="1" flipV="1">
            <a:off x="3828597" y="3376007"/>
            <a:ext cx="2346283" cy="389490"/>
          </a:xfrm>
          <a:prstGeom prst="line">
            <a:avLst/>
          </a:prstGeom>
          <a:ln w="25400">
            <a:solidFill>
              <a:schemeClr val="accent1"/>
            </a:solidFill>
            <a:tailEnd type="triangle"/>
          </a:ln>
        </p:spPr>
        <p:txBody>
          <a:bodyPr lIns="45718" tIns="45718" rIns="45718" bIns="45718"/>
          <a:lstStyle/>
          <a:p>
            <a:endParaRPr/>
          </a:p>
        </p:txBody>
      </p:sp>
      <p:sp>
        <p:nvSpPr>
          <p:cNvPr id="1721" name="Straight Arrow Connector 101"/>
          <p:cNvSpPr/>
          <p:nvPr/>
        </p:nvSpPr>
        <p:spPr>
          <a:xfrm flipH="1">
            <a:off x="3828597" y="3765496"/>
            <a:ext cx="2346283" cy="330592"/>
          </a:xfrm>
          <a:prstGeom prst="line">
            <a:avLst/>
          </a:prstGeom>
          <a:ln w="25400">
            <a:solidFill>
              <a:schemeClr val="accent1"/>
            </a:solidFill>
            <a:tailEnd type="triangle"/>
          </a:ln>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1723"/>
                                        </p:tgtEl>
                                        <p:attrNameLst>
                                          <p:attrName>style.visibility</p:attrName>
                                        </p:attrNameLst>
                                      </p:cBhvr>
                                      <p:to>
                                        <p:strVal val="visible"/>
                                      </p:to>
                                    </p:set>
                                    <p:animEffect transition="in" filter="wipe(right)">
                                      <p:cBhvr>
                                        <p:cTn id="7" dur="500"/>
                                        <p:tgtEl>
                                          <p:spTgt spid="1723"/>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1722"/>
                                        </p:tgtEl>
                                        <p:attrNameLst>
                                          <p:attrName>style.visibility</p:attrName>
                                        </p:attrNameLst>
                                      </p:cBhvr>
                                      <p:to>
                                        <p:strVal val="visible"/>
                                      </p:to>
                                    </p:set>
                                    <p:animEffect transition="in" filter="wipe(right)">
                                      <p:cBhvr>
                                        <p:cTn id="11" dur="500"/>
                                        <p:tgtEl>
                                          <p:spTgt spid="17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fill="hold" grpId="1" nodeType="clickEffect">
                                  <p:stCondLst>
                                    <p:cond delay="0"/>
                                  </p:stCondLst>
                                  <p:iterate>
                                    <p:tmAbs val="0"/>
                                  </p:iterate>
                                  <p:childTnLst>
                                    <p:animEffect transition="out" filter="fade">
                                      <p:cBhvr>
                                        <p:cTn id="15" dur="500" fill="hold"/>
                                        <p:tgtEl>
                                          <p:spTgt spid="1723"/>
                                        </p:tgtEl>
                                      </p:cBhvr>
                                    </p:animEffect>
                                    <p:set>
                                      <p:cBhvr>
                                        <p:cTn id="16" fill="hold">
                                          <p:stCondLst>
                                            <p:cond delay="499"/>
                                          </p:stCondLst>
                                        </p:cTn>
                                        <p:tgtEl>
                                          <p:spTgt spid="1723"/>
                                        </p:tgtEl>
                                        <p:attrNameLst>
                                          <p:attrName>style.visibility</p:attrName>
                                        </p:attrNameLst>
                                      </p:cBhvr>
                                      <p:to>
                                        <p:strVal val="hidden"/>
                                      </p:to>
                                    </p:set>
                                  </p:childTnLst>
                                </p:cTn>
                              </p:par>
                            </p:childTnLst>
                          </p:cTn>
                        </p:par>
                        <p:par>
                          <p:cTn id="17" fill="hold">
                            <p:stCondLst>
                              <p:cond delay="500"/>
                            </p:stCondLst>
                            <p:childTnLst>
                              <p:par>
                                <p:cTn id="18" presetID="10" presetClass="exit" fill="hold" grpId="1" nodeType="afterEffect">
                                  <p:stCondLst>
                                    <p:cond delay="0"/>
                                  </p:stCondLst>
                                  <p:iterate>
                                    <p:tmAbs val="0"/>
                                  </p:iterate>
                                  <p:childTnLst>
                                    <p:animEffect transition="out" filter="fade">
                                      <p:cBhvr>
                                        <p:cTn id="19" dur="500" fill="hold"/>
                                        <p:tgtEl>
                                          <p:spTgt spid="1722"/>
                                        </p:tgtEl>
                                      </p:cBhvr>
                                    </p:animEffect>
                                    <p:set>
                                      <p:cBhvr>
                                        <p:cTn id="20" fill="hold">
                                          <p:stCondLst>
                                            <p:cond delay="499"/>
                                          </p:stCondLst>
                                        </p:cTn>
                                        <p:tgtEl>
                                          <p:spTgt spid="1722"/>
                                        </p:tgtEl>
                                        <p:attrNameLst>
                                          <p:attrName>style.visibility</p:attrName>
                                        </p:attrNameLst>
                                      </p:cBhvr>
                                      <p:to>
                                        <p:strVal val="hidden"/>
                                      </p:to>
                                    </p:set>
                                  </p:childTnLst>
                                </p:cTn>
                              </p:par>
                            </p:childTnLst>
                          </p:cTn>
                        </p:par>
                        <p:par>
                          <p:cTn id="21" fill="hold">
                            <p:stCondLst>
                              <p:cond delay="1000"/>
                            </p:stCondLst>
                            <p:childTnLst>
                              <p:par>
                                <p:cTn id="22" presetID="22" presetClass="entr" presetSubtype="2" fill="hold" grpId="0" nodeType="afterEffect">
                                  <p:stCondLst>
                                    <p:cond delay="0"/>
                                  </p:stCondLst>
                                  <p:iterate>
                                    <p:tmAbs val="0"/>
                                  </p:iterate>
                                  <p:childTnLst>
                                    <p:set>
                                      <p:cBhvr>
                                        <p:cTn id="23" fill="hold"/>
                                        <p:tgtEl>
                                          <p:spTgt spid="1724"/>
                                        </p:tgtEl>
                                        <p:attrNameLst>
                                          <p:attrName>style.visibility</p:attrName>
                                        </p:attrNameLst>
                                      </p:cBhvr>
                                      <p:to>
                                        <p:strVal val="visible"/>
                                      </p:to>
                                    </p:set>
                                    <p:animEffect transition="in" filter="wipe(right)">
                                      <p:cBhvr>
                                        <p:cTn id="24" dur="500"/>
                                        <p:tgtEl>
                                          <p:spTgt spid="1724"/>
                                        </p:tgtEl>
                                      </p:cBhvr>
                                    </p:animEffect>
                                  </p:childTnLst>
                                </p:cTn>
                              </p:par>
                            </p:childTnLst>
                          </p:cTn>
                        </p:par>
                        <p:par>
                          <p:cTn id="25" fill="hold">
                            <p:stCondLst>
                              <p:cond delay="1500"/>
                            </p:stCondLst>
                            <p:childTnLst>
                              <p:par>
                                <p:cTn id="26" presetID="22" presetClass="entr" presetSubtype="2" fill="hold" grpId="0" nodeType="afterEffect">
                                  <p:stCondLst>
                                    <p:cond delay="0"/>
                                  </p:stCondLst>
                                  <p:iterate>
                                    <p:tmAbs val="0"/>
                                  </p:iterate>
                                  <p:childTnLst>
                                    <p:set>
                                      <p:cBhvr>
                                        <p:cTn id="27" fill="hold"/>
                                        <p:tgtEl>
                                          <p:spTgt spid="1725"/>
                                        </p:tgtEl>
                                        <p:attrNameLst>
                                          <p:attrName>style.visibility</p:attrName>
                                        </p:attrNameLst>
                                      </p:cBhvr>
                                      <p:to>
                                        <p:strVal val="visible"/>
                                      </p:to>
                                    </p:set>
                                    <p:animEffect transition="in" filter="wipe(right)">
                                      <p:cBhvr>
                                        <p:cTn id="28" dur="500"/>
                                        <p:tgtEl>
                                          <p:spTgt spid="17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fill="hold" grpId="1" nodeType="clickEffect">
                                  <p:stCondLst>
                                    <p:cond delay="0"/>
                                  </p:stCondLst>
                                  <p:iterate>
                                    <p:tmAbs val="0"/>
                                  </p:iterate>
                                  <p:childTnLst>
                                    <p:animEffect transition="out" filter="fade">
                                      <p:cBhvr>
                                        <p:cTn id="32" dur="500" fill="hold"/>
                                        <p:tgtEl>
                                          <p:spTgt spid="1724"/>
                                        </p:tgtEl>
                                      </p:cBhvr>
                                    </p:animEffect>
                                    <p:set>
                                      <p:cBhvr>
                                        <p:cTn id="33" fill="hold">
                                          <p:stCondLst>
                                            <p:cond delay="499"/>
                                          </p:stCondLst>
                                        </p:cTn>
                                        <p:tgtEl>
                                          <p:spTgt spid="1724"/>
                                        </p:tgtEl>
                                        <p:attrNameLst>
                                          <p:attrName>style.visibility</p:attrName>
                                        </p:attrNameLst>
                                      </p:cBhvr>
                                      <p:to>
                                        <p:strVal val="hidden"/>
                                      </p:to>
                                    </p:set>
                                  </p:childTnLst>
                                </p:cTn>
                              </p:par>
                            </p:childTnLst>
                          </p:cTn>
                        </p:par>
                        <p:par>
                          <p:cTn id="34" fill="hold">
                            <p:stCondLst>
                              <p:cond delay="500"/>
                            </p:stCondLst>
                            <p:childTnLst>
                              <p:par>
                                <p:cTn id="35" presetID="10" presetClass="exit" fill="hold" grpId="1" nodeType="afterEffect">
                                  <p:stCondLst>
                                    <p:cond delay="0"/>
                                  </p:stCondLst>
                                  <p:iterate>
                                    <p:tmAbs val="0"/>
                                  </p:iterate>
                                  <p:childTnLst>
                                    <p:animEffect transition="out" filter="fade">
                                      <p:cBhvr>
                                        <p:cTn id="36" dur="500" fill="hold"/>
                                        <p:tgtEl>
                                          <p:spTgt spid="1725"/>
                                        </p:tgtEl>
                                      </p:cBhvr>
                                    </p:animEffect>
                                    <p:set>
                                      <p:cBhvr>
                                        <p:cTn id="37" fill="hold">
                                          <p:stCondLst>
                                            <p:cond delay="499"/>
                                          </p:stCondLst>
                                        </p:cTn>
                                        <p:tgtEl>
                                          <p:spTgt spid="1725"/>
                                        </p:tgtEl>
                                        <p:attrNameLst>
                                          <p:attrName>style.visibility</p:attrName>
                                        </p:attrNameLst>
                                      </p:cBhvr>
                                      <p:to>
                                        <p:strVal val="hidden"/>
                                      </p:to>
                                    </p:set>
                                  </p:childTnLst>
                                </p:cTn>
                              </p:par>
                            </p:childTnLst>
                          </p:cTn>
                        </p:par>
                        <p:par>
                          <p:cTn id="38" fill="hold">
                            <p:stCondLst>
                              <p:cond delay="1000"/>
                            </p:stCondLst>
                            <p:childTnLst>
                              <p:par>
                                <p:cTn id="39" presetID="22" presetClass="entr" presetSubtype="2" fill="hold" grpId="0" nodeType="afterEffect">
                                  <p:stCondLst>
                                    <p:cond delay="0"/>
                                  </p:stCondLst>
                                  <p:iterate>
                                    <p:tmAbs val="0"/>
                                  </p:iterate>
                                  <p:childTnLst>
                                    <p:set>
                                      <p:cBhvr>
                                        <p:cTn id="40" fill="hold"/>
                                        <p:tgtEl>
                                          <p:spTgt spid="1726"/>
                                        </p:tgtEl>
                                        <p:attrNameLst>
                                          <p:attrName>style.visibility</p:attrName>
                                        </p:attrNameLst>
                                      </p:cBhvr>
                                      <p:to>
                                        <p:strVal val="visible"/>
                                      </p:to>
                                    </p:set>
                                    <p:animEffect transition="in" filter="wipe(right)">
                                      <p:cBhvr>
                                        <p:cTn id="41" dur="500"/>
                                        <p:tgtEl>
                                          <p:spTgt spid="1726"/>
                                        </p:tgtEl>
                                      </p:cBhvr>
                                    </p:animEffect>
                                  </p:childTnLst>
                                </p:cTn>
                              </p:par>
                            </p:childTnLst>
                          </p:cTn>
                        </p:par>
                        <p:par>
                          <p:cTn id="42" fill="hold">
                            <p:stCondLst>
                              <p:cond delay="1500"/>
                            </p:stCondLst>
                            <p:childTnLst>
                              <p:par>
                                <p:cTn id="43" presetID="22" presetClass="entr" presetSubtype="2" fill="hold" grpId="0" nodeType="afterEffect">
                                  <p:stCondLst>
                                    <p:cond delay="0"/>
                                  </p:stCondLst>
                                  <p:iterate>
                                    <p:tmAbs val="0"/>
                                  </p:iterate>
                                  <p:childTnLst>
                                    <p:set>
                                      <p:cBhvr>
                                        <p:cTn id="44" fill="hold"/>
                                        <p:tgtEl>
                                          <p:spTgt spid="1727"/>
                                        </p:tgtEl>
                                        <p:attrNameLst>
                                          <p:attrName>style.visibility</p:attrName>
                                        </p:attrNameLst>
                                      </p:cBhvr>
                                      <p:to>
                                        <p:strVal val="visible"/>
                                      </p:to>
                                    </p:set>
                                    <p:animEffect transition="in" filter="wipe(right)">
                                      <p:cBhvr>
                                        <p:cTn id="45" dur="500"/>
                                        <p:tgtEl>
                                          <p:spTgt spid="1727"/>
                                        </p:tgtEl>
                                      </p:cBhvr>
                                    </p:animEffect>
                                  </p:childTnLst>
                                </p:cTn>
                              </p:par>
                            </p:childTnLst>
                          </p:cTn>
                        </p:par>
                        <p:par>
                          <p:cTn id="46" fill="hold">
                            <p:stCondLst>
                              <p:cond delay="2000"/>
                            </p:stCondLst>
                            <p:childTnLst>
                              <p:par>
                                <p:cTn id="47" presetID="22" presetClass="entr" presetSubtype="2" fill="hold" grpId="0" nodeType="afterEffect">
                                  <p:stCondLst>
                                    <p:cond delay="0"/>
                                  </p:stCondLst>
                                  <p:iterate>
                                    <p:tmAbs val="0"/>
                                  </p:iterate>
                                  <p:childTnLst>
                                    <p:set>
                                      <p:cBhvr>
                                        <p:cTn id="48" fill="hold"/>
                                        <p:tgtEl>
                                          <p:spTgt spid="1728"/>
                                        </p:tgtEl>
                                        <p:attrNameLst>
                                          <p:attrName>style.visibility</p:attrName>
                                        </p:attrNameLst>
                                      </p:cBhvr>
                                      <p:to>
                                        <p:strVal val="visible"/>
                                      </p:to>
                                    </p:set>
                                    <p:animEffect transition="in" filter="wipe(right)">
                                      <p:cBhvr>
                                        <p:cTn id="49" dur="500"/>
                                        <p:tgtEl>
                                          <p:spTgt spid="17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fill="hold" grpId="1" nodeType="clickEffect">
                                  <p:stCondLst>
                                    <p:cond delay="0"/>
                                  </p:stCondLst>
                                  <p:iterate>
                                    <p:tmAbs val="0"/>
                                  </p:iterate>
                                  <p:childTnLst>
                                    <p:animEffect transition="out" filter="fade">
                                      <p:cBhvr>
                                        <p:cTn id="53" dur="500" fill="hold"/>
                                        <p:tgtEl>
                                          <p:spTgt spid="1726"/>
                                        </p:tgtEl>
                                      </p:cBhvr>
                                    </p:animEffect>
                                    <p:set>
                                      <p:cBhvr>
                                        <p:cTn id="54" fill="hold">
                                          <p:stCondLst>
                                            <p:cond delay="499"/>
                                          </p:stCondLst>
                                        </p:cTn>
                                        <p:tgtEl>
                                          <p:spTgt spid="1726"/>
                                        </p:tgtEl>
                                        <p:attrNameLst>
                                          <p:attrName>style.visibility</p:attrName>
                                        </p:attrNameLst>
                                      </p:cBhvr>
                                      <p:to>
                                        <p:strVal val="hidden"/>
                                      </p:to>
                                    </p:set>
                                  </p:childTnLst>
                                </p:cTn>
                              </p:par>
                            </p:childTnLst>
                          </p:cTn>
                        </p:par>
                        <p:par>
                          <p:cTn id="55" fill="hold">
                            <p:stCondLst>
                              <p:cond delay="500"/>
                            </p:stCondLst>
                            <p:childTnLst>
                              <p:par>
                                <p:cTn id="56" presetID="10" presetClass="exit" fill="hold" grpId="1" nodeType="afterEffect">
                                  <p:stCondLst>
                                    <p:cond delay="0"/>
                                  </p:stCondLst>
                                  <p:iterate>
                                    <p:tmAbs val="0"/>
                                  </p:iterate>
                                  <p:childTnLst>
                                    <p:animEffect transition="out" filter="fade">
                                      <p:cBhvr>
                                        <p:cTn id="57" dur="500" fill="hold"/>
                                        <p:tgtEl>
                                          <p:spTgt spid="1727"/>
                                        </p:tgtEl>
                                      </p:cBhvr>
                                    </p:animEffect>
                                    <p:set>
                                      <p:cBhvr>
                                        <p:cTn id="58" fill="hold">
                                          <p:stCondLst>
                                            <p:cond delay="499"/>
                                          </p:stCondLst>
                                        </p:cTn>
                                        <p:tgtEl>
                                          <p:spTgt spid="1727"/>
                                        </p:tgtEl>
                                        <p:attrNameLst>
                                          <p:attrName>style.visibility</p:attrName>
                                        </p:attrNameLst>
                                      </p:cBhvr>
                                      <p:to>
                                        <p:strVal val="hidden"/>
                                      </p:to>
                                    </p:set>
                                  </p:childTnLst>
                                </p:cTn>
                              </p:par>
                            </p:childTnLst>
                          </p:cTn>
                        </p:par>
                        <p:par>
                          <p:cTn id="59" fill="hold">
                            <p:stCondLst>
                              <p:cond delay="1000"/>
                            </p:stCondLst>
                            <p:childTnLst>
                              <p:par>
                                <p:cTn id="60" presetID="10" presetClass="exit" fill="hold" grpId="1" nodeType="afterEffect">
                                  <p:stCondLst>
                                    <p:cond delay="0"/>
                                  </p:stCondLst>
                                  <p:iterate>
                                    <p:tmAbs val="0"/>
                                  </p:iterate>
                                  <p:childTnLst>
                                    <p:animEffect transition="out" filter="fade">
                                      <p:cBhvr>
                                        <p:cTn id="61" dur="500" fill="hold"/>
                                        <p:tgtEl>
                                          <p:spTgt spid="1728"/>
                                        </p:tgtEl>
                                      </p:cBhvr>
                                    </p:animEffect>
                                    <p:set>
                                      <p:cBhvr>
                                        <p:cTn id="62" fill="hold">
                                          <p:stCondLst>
                                            <p:cond delay="499"/>
                                          </p:stCondLst>
                                        </p:cTn>
                                        <p:tgtEl>
                                          <p:spTgt spid="1728"/>
                                        </p:tgtEl>
                                        <p:attrNameLst>
                                          <p:attrName>style.visibility</p:attrName>
                                        </p:attrNameLst>
                                      </p:cBhvr>
                                      <p:to>
                                        <p:strVal val="hidden"/>
                                      </p:to>
                                    </p:set>
                                  </p:childTnLst>
                                </p:cTn>
                              </p:par>
                            </p:childTnLst>
                          </p:cTn>
                        </p:par>
                        <p:par>
                          <p:cTn id="63" fill="hold">
                            <p:stCondLst>
                              <p:cond delay="1500"/>
                            </p:stCondLst>
                            <p:childTnLst>
                              <p:par>
                                <p:cTn id="64" presetID="22" presetClass="entr" presetSubtype="2" fill="hold" grpId="0" nodeType="afterEffect">
                                  <p:stCondLst>
                                    <p:cond delay="0"/>
                                  </p:stCondLst>
                                  <p:iterate>
                                    <p:tmAbs val="0"/>
                                  </p:iterate>
                                  <p:childTnLst>
                                    <p:set>
                                      <p:cBhvr>
                                        <p:cTn id="65" fill="hold"/>
                                        <p:tgtEl>
                                          <p:spTgt spid="1729"/>
                                        </p:tgtEl>
                                        <p:attrNameLst>
                                          <p:attrName>style.visibility</p:attrName>
                                        </p:attrNameLst>
                                      </p:cBhvr>
                                      <p:to>
                                        <p:strVal val="visible"/>
                                      </p:to>
                                    </p:set>
                                    <p:animEffect transition="in" filter="wipe(right)">
                                      <p:cBhvr>
                                        <p:cTn id="66" dur="500"/>
                                        <p:tgtEl>
                                          <p:spTgt spid="1729"/>
                                        </p:tgtEl>
                                      </p:cBhvr>
                                    </p:animEffect>
                                  </p:childTnLst>
                                </p:cTn>
                              </p:par>
                            </p:childTnLst>
                          </p:cTn>
                        </p:par>
                        <p:par>
                          <p:cTn id="67" fill="hold">
                            <p:stCondLst>
                              <p:cond delay="2000"/>
                            </p:stCondLst>
                            <p:childTnLst>
                              <p:par>
                                <p:cTn id="68" presetID="22" presetClass="entr" presetSubtype="2" fill="hold" grpId="0" nodeType="afterEffect">
                                  <p:stCondLst>
                                    <p:cond delay="0"/>
                                  </p:stCondLst>
                                  <p:iterate>
                                    <p:tmAbs val="0"/>
                                  </p:iterate>
                                  <p:childTnLst>
                                    <p:set>
                                      <p:cBhvr>
                                        <p:cTn id="69" fill="hold"/>
                                        <p:tgtEl>
                                          <p:spTgt spid="1731"/>
                                        </p:tgtEl>
                                        <p:attrNameLst>
                                          <p:attrName>style.visibility</p:attrName>
                                        </p:attrNameLst>
                                      </p:cBhvr>
                                      <p:to>
                                        <p:strVal val="visible"/>
                                      </p:to>
                                    </p:set>
                                    <p:animEffect transition="in" filter="wipe(right)">
                                      <p:cBhvr>
                                        <p:cTn id="70" dur="500"/>
                                        <p:tgtEl>
                                          <p:spTgt spid="1731"/>
                                        </p:tgtEl>
                                      </p:cBhvr>
                                    </p:animEffect>
                                  </p:childTnLst>
                                </p:cTn>
                              </p:par>
                            </p:childTnLst>
                          </p:cTn>
                        </p:par>
                        <p:par>
                          <p:cTn id="71" fill="hold">
                            <p:stCondLst>
                              <p:cond delay="2500"/>
                            </p:stCondLst>
                            <p:childTnLst>
                              <p:par>
                                <p:cTn id="72" presetID="22" presetClass="entr" presetSubtype="2" fill="hold" grpId="0" nodeType="afterEffect">
                                  <p:stCondLst>
                                    <p:cond delay="0"/>
                                  </p:stCondLst>
                                  <p:iterate>
                                    <p:tmAbs val="0"/>
                                  </p:iterate>
                                  <p:childTnLst>
                                    <p:set>
                                      <p:cBhvr>
                                        <p:cTn id="73" fill="hold"/>
                                        <p:tgtEl>
                                          <p:spTgt spid="1732"/>
                                        </p:tgtEl>
                                        <p:attrNameLst>
                                          <p:attrName>style.visibility</p:attrName>
                                        </p:attrNameLst>
                                      </p:cBhvr>
                                      <p:to>
                                        <p:strVal val="visible"/>
                                      </p:to>
                                    </p:set>
                                    <p:animEffect transition="in" filter="wipe(right)">
                                      <p:cBhvr>
                                        <p:cTn id="74" dur="500"/>
                                        <p:tgtEl>
                                          <p:spTgt spid="1732"/>
                                        </p:tgtEl>
                                      </p:cBhvr>
                                    </p:animEffect>
                                  </p:childTnLst>
                                </p:cTn>
                              </p:par>
                            </p:childTnLst>
                          </p:cTn>
                        </p:par>
                        <p:par>
                          <p:cTn id="75" fill="hold">
                            <p:stCondLst>
                              <p:cond delay="3000"/>
                            </p:stCondLst>
                            <p:childTnLst>
                              <p:par>
                                <p:cTn id="76" presetID="22" presetClass="entr" presetSubtype="2" fill="hold" grpId="0" nodeType="afterEffect">
                                  <p:stCondLst>
                                    <p:cond delay="0"/>
                                  </p:stCondLst>
                                  <p:iterate>
                                    <p:tmAbs val="0"/>
                                  </p:iterate>
                                  <p:childTnLst>
                                    <p:set>
                                      <p:cBhvr>
                                        <p:cTn id="77" fill="hold"/>
                                        <p:tgtEl>
                                          <p:spTgt spid="1730"/>
                                        </p:tgtEl>
                                        <p:attrNameLst>
                                          <p:attrName>style.visibility</p:attrName>
                                        </p:attrNameLst>
                                      </p:cBhvr>
                                      <p:to>
                                        <p:strVal val="visible"/>
                                      </p:to>
                                    </p:set>
                                    <p:animEffect transition="in" filter="wipe(right)">
                                      <p:cBhvr>
                                        <p:cTn id="78" dur="500"/>
                                        <p:tgtEl>
                                          <p:spTgt spid="173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fill="hold" grpId="1" nodeType="clickEffect">
                                  <p:stCondLst>
                                    <p:cond delay="0"/>
                                  </p:stCondLst>
                                  <p:iterate>
                                    <p:tmAbs val="0"/>
                                  </p:iterate>
                                  <p:childTnLst>
                                    <p:animEffect transition="out" filter="fade">
                                      <p:cBhvr>
                                        <p:cTn id="82" dur="500" fill="hold"/>
                                        <p:tgtEl>
                                          <p:spTgt spid="1729"/>
                                        </p:tgtEl>
                                      </p:cBhvr>
                                    </p:animEffect>
                                    <p:set>
                                      <p:cBhvr>
                                        <p:cTn id="83" fill="hold">
                                          <p:stCondLst>
                                            <p:cond delay="499"/>
                                          </p:stCondLst>
                                        </p:cTn>
                                        <p:tgtEl>
                                          <p:spTgt spid="1729"/>
                                        </p:tgtEl>
                                        <p:attrNameLst>
                                          <p:attrName>style.visibility</p:attrName>
                                        </p:attrNameLst>
                                      </p:cBhvr>
                                      <p:to>
                                        <p:strVal val="hidden"/>
                                      </p:to>
                                    </p:set>
                                  </p:childTnLst>
                                </p:cTn>
                              </p:par>
                            </p:childTnLst>
                          </p:cTn>
                        </p:par>
                        <p:par>
                          <p:cTn id="84" fill="hold">
                            <p:stCondLst>
                              <p:cond delay="500"/>
                            </p:stCondLst>
                            <p:childTnLst>
                              <p:par>
                                <p:cTn id="85" presetID="10" presetClass="exit" fill="hold" grpId="1" nodeType="afterEffect">
                                  <p:stCondLst>
                                    <p:cond delay="0"/>
                                  </p:stCondLst>
                                  <p:iterate>
                                    <p:tmAbs val="0"/>
                                  </p:iterate>
                                  <p:childTnLst>
                                    <p:animEffect transition="out" filter="fade">
                                      <p:cBhvr>
                                        <p:cTn id="86" dur="500" fill="hold"/>
                                        <p:tgtEl>
                                          <p:spTgt spid="1731"/>
                                        </p:tgtEl>
                                      </p:cBhvr>
                                    </p:animEffect>
                                    <p:set>
                                      <p:cBhvr>
                                        <p:cTn id="87" fill="hold">
                                          <p:stCondLst>
                                            <p:cond delay="499"/>
                                          </p:stCondLst>
                                        </p:cTn>
                                        <p:tgtEl>
                                          <p:spTgt spid="1731"/>
                                        </p:tgtEl>
                                        <p:attrNameLst>
                                          <p:attrName>style.visibility</p:attrName>
                                        </p:attrNameLst>
                                      </p:cBhvr>
                                      <p:to>
                                        <p:strVal val="hidden"/>
                                      </p:to>
                                    </p:set>
                                  </p:childTnLst>
                                </p:cTn>
                              </p:par>
                            </p:childTnLst>
                          </p:cTn>
                        </p:par>
                        <p:par>
                          <p:cTn id="88" fill="hold">
                            <p:stCondLst>
                              <p:cond delay="1000"/>
                            </p:stCondLst>
                            <p:childTnLst>
                              <p:par>
                                <p:cTn id="89" presetID="10" presetClass="exit" fill="hold" grpId="1" nodeType="afterEffect">
                                  <p:stCondLst>
                                    <p:cond delay="0"/>
                                  </p:stCondLst>
                                  <p:iterate>
                                    <p:tmAbs val="0"/>
                                  </p:iterate>
                                  <p:childTnLst>
                                    <p:animEffect transition="out" filter="fade">
                                      <p:cBhvr>
                                        <p:cTn id="90" dur="500" fill="hold"/>
                                        <p:tgtEl>
                                          <p:spTgt spid="1732"/>
                                        </p:tgtEl>
                                      </p:cBhvr>
                                    </p:animEffect>
                                    <p:set>
                                      <p:cBhvr>
                                        <p:cTn id="91" fill="hold">
                                          <p:stCondLst>
                                            <p:cond delay="499"/>
                                          </p:stCondLst>
                                        </p:cTn>
                                        <p:tgtEl>
                                          <p:spTgt spid="1732"/>
                                        </p:tgtEl>
                                        <p:attrNameLst>
                                          <p:attrName>style.visibility</p:attrName>
                                        </p:attrNameLst>
                                      </p:cBhvr>
                                      <p:to>
                                        <p:strVal val="hidden"/>
                                      </p:to>
                                    </p:set>
                                  </p:childTnLst>
                                </p:cTn>
                              </p:par>
                            </p:childTnLst>
                          </p:cTn>
                        </p:par>
                        <p:par>
                          <p:cTn id="92" fill="hold">
                            <p:stCondLst>
                              <p:cond delay="1500"/>
                            </p:stCondLst>
                            <p:childTnLst>
                              <p:par>
                                <p:cTn id="93" presetID="10" presetClass="exit" fill="hold" grpId="1" nodeType="afterEffect">
                                  <p:stCondLst>
                                    <p:cond delay="0"/>
                                  </p:stCondLst>
                                  <p:iterate>
                                    <p:tmAbs val="0"/>
                                  </p:iterate>
                                  <p:childTnLst>
                                    <p:animEffect transition="out" filter="fade">
                                      <p:cBhvr>
                                        <p:cTn id="94" dur="500" fill="hold"/>
                                        <p:tgtEl>
                                          <p:spTgt spid="1730"/>
                                        </p:tgtEl>
                                      </p:cBhvr>
                                    </p:animEffect>
                                    <p:set>
                                      <p:cBhvr>
                                        <p:cTn id="95" fill="hold">
                                          <p:stCondLst>
                                            <p:cond delay="499"/>
                                          </p:stCondLst>
                                        </p:cTn>
                                        <p:tgtEl>
                                          <p:spTgt spid="1730"/>
                                        </p:tgtEl>
                                        <p:attrNameLst>
                                          <p:attrName>style.visibility</p:attrName>
                                        </p:attrNameLst>
                                      </p:cBhvr>
                                      <p:to>
                                        <p:strVal val="hidden"/>
                                      </p:to>
                                    </p:set>
                                  </p:childTnLst>
                                </p:cTn>
                              </p:par>
                            </p:childTnLst>
                          </p:cTn>
                        </p:par>
                        <p:par>
                          <p:cTn id="96" fill="hold">
                            <p:stCondLst>
                              <p:cond delay="2000"/>
                            </p:stCondLst>
                            <p:childTnLst>
                              <p:par>
                                <p:cTn id="97" presetID="22" presetClass="entr" presetSubtype="2" fill="hold" grpId="0" nodeType="afterEffect">
                                  <p:stCondLst>
                                    <p:cond delay="0"/>
                                  </p:stCondLst>
                                  <p:iterate>
                                    <p:tmAbs val="0"/>
                                  </p:iterate>
                                  <p:childTnLst>
                                    <p:set>
                                      <p:cBhvr>
                                        <p:cTn id="98" fill="hold"/>
                                        <p:tgtEl>
                                          <p:spTgt spid="1699"/>
                                        </p:tgtEl>
                                        <p:attrNameLst>
                                          <p:attrName>style.visibility</p:attrName>
                                        </p:attrNameLst>
                                      </p:cBhvr>
                                      <p:to>
                                        <p:strVal val="visible"/>
                                      </p:to>
                                    </p:set>
                                    <p:animEffect transition="in" filter="wipe(right)">
                                      <p:cBhvr>
                                        <p:cTn id="99" dur="500"/>
                                        <p:tgtEl>
                                          <p:spTgt spid="1699"/>
                                        </p:tgtEl>
                                      </p:cBhvr>
                                    </p:animEffect>
                                  </p:childTnLst>
                                </p:cTn>
                              </p:par>
                            </p:childTnLst>
                          </p:cTn>
                        </p:par>
                        <p:par>
                          <p:cTn id="100" fill="hold">
                            <p:stCondLst>
                              <p:cond delay="2500"/>
                            </p:stCondLst>
                            <p:childTnLst>
                              <p:par>
                                <p:cTn id="101" presetID="22" presetClass="entr" presetSubtype="2" fill="hold" grpId="0" nodeType="afterEffect">
                                  <p:stCondLst>
                                    <p:cond delay="0"/>
                                  </p:stCondLst>
                                  <p:iterate>
                                    <p:tmAbs val="0"/>
                                  </p:iterate>
                                  <p:childTnLst>
                                    <p:set>
                                      <p:cBhvr>
                                        <p:cTn id="102" fill="hold"/>
                                        <p:tgtEl>
                                          <p:spTgt spid="1700"/>
                                        </p:tgtEl>
                                        <p:attrNameLst>
                                          <p:attrName>style.visibility</p:attrName>
                                        </p:attrNameLst>
                                      </p:cBhvr>
                                      <p:to>
                                        <p:strVal val="visible"/>
                                      </p:to>
                                    </p:set>
                                    <p:animEffect transition="in" filter="wipe(right)">
                                      <p:cBhvr>
                                        <p:cTn id="103" dur="500"/>
                                        <p:tgtEl>
                                          <p:spTgt spid="1700"/>
                                        </p:tgtEl>
                                      </p:cBhvr>
                                    </p:animEffect>
                                  </p:childTnLst>
                                </p:cTn>
                              </p:par>
                            </p:childTnLst>
                          </p:cTn>
                        </p:par>
                        <p:par>
                          <p:cTn id="104" fill="hold">
                            <p:stCondLst>
                              <p:cond delay="3000"/>
                            </p:stCondLst>
                            <p:childTnLst>
                              <p:par>
                                <p:cTn id="105" presetID="22" presetClass="entr" presetSubtype="2" fill="hold" grpId="0" nodeType="afterEffect">
                                  <p:stCondLst>
                                    <p:cond delay="0"/>
                                  </p:stCondLst>
                                  <p:iterate>
                                    <p:tmAbs val="0"/>
                                  </p:iterate>
                                  <p:childTnLst>
                                    <p:set>
                                      <p:cBhvr>
                                        <p:cTn id="106" fill="hold"/>
                                        <p:tgtEl>
                                          <p:spTgt spid="1701"/>
                                        </p:tgtEl>
                                        <p:attrNameLst>
                                          <p:attrName>style.visibility</p:attrName>
                                        </p:attrNameLst>
                                      </p:cBhvr>
                                      <p:to>
                                        <p:strVal val="visible"/>
                                      </p:to>
                                    </p:set>
                                    <p:animEffect transition="in" filter="wipe(right)">
                                      <p:cBhvr>
                                        <p:cTn id="107" dur="500"/>
                                        <p:tgtEl>
                                          <p:spTgt spid="1701"/>
                                        </p:tgtEl>
                                      </p:cBhvr>
                                    </p:animEffect>
                                  </p:childTnLst>
                                </p:cTn>
                              </p:par>
                            </p:childTnLst>
                          </p:cTn>
                        </p:par>
                        <p:par>
                          <p:cTn id="108" fill="hold">
                            <p:stCondLst>
                              <p:cond delay="3500"/>
                            </p:stCondLst>
                            <p:childTnLst>
                              <p:par>
                                <p:cTn id="109" presetID="22" presetClass="entr" presetSubtype="2" fill="hold" grpId="0" nodeType="afterEffect">
                                  <p:stCondLst>
                                    <p:cond delay="0"/>
                                  </p:stCondLst>
                                  <p:iterate>
                                    <p:tmAbs val="0"/>
                                  </p:iterate>
                                  <p:childTnLst>
                                    <p:set>
                                      <p:cBhvr>
                                        <p:cTn id="110" fill="hold"/>
                                        <p:tgtEl>
                                          <p:spTgt spid="1702"/>
                                        </p:tgtEl>
                                        <p:attrNameLst>
                                          <p:attrName>style.visibility</p:attrName>
                                        </p:attrNameLst>
                                      </p:cBhvr>
                                      <p:to>
                                        <p:strVal val="visible"/>
                                      </p:to>
                                    </p:set>
                                    <p:animEffect transition="in" filter="wipe(right)">
                                      <p:cBhvr>
                                        <p:cTn id="111" dur="500"/>
                                        <p:tgtEl>
                                          <p:spTgt spid="1702"/>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fill="hold" grpId="1" nodeType="clickEffect">
                                  <p:stCondLst>
                                    <p:cond delay="0"/>
                                  </p:stCondLst>
                                  <p:iterate>
                                    <p:tmAbs val="0"/>
                                  </p:iterate>
                                  <p:childTnLst>
                                    <p:animEffect transition="out" filter="fade">
                                      <p:cBhvr>
                                        <p:cTn id="115" dur="500" fill="hold"/>
                                        <p:tgtEl>
                                          <p:spTgt spid="1699"/>
                                        </p:tgtEl>
                                      </p:cBhvr>
                                    </p:animEffect>
                                    <p:set>
                                      <p:cBhvr>
                                        <p:cTn id="116" fill="hold">
                                          <p:stCondLst>
                                            <p:cond delay="499"/>
                                          </p:stCondLst>
                                        </p:cTn>
                                        <p:tgtEl>
                                          <p:spTgt spid="1699"/>
                                        </p:tgtEl>
                                        <p:attrNameLst>
                                          <p:attrName>style.visibility</p:attrName>
                                        </p:attrNameLst>
                                      </p:cBhvr>
                                      <p:to>
                                        <p:strVal val="hidden"/>
                                      </p:to>
                                    </p:set>
                                  </p:childTnLst>
                                </p:cTn>
                              </p:par>
                            </p:childTnLst>
                          </p:cTn>
                        </p:par>
                        <p:par>
                          <p:cTn id="117" fill="hold">
                            <p:stCondLst>
                              <p:cond delay="500"/>
                            </p:stCondLst>
                            <p:childTnLst>
                              <p:par>
                                <p:cTn id="118" presetID="10" presetClass="exit" fill="hold" grpId="1" nodeType="afterEffect">
                                  <p:stCondLst>
                                    <p:cond delay="0"/>
                                  </p:stCondLst>
                                  <p:iterate>
                                    <p:tmAbs val="0"/>
                                  </p:iterate>
                                  <p:childTnLst>
                                    <p:animEffect transition="out" filter="fade">
                                      <p:cBhvr>
                                        <p:cTn id="119" dur="500" fill="hold"/>
                                        <p:tgtEl>
                                          <p:spTgt spid="1700"/>
                                        </p:tgtEl>
                                      </p:cBhvr>
                                    </p:animEffect>
                                    <p:set>
                                      <p:cBhvr>
                                        <p:cTn id="120" fill="hold">
                                          <p:stCondLst>
                                            <p:cond delay="499"/>
                                          </p:stCondLst>
                                        </p:cTn>
                                        <p:tgtEl>
                                          <p:spTgt spid="1700"/>
                                        </p:tgtEl>
                                        <p:attrNameLst>
                                          <p:attrName>style.visibility</p:attrName>
                                        </p:attrNameLst>
                                      </p:cBhvr>
                                      <p:to>
                                        <p:strVal val="hidden"/>
                                      </p:to>
                                    </p:set>
                                  </p:childTnLst>
                                </p:cTn>
                              </p:par>
                            </p:childTnLst>
                          </p:cTn>
                        </p:par>
                        <p:par>
                          <p:cTn id="121" fill="hold">
                            <p:stCondLst>
                              <p:cond delay="1000"/>
                            </p:stCondLst>
                            <p:childTnLst>
                              <p:par>
                                <p:cTn id="122" presetID="10" presetClass="exit" fill="hold" grpId="1" nodeType="afterEffect">
                                  <p:stCondLst>
                                    <p:cond delay="0"/>
                                  </p:stCondLst>
                                  <p:iterate>
                                    <p:tmAbs val="0"/>
                                  </p:iterate>
                                  <p:childTnLst>
                                    <p:animEffect transition="out" filter="fade">
                                      <p:cBhvr>
                                        <p:cTn id="123" dur="500" fill="hold"/>
                                        <p:tgtEl>
                                          <p:spTgt spid="1701"/>
                                        </p:tgtEl>
                                      </p:cBhvr>
                                    </p:animEffect>
                                    <p:set>
                                      <p:cBhvr>
                                        <p:cTn id="124" fill="hold">
                                          <p:stCondLst>
                                            <p:cond delay="499"/>
                                          </p:stCondLst>
                                        </p:cTn>
                                        <p:tgtEl>
                                          <p:spTgt spid="1701"/>
                                        </p:tgtEl>
                                        <p:attrNameLst>
                                          <p:attrName>style.visibility</p:attrName>
                                        </p:attrNameLst>
                                      </p:cBhvr>
                                      <p:to>
                                        <p:strVal val="hidden"/>
                                      </p:to>
                                    </p:set>
                                  </p:childTnLst>
                                </p:cTn>
                              </p:par>
                            </p:childTnLst>
                          </p:cTn>
                        </p:par>
                        <p:par>
                          <p:cTn id="125" fill="hold">
                            <p:stCondLst>
                              <p:cond delay="1500"/>
                            </p:stCondLst>
                            <p:childTnLst>
                              <p:par>
                                <p:cTn id="126" presetID="10" presetClass="exit" fill="hold" grpId="1" nodeType="afterEffect">
                                  <p:stCondLst>
                                    <p:cond delay="0"/>
                                  </p:stCondLst>
                                  <p:iterate>
                                    <p:tmAbs val="0"/>
                                  </p:iterate>
                                  <p:childTnLst>
                                    <p:animEffect transition="out" filter="fade">
                                      <p:cBhvr>
                                        <p:cTn id="127" dur="500" fill="hold"/>
                                        <p:tgtEl>
                                          <p:spTgt spid="1702"/>
                                        </p:tgtEl>
                                      </p:cBhvr>
                                    </p:animEffect>
                                    <p:set>
                                      <p:cBhvr>
                                        <p:cTn id="128" fill="hold">
                                          <p:stCondLst>
                                            <p:cond delay="499"/>
                                          </p:stCondLst>
                                        </p:cTn>
                                        <p:tgtEl>
                                          <p:spTgt spid="1702"/>
                                        </p:tgtEl>
                                        <p:attrNameLst>
                                          <p:attrName>style.visibility</p:attrName>
                                        </p:attrNameLst>
                                      </p:cBhvr>
                                      <p:to>
                                        <p:strVal val="hidden"/>
                                      </p:to>
                                    </p:set>
                                  </p:childTnLst>
                                </p:cTn>
                              </p:par>
                            </p:childTnLst>
                          </p:cTn>
                        </p:par>
                        <p:par>
                          <p:cTn id="129" fill="hold">
                            <p:stCondLst>
                              <p:cond delay="2000"/>
                            </p:stCondLst>
                            <p:childTnLst>
                              <p:par>
                                <p:cTn id="130" presetID="22" presetClass="entr" presetSubtype="2" fill="hold" grpId="0" nodeType="afterEffect">
                                  <p:stCondLst>
                                    <p:cond delay="0"/>
                                  </p:stCondLst>
                                  <p:iterate>
                                    <p:tmAbs val="0"/>
                                  </p:iterate>
                                  <p:childTnLst>
                                    <p:set>
                                      <p:cBhvr>
                                        <p:cTn id="131" fill="hold"/>
                                        <p:tgtEl>
                                          <p:spTgt spid="1735"/>
                                        </p:tgtEl>
                                        <p:attrNameLst>
                                          <p:attrName>style.visibility</p:attrName>
                                        </p:attrNameLst>
                                      </p:cBhvr>
                                      <p:to>
                                        <p:strVal val="visible"/>
                                      </p:to>
                                    </p:set>
                                    <p:animEffect transition="in" filter="wipe(right)">
                                      <p:cBhvr>
                                        <p:cTn id="132" dur="500"/>
                                        <p:tgtEl>
                                          <p:spTgt spid="1735"/>
                                        </p:tgtEl>
                                      </p:cBhvr>
                                    </p:animEffect>
                                  </p:childTnLst>
                                </p:cTn>
                              </p:par>
                            </p:childTnLst>
                          </p:cTn>
                        </p:par>
                        <p:par>
                          <p:cTn id="133" fill="hold">
                            <p:stCondLst>
                              <p:cond delay="2500"/>
                            </p:stCondLst>
                            <p:childTnLst>
                              <p:par>
                                <p:cTn id="134" presetID="22" presetClass="entr" presetSubtype="2" fill="hold" grpId="0" nodeType="afterEffect">
                                  <p:stCondLst>
                                    <p:cond delay="0"/>
                                  </p:stCondLst>
                                  <p:iterate>
                                    <p:tmAbs val="0"/>
                                  </p:iterate>
                                  <p:childTnLst>
                                    <p:set>
                                      <p:cBhvr>
                                        <p:cTn id="135" fill="hold"/>
                                        <p:tgtEl>
                                          <p:spTgt spid="1705"/>
                                        </p:tgtEl>
                                        <p:attrNameLst>
                                          <p:attrName>style.visibility</p:attrName>
                                        </p:attrNameLst>
                                      </p:cBhvr>
                                      <p:to>
                                        <p:strVal val="visible"/>
                                      </p:to>
                                    </p:set>
                                    <p:animEffect transition="in" filter="wipe(right)">
                                      <p:cBhvr>
                                        <p:cTn id="136" dur="500"/>
                                        <p:tgtEl>
                                          <p:spTgt spid="1705"/>
                                        </p:tgtEl>
                                      </p:cBhvr>
                                    </p:animEffect>
                                  </p:childTnLst>
                                </p:cTn>
                              </p:par>
                            </p:childTnLst>
                          </p:cTn>
                        </p:par>
                        <p:par>
                          <p:cTn id="137" fill="hold">
                            <p:stCondLst>
                              <p:cond delay="3000"/>
                            </p:stCondLst>
                            <p:childTnLst>
                              <p:par>
                                <p:cTn id="138" presetID="22" presetClass="entr" presetSubtype="2" fill="hold" grpId="0" nodeType="afterEffect">
                                  <p:stCondLst>
                                    <p:cond delay="0"/>
                                  </p:stCondLst>
                                  <p:iterate>
                                    <p:tmAbs val="0"/>
                                  </p:iterate>
                                  <p:childTnLst>
                                    <p:set>
                                      <p:cBhvr>
                                        <p:cTn id="139" fill="hold"/>
                                        <p:tgtEl>
                                          <p:spTgt spid="1734"/>
                                        </p:tgtEl>
                                        <p:attrNameLst>
                                          <p:attrName>style.visibility</p:attrName>
                                        </p:attrNameLst>
                                      </p:cBhvr>
                                      <p:to>
                                        <p:strVal val="visible"/>
                                      </p:to>
                                    </p:set>
                                    <p:animEffect transition="in" filter="wipe(right)">
                                      <p:cBhvr>
                                        <p:cTn id="140" dur="500"/>
                                        <p:tgtEl>
                                          <p:spTgt spid="1734"/>
                                        </p:tgtEl>
                                      </p:cBhvr>
                                    </p:animEffect>
                                  </p:childTnLst>
                                </p:cTn>
                              </p:par>
                            </p:childTnLst>
                          </p:cTn>
                        </p:par>
                        <p:par>
                          <p:cTn id="141" fill="hold">
                            <p:stCondLst>
                              <p:cond delay="3500"/>
                            </p:stCondLst>
                            <p:childTnLst>
                              <p:par>
                                <p:cTn id="142" presetID="22" presetClass="entr" presetSubtype="2" fill="hold" grpId="0" nodeType="afterEffect">
                                  <p:stCondLst>
                                    <p:cond delay="0"/>
                                  </p:stCondLst>
                                  <p:iterate>
                                    <p:tmAbs val="0"/>
                                  </p:iterate>
                                  <p:childTnLst>
                                    <p:set>
                                      <p:cBhvr>
                                        <p:cTn id="143" fill="hold"/>
                                        <p:tgtEl>
                                          <p:spTgt spid="1733"/>
                                        </p:tgtEl>
                                        <p:attrNameLst>
                                          <p:attrName>style.visibility</p:attrName>
                                        </p:attrNameLst>
                                      </p:cBhvr>
                                      <p:to>
                                        <p:strVal val="visible"/>
                                      </p:to>
                                    </p:set>
                                    <p:animEffect transition="in" filter="wipe(right)">
                                      <p:cBhvr>
                                        <p:cTn id="144" dur="500"/>
                                        <p:tgtEl>
                                          <p:spTgt spid="1733"/>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fill="hold" grpId="1" nodeType="clickEffect">
                                  <p:stCondLst>
                                    <p:cond delay="0"/>
                                  </p:stCondLst>
                                  <p:iterate>
                                    <p:tmAbs val="0"/>
                                  </p:iterate>
                                  <p:childTnLst>
                                    <p:animEffect transition="out" filter="fade">
                                      <p:cBhvr>
                                        <p:cTn id="148" dur="500" fill="hold"/>
                                        <p:tgtEl>
                                          <p:spTgt spid="1735"/>
                                        </p:tgtEl>
                                      </p:cBhvr>
                                    </p:animEffect>
                                    <p:set>
                                      <p:cBhvr>
                                        <p:cTn id="149" fill="hold">
                                          <p:stCondLst>
                                            <p:cond delay="499"/>
                                          </p:stCondLst>
                                        </p:cTn>
                                        <p:tgtEl>
                                          <p:spTgt spid="1735"/>
                                        </p:tgtEl>
                                        <p:attrNameLst>
                                          <p:attrName>style.visibility</p:attrName>
                                        </p:attrNameLst>
                                      </p:cBhvr>
                                      <p:to>
                                        <p:strVal val="hidden"/>
                                      </p:to>
                                    </p:set>
                                  </p:childTnLst>
                                </p:cTn>
                              </p:par>
                            </p:childTnLst>
                          </p:cTn>
                        </p:par>
                        <p:par>
                          <p:cTn id="150" fill="hold">
                            <p:stCondLst>
                              <p:cond delay="500"/>
                            </p:stCondLst>
                            <p:childTnLst>
                              <p:par>
                                <p:cTn id="151" presetID="10" presetClass="exit" fill="hold" grpId="1" nodeType="afterEffect">
                                  <p:stCondLst>
                                    <p:cond delay="0"/>
                                  </p:stCondLst>
                                  <p:iterate>
                                    <p:tmAbs val="0"/>
                                  </p:iterate>
                                  <p:childTnLst>
                                    <p:animEffect transition="out" filter="fade">
                                      <p:cBhvr>
                                        <p:cTn id="152" dur="500" fill="hold"/>
                                        <p:tgtEl>
                                          <p:spTgt spid="1705"/>
                                        </p:tgtEl>
                                      </p:cBhvr>
                                    </p:animEffect>
                                    <p:set>
                                      <p:cBhvr>
                                        <p:cTn id="153" fill="hold">
                                          <p:stCondLst>
                                            <p:cond delay="499"/>
                                          </p:stCondLst>
                                        </p:cTn>
                                        <p:tgtEl>
                                          <p:spTgt spid="1705"/>
                                        </p:tgtEl>
                                        <p:attrNameLst>
                                          <p:attrName>style.visibility</p:attrName>
                                        </p:attrNameLst>
                                      </p:cBhvr>
                                      <p:to>
                                        <p:strVal val="hidden"/>
                                      </p:to>
                                    </p:set>
                                  </p:childTnLst>
                                </p:cTn>
                              </p:par>
                            </p:childTnLst>
                          </p:cTn>
                        </p:par>
                        <p:par>
                          <p:cTn id="154" fill="hold">
                            <p:stCondLst>
                              <p:cond delay="1000"/>
                            </p:stCondLst>
                            <p:childTnLst>
                              <p:par>
                                <p:cTn id="155" presetID="10" presetClass="exit" fill="hold" grpId="1" nodeType="afterEffect">
                                  <p:stCondLst>
                                    <p:cond delay="0"/>
                                  </p:stCondLst>
                                  <p:iterate>
                                    <p:tmAbs val="0"/>
                                  </p:iterate>
                                  <p:childTnLst>
                                    <p:animEffect transition="out" filter="fade">
                                      <p:cBhvr>
                                        <p:cTn id="156" dur="500" fill="hold"/>
                                        <p:tgtEl>
                                          <p:spTgt spid="1734"/>
                                        </p:tgtEl>
                                      </p:cBhvr>
                                    </p:animEffect>
                                    <p:set>
                                      <p:cBhvr>
                                        <p:cTn id="157" fill="hold">
                                          <p:stCondLst>
                                            <p:cond delay="499"/>
                                          </p:stCondLst>
                                        </p:cTn>
                                        <p:tgtEl>
                                          <p:spTgt spid="1734"/>
                                        </p:tgtEl>
                                        <p:attrNameLst>
                                          <p:attrName>style.visibility</p:attrName>
                                        </p:attrNameLst>
                                      </p:cBhvr>
                                      <p:to>
                                        <p:strVal val="hidden"/>
                                      </p:to>
                                    </p:set>
                                  </p:childTnLst>
                                </p:cTn>
                              </p:par>
                            </p:childTnLst>
                          </p:cTn>
                        </p:par>
                        <p:par>
                          <p:cTn id="158" fill="hold">
                            <p:stCondLst>
                              <p:cond delay="1500"/>
                            </p:stCondLst>
                            <p:childTnLst>
                              <p:par>
                                <p:cTn id="159" presetID="10" presetClass="exit" fill="hold" grpId="1" nodeType="afterEffect">
                                  <p:stCondLst>
                                    <p:cond delay="0"/>
                                  </p:stCondLst>
                                  <p:iterate>
                                    <p:tmAbs val="0"/>
                                  </p:iterate>
                                  <p:childTnLst>
                                    <p:animEffect transition="out" filter="fade">
                                      <p:cBhvr>
                                        <p:cTn id="160" dur="500" fill="hold"/>
                                        <p:tgtEl>
                                          <p:spTgt spid="1733"/>
                                        </p:tgtEl>
                                      </p:cBhvr>
                                    </p:animEffect>
                                    <p:set>
                                      <p:cBhvr>
                                        <p:cTn id="161" fill="hold">
                                          <p:stCondLst>
                                            <p:cond delay="499"/>
                                          </p:stCondLst>
                                        </p:cTn>
                                        <p:tgtEl>
                                          <p:spTgt spid="1733"/>
                                        </p:tgtEl>
                                        <p:attrNameLst>
                                          <p:attrName>style.visibility</p:attrName>
                                        </p:attrNameLst>
                                      </p:cBhvr>
                                      <p:to>
                                        <p:strVal val="hidden"/>
                                      </p:to>
                                    </p:set>
                                  </p:childTnLst>
                                </p:cTn>
                              </p:par>
                            </p:childTnLst>
                          </p:cTn>
                        </p:par>
                        <p:par>
                          <p:cTn id="162" fill="hold">
                            <p:stCondLst>
                              <p:cond delay="2000"/>
                            </p:stCondLst>
                            <p:childTnLst>
                              <p:par>
                                <p:cTn id="163" presetID="22" presetClass="entr" presetSubtype="2" fill="hold" grpId="0" nodeType="afterEffect">
                                  <p:stCondLst>
                                    <p:cond delay="0"/>
                                  </p:stCondLst>
                                  <p:iterate>
                                    <p:tmAbs val="0"/>
                                  </p:iterate>
                                  <p:childTnLst>
                                    <p:set>
                                      <p:cBhvr>
                                        <p:cTn id="164" fill="hold"/>
                                        <p:tgtEl>
                                          <p:spTgt spid="1710"/>
                                        </p:tgtEl>
                                        <p:attrNameLst>
                                          <p:attrName>style.visibility</p:attrName>
                                        </p:attrNameLst>
                                      </p:cBhvr>
                                      <p:to>
                                        <p:strVal val="visible"/>
                                      </p:to>
                                    </p:set>
                                    <p:animEffect transition="in" filter="wipe(right)">
                                      <p:cBhvr>
                                        <p:cTn id="165" dur="500"/>
                                        <p:tgtEl>
                                          <p:spTgt spid="1710"/>
                                        </p:tgtEl>
                                      </p:cBhvr>
                                    </p:animEffect>
                                  </p:childTnLst>
                                </p:cTn>
                              </p:par>
                            </p:childTnLst>
                          </p:cTn>
                        </p:par>
                        <p:par>
                          <p:cTn id="166" fill="hold">
                            <p:stCondLst>
                              <p:cond delay="2500"/>
                            </p:stCondLst>
                            <p:childTnLst>
                              <p:par>
                                <p:cTn id="167" presetID="22" presetClass="entr" presetSubtype="2" fill="hold" grpId="0" nodeType="afterEffect">
                                  <p:stCondLst>
                                    <p:cond delay="0"/>
                                  </p:stCondLst>
                                  <p:iterate>
                                    <p:tmAbs val="0"/>
                                  </p:iterate>
                                  <p:childTnLst>
                                    <p:set>
                                      <p:cBhvr>
                                        <p:cTn id="168" fill="hold"/>
                                        <p:tgtEl>
                                          <p:spTgt spid="1709"/>
                                        </p:tgtEl>
                                        <p:attrNameLst>
                                          <p:attrName>style.visibility</p:attrName>
                                        </p:attrNameLst>
                                      </p:cBhvr>
                                      <p:to>
                                        <p:strVal val="visible"/>
                                      </p:to>
                                    </p:set>
                                    <p:animEffect transition="in" filter="wipe(right)">
                                      <p:cBhvr>
                                        <p:cTn id="169" dur="500"/>
                                        <p:tgtEl>
                                          <p:spTgt spid="1709"/>
                                        </p:tgtEl>
                                      </p:cBhvr>
                                    </p:animEffect>
                                  </p:childTnLst>
                                </p:cTn>
                              </p:par>
                            </p:childTnLst>
                          </p:cTn>
                        </p:par>
                        <p:par>
                          <p:cTn id="170" fill="hold">
                            <p:stCondLst>
                              <p:cond delay="3000"/>
                            </p:stCondLst>
                            <p:childTnLst>
                              <p:par>
                                <p:cTn id="171" presetID="22" presetClass="entr" presetSubtype="2" fill="hold" grpId="0" nodeType="afterEffect">
                                  <p:stCondLst>
                                    <p:cond delay="0"/>
                                  </p:stCondLst>
                                  <p:iterate>
                                    <p:tmAbs val="0"/>
                                  </p:iterate>
                                  <p:childTnLst>
                                    <p:set>
                                      <p:cBhvr>
                                        <p:cTn id="172" fill="hold"/>
                                        <p:tgtEl>
                                          <p:spTgt spid="1708"/>
                                        </p:tgtEl>
                                        <p:attrNameLst>
                                          <p:attrName>style.visibility</p:attrName>
                                        </p:attrNameLst>
                                      </p:cBhvr>
                                      <p:to>
                                        <p:strVal val="visible"/>
                                      </p:to>
                                    </p:set>
                                    <p:animEffect transition="in" filter="wipe(right)">
                                      <p:cBhvr>
                                        <p:cTn id="173" dur="500"/>
                                        <p:tgtEl>
                                          <p:spTgt spid="1708"/>
                                        </p:tgtEl>
                                      </p:cBhvr>
                                    </p:animEffect>
                                  </p:childTnLst>
                                </p:cTn>
                              </p:par>
                            </p:childTnLst>
                          </p:cTn>
                        </p:par>
                        <p:par>
                          <p:cTn id="174" fill="hold">
                            <p:stCondLst>
                              <p:cond delay="3500"/>
                            </p:stCondLst>
                            <p:childTnLst>
                              <p:par>
                                <p:cTn id="175" presetID="22" presetClass="entr" presetSubtype="2" fill="hold" grpId="0" nodeType="afterEffect">
                                  <p:stCondLst>
                                    <p:cond delay="0"/>
                                  </p:stCondLst>
                                  <p:iterate>
                                    <p:tmAbs val="0"/>
                                  </p:iterate>
                                  <p:childTnLst>
                                    <p:set>
                                      <p:cBhvr>
                                        <p:cTn id="176" fill="hold"/>
                                        <p:tgtEl>
                                          <p:spTgt spid="1707"/>
                                        </p:tgtEl>
                                        <p:attrNameLst>
                                          <p:attrName>style.visibility</p:attrName>
                                        </p:attrNameLst>
                                      </p:cBhvr>
                                      <p:to>
                                        <p:strVal val="visible"/>
                                      </p:to>
                                    </p:set>
                                    <p:animEffect transition="in" filter="wipe(right)">
                                      <p:cBhvr>
                                        <p:cTn id="177" dur="500"/>
                                        <p:tgtEl>
                                          <p:spTgt spid="170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xit" fill="hold" grpId="1" nodeType="clickEffect">
                                  <p:stCondLst>
                                    <p:cond delay="0"/>
                                  </p:stCondLst>
                                  <p:iterate>
                                    <p:tmAbs val="0"/>
                                  </p:iterate>
                                  <p:childTnLst>
                                    <p:animEffect transition="out" filter="fade">
                                      <p:cBhvr>
                                        <p:cTn id="181" dur="500" fill="hold"/>
                                        <p:tgtEl>
                                          <p:spTgt spid="1710"/>
                                        </p:tgtEl>
                                      </p:cBhvr>
                                    </p:animEffect>
                                    <p:set>
                                      <p:cBhvr>
                                        <p:cTn id="182" fill="hold">
                                          <p:stCondLst>
                                            <p:cond delay="499"/>
                                          </p:stCondLst>
                                        </p:cTn>
                                        <p:tgtEl>
                                          <p:spTgt spid="1710"/>
                                        </p:tgtEl>
                                        <p:attrNameLst>
                                          <p:attrName>style.visibility</p:attrName>
                                        </p:attrNameLst>
                                      </p:cBhvr>
                                      <p:to>
                                        <p:strVal val="hidden"/>
                                      </p:to>
                                    </p:set>
                                  </p:childTnLst>
                                </p:cTn>
                              </p:par>
                            </p:childTnLst>
                          </p:cTn>
                        </p:par>
                        <p:par>
                          <p:cTn id="183" fill="hold">
                            <p:stCondLst>
                              <p:cond delay="500"/>
                            </p:stCondLst>
                            <p:childTnLst>
                              <p:par>
                                <p:cTn id="184" presetID="10" presetClass="exit" fill="hold" grpId="1" nodeType="afterEffect">
                                  <p:stCondLst>
                                    <p:cond delay="0"/>
                                  </p:stCondLst>
                                  <p:iterate>
                                    <p:tmAbs val="0"/>
                                  </p:iterate>
                                  <p:childTnLst>
                                    <p:animEffect transition="out" filter="fade">
                                      <p:cBhvr>
                                        <p:cTn id="185" dur="500" fill="hold"/>
                                        <p:tgtEl>
                                          <p:spTgt spid="1709"/>
                                        </p:tgtEl>
                                      </p:cBhvr>
                                    </p:animEffect>
                                    <p:set>
                                      <p:cBhvr>
                                        <p:cTn id="186" fill="hold">
                                          <p:stCondLst>
                                            <p:cond delay="499"/>
                                          </p:stCondLst>
                                        </p:cTn>
                                        <p:tgtEl>
                                          <p:spTgt spid="1709"/>
                                        </p:tgtEl>
                                        <p:attrNameLst>
                                          <p:attrName>style.visibility</p:attrName>
                                        </p:attrNameLst>
                                      </p:cBhvr>
                                      <p:to>
                                        <p:strVal val="hidden"/>
                                      </p:to>
                                    </p:set>
                                  </p:childTnLst>
                                </p:cTn>
                              </p:par>
                            </p:childTnLst>
                          </p:cTn>
                        </p:par>
                        <p:par>
                          <p:cTn id="187" fill="hold">
                            <p:stCondLst>
                              <p:cond delay="1000"/>
                            </p:stCondLst>
                            <p:childTnLst>
                              <p:par>
                                <p:cTn id="188" presetID="10" presetClass="exit" fill="hold" grpId="1" nodeType="afterEffect">
                                  <p:stCondLst>
                                    <p:cond delay="0"/>
                                  </p:stCondLst>
                                  <p:iterate>
                                    <p:tmAbs val="0"/>
                                  </p:iterate>
                                  <p:childTnLst>
                                    <p:animEffect transition="out" filter="fade">
                                      <p:cBhvr>
                                        <p:cTn id="189" dur="500" fill="hold"/>
                                        <p:tgtEl>
                                          <p:spTgt spid="1708"/>
                                        </p:tgtEl>
                                      </p:cBhvr>
                                    </p:animEffect>
                                    <p:set>
                                      <p:cBhvr>
                                        <p:cTn id="190" fill="hold">
                                          <p:stCondLst>
                                            <p:cond delay="499"/>
                                          </p:stCondLst>
                                        </p:cTn>
                                        <p:tgtEl>
                                          <p:spTgt spid="1708"/>
                                        </p:tgtEl>
                                        <p:attrNameLst>
                                          <p:attrName>style.visibility</p:attrName>
                                        </p:attrNameLst>
                                      </p:cBhvr>
                                      <p:to>
                                        <p:strVal val="hidden"/>
                                      </p:to>
                                    </p:set>
                                  </p:childTnLst>
                                </p:cTn>
                              </p:par>
                            </p:childTnLst>
                          </p:cTn>
                        </p:par>
                        <p:par>
                          <p:cTn id="191" fill="hold">
                            <p:stCondLst>
                              <p:cond delay="1500"/>
                            </p:stCondLst>
                            <p:childTnLst>
                              <p:par>
                                <p:cTn id="192" presetID="10" presetClass="exit" fill="hold" grpId="1" nodeType="afterEffect">
                                  <p:stCondLst>
                                    <p:cond delay="0"/>
                                  </p:stCondLst>
                                  <p:iterate>
                                    <p:tmAbs val="0"/>
                                  </p:iterate>
                                  <p:childTnLst>
                                    <p:animEffect transition="out" filter="fade">
                                      <p:cBhvr>
                                        <p:cTn id="193" dur="500" fill="hold"/>
                                        <p:tgtEl>
                                          <p:spTgt spid="1707"/>
                                        </p:tgtEl>
                                      </p:cBhvr>
                                    </p:animEffect>
                                    <p:set>
                                      <p:cBhvr>
                                        <p:cTn id="194" fill="hold">
                                          <p:stCondLst>
                                            <p:cond delay="499"/>
                                          </p:stCondLst>
                                        </p:cTn>
                                        <p:tgtEl>
                                          <p:spTgt spid="1707"/>
                                        </p:tgtEl>
                                        <p:attrNameLst>
                                          <p:attrName>style.visibility</p:attrName>
                                        </p:attrNameLst>
                                      </p:cBhvr>
                                      <p:to>
                                        <p:strVal val="hidden"/>
                                      </p:to>
                                    </p:set>
                                  </p:childTnLst>
                                </p:cTn>
                              </p:par>
                            </p:childTnLst>
                          </p:cTn>
                        </p:par>
                        <p:par>
                          <p:cTn id="195" fill="hold">
                            <p:stCondLst>
                              <p:cond delay="2000"/>
                            </p:stCondLst>
                            <p:childTnLst>
                              <p:par>
                                <p:cTn id="196" presetID="22" presetClass="entr" presetSubtype="2" fill="hold" grpId="0" nodeType="afterEffect">
                                  <p:stCondLst>
                                    <p:cond delay="0"/>
                                  </p:stCondLst>
                                  <p:iterate>
                                    <p:tmAbs val="0"/>
                                  </p:iterate>
                                  <p:childTnLst>
                                    <p:set>
                                      <p:cBhvr>
                                        <p:cTn id="197" fill="hold"/>
                                        <p:tgtEl>
                                          <p:spTgt spid="1712"/>
                                        </p:tgtEl>
                                        <p:attrNameLst>
                                          <p:attrName>style.visibility</p:attrName>
                                        </p:attrNameLst>
                                      </p:cBhvr>
                                      <p:to>
                                        <p:strVal val="visible"/>
                                      </p:to>
                                    </p:set>
                                    <p:animEffect transition="in" filter="wipe(right)">
                                      <p:cBhvr>
                                        <p:cTn id="198" dur="500"/>
                                        <p:tgtEl>
                                          <p:spTgt spid="1712"/>
                                        </p:tgtEl>
                                      </p:cBhvr>
                                    </p:animEffect>
                                  </p:childTnLst>
                                </p:cTn>
                              </p:par>
                            </p:childTnLst>
                          </p:cTn>
                        </p:par>
                        <p:par>
                          <p:cTn id="199" fill="hold">
                            <p:stCondLst>
                              <p:cond delay="2500"/>
                            </p:stCondLst>
                            <p:childTnLst>
                              <p:par>
                                <p:cTn id="200" presetID="22" presetClass="entr" presetSubtype="2" fill="hold" grpId="0" nodeType="afterEffect">
                                  <p:stCondLst>
                                    <p:cond delay="0"/>
                                  </p:stCondLst>
                                  <p:iterate>
                                    <p:tmAbs val="0"/>
                                  </p:iterate>
                                  <p:childTnLst>
                                    <p:set>
                                      <p:cBhvr>
                                        <p:cTn id="201" fill="hold"/>
                                        <p:tgtEl>
                                          <p:spTgt spid="1736"/>
                                        </p:tgtEl>
                                        <p:attrNameLst>
                                          <p:attrName>style.visibility</p:attrName>
                                        </p:attrNameLst>
                                      </p:cBhvr>
                                      <p:to>
                                        <p:strVal val="visible"/>
                                      </p:to>
                                    </p:set>
                                    <p:animEffect transition="in" filter="wipe(right)">
                                      <p:cBhvr>
                                        <p:cTn id="202" dur="500"/>
                                        <p:tgtEl>
                                          <p:spTgt spid="1736"/>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fill="hold" grpId="1" nodeType="clickEffect">
                                  <p:stCondLst>
                                    <p:cond delay="0"/>
                                  </p:stCondLst>
                                  <p:iterate>
                                    <p:tmAbs val="0"/>
                                  </p:iterate>
                                  <p:childTnLst>
                                    <p:animEffect transition="out" filter="fade">
                                      <p:cBhvr>
                                        <p:cTn id="206" dur="500" fill="hold"/>
                                        <p:tgtEl>
                                          <p:spTgt spid="1712"/>
                                        </p:tgtEl>
                                      </p:cBhvr>
                                    </p:animEffect>
                                    <p:set>
                                      <p:cBhvr>
                                        <p:cTn id="207" fill="hold">
                                          <p:stCondLst>
                                            <p:cond delay="499"/>
                                          </p:stCondLst>
                                        </p:cTn>
                                        <p:tgtEl>
                                          <p:spTgt spid="1712"/>
                                        </p:tgtEl>
                                        <p:attrNameLst>
                                          <p:attrName>style.visibility</p:attrName>
                                        </p:attrNameLst>
                                      </p:cBhvr>
                                      <p:to>
                                        <p:strVal val="hidden"/>
                                      </p:to>
                                    </p:set>
                                  </p:childTnLst>
                                </p:cTn>
                              </p:par>
                            </p:childTnLst>
                          </p:cTn>
                        </p:par>
                        <p:par>
                          <p:cTn id="208" fill="hold">
                            <p:stCondLst>
                              <p:cond delay="500"/>
                            </p:stCondLst>
                            <p:childTnLst>
                              <p:par>
                                <p:cTn id="209" presetID="10" presetClass="exit" fill="hold" grpId="1" nodeType="afterEffect">
                                  <p:stCondLst>
                                    <p:cond delay="0"/>
                                  </p:stCondLst>
                                  <p:iterate>
                                    <p:tmAbs val="0"/>
                                  </p:iterate>
                                  <p:childTnLst>
                                    <p:animEffect transition="out" filter="fade">
                                      <p:cBhvr>
                                        <p:cTn id="210" dur="500" fill="hold"/>
                                        <p:tgtEl>
                                          <p:spTgt spid="1736"/>
                                        </p:tgtEl>
                                      </p:cBhvr>
                                    </p:animEffect>
                                    <p:set>
                                      <p:cBhvr>
                                        <p:cTn id="211" fill="hold">
                                          <p:stCondLst>
                                            <p:cond delay="499"/>
                                          </p:stCondLst>
                                        </p:cTn>
                                        <p:tgtEl>
                                          <p:spTgt spid="1736"/>
                                        </p:tgtEl>
                                        <p:attrNameLst>
                                          <p:attrName>style.visibility</p:attrName>
                                        </p:attrNameLst>
                                      </p:cBhvr>
                                      <p:to>
                                        <p:strVal val="hidden"/>
                                      </p:to>
                                    </p:set>
                                  </p:childTnLst>
                                </p:cTn>
                              </p:par>
                            </p:childTnLst>
                          </p:cTn>
                        </p:par>
                        <p:par>
                          <p:cTn id="212" fill="hold">
                            <p:stCondLst>
                              <p:cond delay="1000"/>
                            </p:stCondLst>
                            <p:childTnLst>
                              <p:par>
                                <p:cTn id="213" presetID="22" presetClass="entr" presetSubtype="2" fill="hold" grpId="0" nodeType="afterEffect">
                                  <p:stCondLst>
                                    <p:cond delay="0"/>
                                  </p:stCondLst>
                                  <p:iterate>
                                    <p:tmAbs val="0"/>
                                  </p:iterate>
                                  <p:childTnLst>
                                    <p:set>
                                      <p:cBhvr>
                                        <p:cTn id="214" fill="hold"/>
                                        <p:tgtEl>
                                          <p:spTgt spid="1715"/>
                                        </p:tgtEl>
                                        <p:attrNameLst>
                                          <p:attrName>style.visibility</p:attrName>
                                        </p:attrNameLst>
                                      </p:cBhvr>
                                      <p:to>
                                        <p:strVal val="visible"/>
                                      </p:to>
                                    </p:set>
                                    <p:animEffect transition="in" filter="wipe(right)">
                                      <p:cBhvr>
                                        <p:cTn id="215" dur="500"/>
                                        <p:tgtEl>
                                          <p:spTgt spid="1715"/>
                                        </p:tgtEl>
                                      </p:cBhvr>
                                    </p:animEffect>
                                  </p:childTnLst>
                                </p:cTn>
                              </p:par>
                            </p:childTnLst>
                          </p:cTn>
                        </p:par>
                        <p:par>
                          <p:cTn id="216" fill="hold">
                            <p:stCondLst>
                              <p:cond delay="1500"/>
                            </p:stCondLst>
                            <p:childTnLst>
                              <p:par>
                                <p:cTn id="217" presetID="22" presetClass="entr" presetSubtype="2" fill="hold" grpId="0" nodeType="afterEffect">
                                  <p:stCondLst>
                                    <p:cond delay="0"/>
                                  </p:stCondLst>
                                  <p:iterate>
                                    <p:tmAbs val="0"/>
                                  </p:iterate>
                                  <p:childTnLst>
                                    <p:set>
                                      <p:cBhvr>
                                        <p:cTn id="218" fill="hold"/>
                                        <p:tgtEl>
                                          <p:spTgt spid="1738"/>
                                        </p:tgtEl>
                                        <p:attrNameLst>
                                          <p:attrName>style.visibility</p:attrName>
                                        </p:attrNameLst>
                                      </p:cBhvr>
                                      <p:to>
                                        <p:strVal val="visible"/>
                                      </p:to>
                                    </p:set>
                                    <p:animEffect transition="in" filter="wipe(right)">
                                      <p:cBhvr>
                                        <p:cTn id="219" dur="500"/>
                                        <p:tgtEl>
                                          <p:spTgt spid="1738"/>
                                        </p:tgtEl>
                                      </p:cBhvr>
                                    </p:animEffect>
                                  </p:childTnLst>
                                </p:cTn>
                              </p:par>
                            </p:childTnLst>
                          </p:cTn>
                        </p:par>
                        <p:par>
                          <p:cTn id="220" fill="hold">
                            <p:stCondLst>
                              <p:cond delay="2000"/>
                            </p:stCondLst>
                            <p:childTnLst>
                              <p:par>
                                <p:cTn id="221" presetID="22" presetClass="entr" presetSubtype="2" fill="hold" grpId="0" nodeType="afterEffect">
                                  <p:stCondLst>
                                    <p:cond delay="0"/>
                                  </p:stCondLst>
                                  <p:iterate>
                                    <p:tmAbs val="0"/>
                                  </p:iterate>
                                  <p:childTnLst>
                                    <p:set>
                                      <p:cBhvr>
                                        <p:cTn id="222" fill="hold"/>
                                        <p:tgtEl>
                                          <p:spTgt spid="1737"/>
                                        </p:tgtEl>
                                        <p:attrNameLst>
                                          <p:attrName>style.visibility</p:attrName>
                                        </p:attrNameLst>
                                      </p:cBhvr>
                                      <p:to>
                                        <p:strVal val="visible"/>
                                      </p:to>
                                    </p:set>
                                    <p:animEffect transition="in" filter="wipe(right)">
                                      <p:cBhvr>
                                        <p:cTn id="223" dur="500"/>
                                        <p:tgtEl>
                                          <p:spTgt spid="1737"/>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xit" fill="hold" grpId="1" nodeType="clickEffect">
                                  <p:stCondLst>
                                    <p:cond delay="0"/>
                                  </p:stCondLst>
                                  <p:iterate>
                                    <p:tmAbs val="0"/>
                                  </p:iterate>
                                  <p:childTnLst>
                                    <p:animEffect transition="out" filter="fade">
                                      <p:cBhvr>
                                        <p:cTn id="227" dur="500" fill="hold"/>
                                        <p:tgtEl>
                                          <p:spTgt spid="1715"/>
                                        </p:tgtEl>
                                      </p:cBhvr>
                                    </p:animEffect>
                                    <p:set>
                                      <p:cBhvr>
                                        <p:cTn id="228" fill="hold">
                                          <p:stCondLst>
                                            <p:cond delay="499"/>
                                          </p:stCondLst>
                                        </p:cTn>
                                        <p:tgtEl>
                                          <p:spTgt spid="1715"/>
                                        </p:tgtEl>
                                        <p:attrNameLst>
                                          <p:attrName>style.visibility</p:attrName>
                                        </p:attrNameLst>
                                      </p:cBhvr>
                                      <p:to>
                                        <p:strVal val="hidden"/>
                                      </p:to>
                                    </p:set>
                                  </p:childTnLst>
                                </p:cTn>
                              </p:par>
                            </p:childTnLst>
                          </p:cTn>
                        </p:par>
                        <p:par>
                          <p:cTn id="229" fill="hold">
                            <p:stCondLst>
                              <p:cond delay="500"/>
                            </p:stCondLst>
                            <p:childTnLst>
                              <p:par>
                                <p:cTn id="230" presetID="10" presetClass="exit" fill="hold" grpId="1" nodeType="afterEffect">
                                  <p:stCondLst>
                                    <p:cond delay="0"/>
                                  </p:stCondLst>
                                  <p:iterate>
                                    <p:tmAbs val="0"/>
                                  </p:iterate>
                                  <p:childTnLst>
                                    <p:animEffect transition="out" filter="fade">
                                      <p:cBhvr>
                                        <p:cTn id="231" dur="500" fill="hold"/>
                                        <p:tgtEl>
                                          <p:spTgt spid="1738"/>
                                        </p:tgtEl>
                                      </p:cBhvr>
                                    </p:animEffect>
                                    <p:set>
                                      <p:cBhvr>
                                        <p:cTn id="232" fill="hold">
                                          <p:stCondLst>
                                            <p:cond delay="499"/>
                                          </p:stCondLst>
                                        </p:cTn>
                                        <p:tgtEl>
                                          <p:spTgt spid="1738"/>
                                        </p:tgtEl>
                                        <p:attrNameLst>
                                          <p:attrName>style.visibility</p:attrName>
                                        </p:attrNameLst>
                                      </p:cBhvr>
                                      <p:to>
                                        <p:strVal val="hidden"/>
                                      </p:to>
                                    </p:set>
                                  </p:childTnLst>
                                </p:cTn>
                              </p:par>
                            </p:childTnLst>
                          </p:cTn>
                        </p:par>
                        <p:par>
                          <p:cTn id="233" fill="hold">
                            <p:stCondLst>
                              <p:cond delay="1000"/>
                            </p:stCondLst>
                            <p:childTnLst>
                              <p:par>
                                <p:cTn id="234" presetID="10" presetClass="exit" fill="hold" grpId="1" nodeType="afterEffect">
                                  <p:stCondLst>
                                    <p:cond delay="0"/>
                                  </p:stCondLst>
                                  <p:iterate>
                                    <p:tmAbs val="0"/>
                                  </p:iterate>
                                  <p:childTnLst>
                                    <p:animEffect transition="out" filter="fade">
                                      <p:cBhvr>
                                        <p:cTn id="235" dur="500" fill="hold"/>
                                        <p:tgtEl>
                                          <p:spTgt spid="1737"/>
                                        </p:tgtEl>
                                      </p:cBhvr>
                                    </p:animEffect>
                                    <p:set>
                                      <p:cBhvr>
                                        <p:cTn id="236" fill="hold">
                                          <p:stCondLst>
                                            <p:cond delay="499"/>
                                          </p:stCondLst>
                                        </p:cTn>
                                        <p:tgtEl>
                                          <p:spTgt spid="1737"/>
                                        </p:tgtEl>
                                        <p:attrNameLst>
                                          <p:attrName>style.visibility</p:attrName>
                                        </p:attrNameLst>
                                      </p:cBhvr>
                                      <p:to>
                                        <p:strVal val="hidden"/>
                                      </p:to>
                                    </p:set>
                                  </p:childTnLst>
                                </p:cTn>
                              </p:par>
                            </p:childTnLst>
                          </p:cTn>
                        </p:par>
                        <p:par>
                          <p:cTn id="237" fill="hold">
                            <p:stCondLst>
                              <p:cond delay="1500"/>
                            </p:stCondLst>
                            <p:childTnLst>
                              <p:par>
                                <p:cTn id="238" presetID="22" presetClass="entr" presetSubtype="2" fill="hold" grpId="0" nodeType="afterEffect">
                                  <p:stCondLst>
                                    <p:cond delay="0"/>
                                  </p:stCondLst>
                                  <p:iterate>
                                    <p:tmAbs val="0"/>
                                  </p:iterate>
                                  <p:childTnLst>
                                    <p:set>
                                      <p:cBhvr>
                                        <p:cTn id="239" fill="hold"/>
                                        <p:tgtEl>
                                          <p:spTgt spid="1739"/>
                                        </p:tgtEl>
                                        <p:attrNameLst>
                                          <p:attrName>style.visibility</p:attrName>
                                        </p:attrNameLst>
                                      </p:cBhvr>
                                      <p:to>
                                        <p:strVal val="visible"/>
                                      </p:to>
                                    </p:set>
                                    <p:animEffect transition="in" filter="wipe(right)">
                                      <p:cBhvr>
                                        <p:cTn id="240" dur="500"/>
                                        <p:tgtEl>
                                          <p:spTgt spid="1739"/>
                                        </p:tgtEl>
                                      </p:cBhvr>
                                    </p:animEffect>
                                  </p:childTnLst>
                                </p:cTn>
                              </p:par>
                            </p:childTnLst>
                          </p:cTn>
                        </p:par>
                        <p:par>
                          <p:cTn id="241" fill="hold">
                            <p:stCondLst>
                              <p:cond delay="2000"/>
                            </p:stCondLst>
                            <p:childTnLst>
                              <p:par>
                                <p:cTn id="242" presetID="22" presetClass="entr" presetSubtype="2" fill="hold" grpId="0" nodeType="afterEffect">
                                  <p:stCondLst>
                                    <p:cond delay="0"/>
                                  </p:stCondLst>
                                  <p:iterate>
                                    <p:tmAbs val="0"/>
                                  </p:iterate>
                                  <p:childTnLst>
                                    <p:set>
                                      <p:cBhvr>
                                        <p:cTn id="243" fill="hold"/>
                                        <p:tgtEl>
                                          <p:spTgt spid="1717"/>
                                        </p:tgtEl>
                                        <p:attrNameLst>
                                          <p:attrName>style.visibility</p:attrName>
                                        </p:attrNameLst>
                                      </p:cBhvr>
                                      <p:to>
                                        <p:strVal val="visible"/>
                                      </p:to>
                                    </p:set>
                                    <p:animEffect transition="in" filter="wipe(right)">
                                      <p:cBhvr>
                                        <p:cTn id="244" dur="500"/>
                                        <p:tgtEl>
                                          <p:spTgt spid="1717"/>
                                        </p:tgtEl>
                                      </p:cBhvr>
                                    </p:animEffect>
                                  </p:childTnLst>
                                </p:cTn>
                              </p:par>
                            </p:childTnLst>
                          </p:cTn>
                        </p:par>
                        <p:par>
                          <p:cTn id="245" fill="hold">
                            <p:stCondLst>
                              <p:cond delay="2500"/>
                            </p:stCondLst>
                            <p:childTnLst>
                              <p:par>
                                <p:cTn id="246" presetID="22" presetClass="entr" presetSubtype="2" fill="hold" grpId="0" nodeType="afterEffect">
                                  <p:stCondLst>
                                    <p:cond delay="0"/>
                                  </p:stCondLst>
                                  <p:iterate>
                                    <p:tmAbs val="0"/>
                                  </p:iterate>
                                  <p:childTnLst>
                                    <p:set>
                                      <p:cBhvr>
                                        <p:cTn id="247" fill="hold"/>
                                        <p:tgtEl>
                                          <p:spTgt spid="1716"/>
                                        </p:tgtEl>
                                        <p:attrNameLst>
                                          <p:attrName>style.visibility</p:attrName>
                                        </p:attrNameLst>
                                      </p:cBhvr>
                                      <p:to>
                                        <p:strVal val="visible"/>
                                      </p:to>
                                    </p:set>
                                    <p:animEffect transition="in" filter="wipe(right)">
                                      <p:cBhvr>
                                        <p:cTn id="248" dur="500"/>
                                        <p:tgtEl>
                                          <p:spTgt spid="1716"/>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xit" fill="hold" grpId="1" nodeType="clickEffect">
                                  <p:stCondLst>
                                    <p:cond delay="0"/>
                                  </p:stCondLst>
                                  <p:iterate>
                                    <p:tmAbs val="0"/>
                                  </p:iterate>
                                  <p:childTnLst>
                                    <p:animEffect transition="out" filter="fade">
                                      <p:cBhvr>
                                        <p:cTn id="252" dur="500" fill="hold"/>
                                        <p:tgtEl>
                                          <p:spTgt spid="1739"/>
                                        </p:tgtEl>
                                      </p:cBhvr>
                                    </p:animEffect>
                                    <p:set>
                                      <p:cBhvr>
                                        <p:cTn id="253" fill="hold">
                                          <p:stCondLst>
                                            <p:cond delay="499"/>
                                          </p:stCondLst>
                                        </p:cTn>
                                        <p:tgtEl>
                                          <p:spTgt spid="1739"/>
                                        </p:tgtEl>
                                        <p:attrNameLst>
                                          <p:attrName>style.visibility</p:attrName>
                                        </p:attrNameLst>
                                      </p:cBhvr>
                                      <p:to>
                                        <p:strVal val="hidden"/>
                                      </p:to>
                                    </p:set>
                                  </p:childTnLst>
                                </p:cTn>
                              </p:par>
                            </p:childTnLst>
                          </p:cTn>
                        </p:par>
                        <p:par>
                          <p:cTn id="254" fill="hold">
                            <p:stCondLst>
                              <p:cond delay="500"/>
                            </p:stCondLst>
                            <p:childTnLst>
                              <p:par>
                                <p:cTn id="255" presetID="10" presetClass="exit" fill="hold" grpId="1" nodeType="afterEffect">
                                  <p:stCondLst>
                                    <p:cond delay="0"/>
                                  </p:stCondLst>
                                  <p:iterate>
                                    <p:tmAbs val="0"/>
                                  </p:iterate>
                                  <p:childTnLst>
                                    <p:animEffect transition="out" filter="fade">
                                      <p:cBhvr>
                                        <p:cTn id="256" dur="500" fill="hold"/>
                                        <p:tgtEl>
                                          <p:spTgt spid="1717"/>
                                        </p:tgtEl>
                                      </p:cBhvr>
                                    </p:animEffect>
                                    <p:set>
                                      <p:cBhvr>
                                        <p:cTn id="257" fill="hold">
                                          <p:stCondLst>
                                            <p:cond delay="499"/>
                                          </p:stCondLst>
                                        </p:cTn>
                                        <p:tgtEl>
                                          <p:spTgt spid="1717"/>
                                        </p:tgtEl>
                                        <p:attrNameLst>
                                          <p:attrName>style.visibility</p:attrName>
                                        </p:attrNameLst>
                                      </p:cBhvr>
                                      <p:to>
                                        <p:strVal val="hidden"/>
                                      </p:to>
                                    </p:set>
                                  </p:childTnLst>
                                </p:cTn>
                              </p:par>
                            </p:childTnLst>
                          </p:cTn>
                        </p:par>
                        <p:par>
                          <p:cTn id="258" fill="hold">
                            <p:stCondLst>
                              <p:cond delay="1000"/>
                            </p:stCondLst>
                            <p:childTnLst>
                              <p:par>
                                <p:cTn id="259" presetID="10" presetClass="exit" fill="hold" grpId="1" nodeType="afterEffect">
                                  <p:stCondLst>
                                    <p:cond delay="0"/>
                                  </p:stCondLst>
                                  <p:iterate>
                                    <p:tmAbs val="0"/>
                                  </p:iterate>
                                  <p:childTnLst>
                                    <p:animEffect transition="out" filter="fade">
                                      <p:cBhvr>
                                        <p:cTn id="260" dur="500" fill="hold"/>
                                        <p:tgtEl>
                                          <p:spTgt spid="1716"/>
                                        </p:tgtEl>
                                      </p:cBhvr>
                                    </p:animEffect>
                                    <p:set>
                                      <p:cBhvr>
                                        <p:cTn id="261" fill="hold">
                                          <p:stCondLst>
                                            <p:cond delay="499"/>
                                          </p:stCondLst>
                                        </p:cTn>
                                        <p:tgtEl>
                                          <p:spTgt spid="1716"/>
                                        </p:tgtEl>
                                        <p:attrNameLst>
                                          <p:attrName>style.visibility</p:attrName>
                                        </p:attrNameLst>
                                      </p:cBhvr>
                                      <p:to>
                                        <p:strVal val="hidden"/>
                                      </p:to>
                                    </p:set>
                                  </p:childTnLst>
                                </p:cTn>
                              </p:par>
                            </p:childTnLst>
                          </p:cTn>
                        </p:par>
                        <p:par>
                          <p:cTn id="262" fill="hold">
                            <p:stCondLst>
                              <p:cond delay="1500"/>
                            </p:stCondLst>
                            <p:childTnLst>
                              <p:par>
                                <p:cTn id="263" presetID="22" presetClass="entr" presetSubtype="2" fill="hold" grpId="0" nodeType="afterEffect">
                                  <p:stCondLst>
                                    <p:cond delay="0"/>
                                  </p:stCondLst>
                                  <p:iterate>
                                    <p:tmAbs val="0"/>
                                  </p:iterate>
                                  <p:childTnLst>
                                    <p:set>
                                      <p:cBhvr>
                                        <p:cTn id="264" fill="hold"/>
                                        <p:tgtEl>
                                          <p:spTgt spid="1721"/>
                                        </p:tgtEl>
                                        <p:attrNameLst>
                                          <p:attrName>style.visibility</p:attrName>
                                        </p:attrNameLst>
                                      </p:cBhvr>
                                      <p:to>
                                        <p:strVal val="visible"/>
                                      </p:to>
                                    </p:set>
                                    <p:animEffect transition="in" filter="wipe(right)">
                                      <p:cBhvr>
                                        <p:cTn id="265" dur="500"/>
                                        <p:tgtEl>
                                          <p:spTgt spid="1721"/>
                                        </p:tgtEl>
                                      </p:cBhvr>
                                    </p:animEffect>
                                  </p:childTnLst>
                                </p:cTn>
                              </p:par>
                            </p:childTnLst>
                          </p:cTn>
                        </p:par>
                        <p:par>
                          <p:cTn id="266" fill="hold">
                            <p:stCondLst>
                              <p:cond delay="2000"/>
                            </p:stCondLst>
                            <p:childTnLst>
                              <p:par>
                                <p:cTn id="267" presetID="22" presetClass="entr" presetSubtype="2" fill="hold" grpId="0" nodeType="afterEffect">
                                  <p:stCondLst>
                                    <p:cond delay="0"/>
                                  </p:stCondLst>
                                  <p:iterate>
                                    <p:tmAbs val="0"/>
                                  </p:iterate>
                                  <p:childTnLst>
                                    <p:set>
                                      <p:cBhvr>
                                        <p:cTn id="268" fill="hold"/>
                                        <p:tgtEl>
                                          <p:spTgt spid="1720"/>
                                        </p:tgtEl>
                                        <p:attrNameLst>
                                          <p:attrName>style.visibility</p:attrName>
                                        </p:attrNameLst>
                                      </p:cBhvr>
                                      <p:to>
                                        <p:strVal val="visible"/>
                                      </p:to>
                                    </p:set>
                                    <p:animEffect transition="in" filter="wipe(right)">
                                      <p:cBhvr>
                                        <p:cTn id="269" dur="500"/>
                                        <p:tgtEl>
                                          <p:spTgt spid="1720"/>
                                        </p:tgtEl>
                                      </p:cBhvr>
                                    </p:animEffect>
                                  </p:childTnLst>
                                </p:cTn>
                              </p:par>
                            </p:childTnLst>
                          </p:cTn>
                        </p:par>
                        <p:par>
                          <p:cTn id="270" fill="hold">
                            <p:stCondLst>
                              <p:cond delay="2500"/>
                            </p:stCondLst>
                            <p:childTnLst>
                              <p:par>
                                <p:cTn id="271" presetID="22" presetClass="entr" presetSubtype="2" fill="hold" grpId="0" nodeType="afterEffect">
                                  <p:stCondLst>
                                    <p:cond delay="0"/>
                                  </p:stCondLst>
                                  <p:iterate>
                                    <p:tmAbs val="0"/>
                                  </p:iterate>
                                  <p:childTnLst>
                                    <p:set>
                                      <p:cBhvr>
                                        <p:cTn id="272" fill="hold"/>
                                        <p:tgtEl>
                                          <p:spTgt spid="1719"/>
                                        </p:tgtEl>
                                        <p:attrNameLst>
                                          <p:attrName>style.visibility</p:attrName>
                                        </p:attrNameLst>
                                      </p:cBhvr>
                                      <p:to>
                                        <p:strVal val="visible"/>
                                      </p:to>
                                    </p:set>
                                    <p:animEffect transition="in" filter="wipe(right)">
                                      <p:cBhvr>
                                        <p:cTn id="273" dur="500"/>
                                        <p:tgtEl>
                                          <p:spTgt spid="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2" grpId="0" animBg="1" advAuto="0"/>
      <p:bldP spid="1722" grpId="1" animBg="1" advAuto="0"/>
      <p:bldP spid="1723" grpId="0" animBg="1" advAuto="0"/>
      <p:bldP spid="1723" grpId="1" animBg="1" advAuto="0"/>
      <p:bldP spid="1724" grpId="0" animBg="1" advAuto="0"/>
      <p:bldP spid="1724" grpId="1" animBg="1" advAuto="0"/>
      <p:bldP spid="1725" grpId="0" animBg="1" advAuto="0"/>
      <p:bldP spid="1725" grpId="1" animBg="1" advAuto="0"/>
      <p:bldP spid="1726" grpId="0" animBg="1" advAuto="0"/>
      <p:bldP spid="1726" grpId="1" animBg="1" advAuto="0"/>
      <p:bldP spid="1727" grpId="0" animBg="1" advAuto="0"/>
      <p:bldP spid="1727" grpId="1" animBg="1" advAuto="0"/>
      <p:bldP spid="1728" grpId="0" animBg="1" advAuto="0"/>
      <p:bldP spid="1728" grpId="1" animBg="1" advAuto="0"/>
      <p:bldP spid="1729" grpId="0" animBg="1" advAuto="0"/>
      <p:bldP spid="1729" grpId="1" animBg="1" advAuto="0"/>
      <p:bldP spid="1730" grpId="0" animBg="1" advAuto="0"/>
      <p:bldP spid="1730" grpId="1" animBg="1" advAuto="0"/>
      <p:bldP spid="1731" grpId="0" animBg="1" advAuto="0"/>
      <p:bldP spid="1731" grpId="1" animBg="1" advAuto="0"/>
      <p:bldP spid="1732" grpId="0" animBg="1" advAuto="0"/>
      <p:bldP spid="1732" grpId="1" animBg="1" advAuto="0"/>
      <p:bldP spid="1699" grpId="0" animBg="1" advAuto="0"/>
      <p:bldP spid="1699" grpId="1" animBg="1" advAuto="0"/>
      <p:bldP spid="1700" grpId="0" animBg="1" advAuto="0"/>
      <p:bldP spid="1700" grpId="1" animBg="1" advAuto="0"/>
      <p:bldP spid="1701" grpId="0" animBg="1" advAuto="0"/>
      <p:bldP spid="1701" grpId="1" animBg="1" advAuto="0"/>
      <p:bldP spid="1702" grpId="0" animBg="1" advAuto="0"/>
      <p:bldP spid="1702" grpId="1" animBg="1" advAuto="0"/>
      <p:bldP spid="1733" grpId="0" animBg="1" advAuto="0"/>
      <p:bldP spid="1733" grpId="1" animBg="1" advAuto="0"/>
      <p:bldP spid="1734" grpId="0" animBg="1" advAuto="0"/>
      <p:bldP spid="1734" grpId="1" animBg="1" advAuto="0"/>
      <p:bldP spid="1705" grpId="0" animBg="1" advAuto="0"/>
      <p:bldP spid="1705" grpId="1" animBg="1" advAuto="0"/>
      <p:bldP spid="1735" grpId="0" animBg="1" advAuto="0"/>
      <p:bldP spid="1735" grpId="1" animBg="1" advAuto="0"/>
      <p:bldP spid="1707" grpId="0" animBg="1" advAuto="0"/>
      <p:bldP spid="1707" grpId="1" animBg="1" advAuto="0"/>
      <p:bldP spid="1708" grpId="0" animBg="1" advAuto="0"/>
      <p:bldP spid="1708" grpId="1" animBg="1" advAuto="0"/>
      <p:bldP spid="1709" grpId="0" animBg="1" advAuto="0"/>
      <p:bldP spid="1709" grpId="1" animBg="1" advAuto="0"/>
      <p:bldP spid="1710" grpId="0" animBg="1" advAuto="0"/>
      <p:bldP spid="1710" grpId="1" animBg="1" advAuto="0"/>
      <p:bldP spid="1736" grpId="0" animBg="1" advAuto="0"/>
      <p:bldP spid="1736" grpId="1" animBg="1" advAuto="0"/>
      <p:bldP spid="1712" grpId="0" animBg="1" advAuto="0"/>
      <p:bldP spid="1712" grpId="1" animBg="1" advAuto="0"/>
      <p:bldP spid="1737" grpId="0" animBg="1" advAuto="0"/>
      <p:bldP spid="1737" grpId="1" animBg="1" advAuto="0"/>
      <p:bldP spid="1738" grpId="0" animBg="1" advAuto="0"/>
      <p:bldP spid="1738" grpId="1" animBg="1" advAuto="0"/>
      <p:bldP spid="1715" grpId="0" animBg="1" advAuto="0"/>
      <p:bldP spid="1715" grpId="1" animBg="1" advAuto="0"/>
      <p:bldP spid="1716" grpId="0" animBg="1" advAuto="0"/>
      <p:bldP spid="1716" grpId="1" animBg="1" advAuto="0"/>
      <p:bldP spid="1717" grpId="0" animBg="1" advAuto="0"/>
      <p:bldP spid="1717" grpId="1" animBg="1" advAuto="0"/>
      <p:bldP spid="1739" grpId="0" animBg="1" advAuto="0"/>
      <p:bldP spid="1739" grpId="1" animBg="1" advAuto="0"/>
      <p:bldP spid="1719" grpId="0" animBg="1" advAuto="0"/>
      <p:bldP spid="1720" grpId="0" animBg="1" advAuto="0"/>
      <p:bldP spid="1721"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575" name="Group 237"/>
          <p:cNvGrpSpPr/>
          <p:nvPr/>
        </p:nvGrpSpPr>
        <p:grpSpPr>
          <a:xfrm>
            <a:off x="2437381" y="895176"/>
            <a:ext cx="7805061" cy="5231747"/>
            <a:chOff x="-2" y="0"/>
            <a:chExt cx="7805059" cy="5231747"/>
          </a:xfrm>
        </p:grpSpPr>
        <p:sp>
          <p:nvSpPr>
            <p:cNvPr id="1472" name="Rectangle 3"/>
            <p:cNvSpPr txBox="1"/>
            <p:nvPr/>
          </p:nvSpPr>
          <p:spPr>
            <a:xfrm>
              <a:off x="148929" y="325382"/>
              <a:ext cx="7326283" cy="98907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400">
                <a:lnSpc>
                  <a:spcPct val="100000"/>
                </a:lnSpc>
                <a:spcBef>
                  <a:spcPts val="400"/>
                </a:spcBef>
                <a:defRPr sz="2000">
                  <a:solidFill>
                    <a:srgbClr val="292929"/>
                  </a:solidFill>
                  <a:latin typeface="Verdana"/>
                  <a:ea typeface="Verdana"/>
                  <a:cs typeface="Verdana"/>
                  <a:sym typeface="Verdana"/>
                </a:defRPr>
              </a:lvl1pPr>
            </a:lstStyle>
            <a:p>
              <a:r>
                <a:t>Course Mechanics of Materials</a:t>
              </a:r>
              <a:endParaRPr sz="3200"/>
            </a:p>
          </p:txBody>
        </p:sp>
        <p:grpSp>
          <p:nvGrpSpPr>
            <p:cNvPr id="1475" name="Oval 55"/>
            <p:cNvGrpSpPr/>
            <p:nvPr/>
          </p:nvGrpSpPr>
          <p:grpSpPr>
            <a:xfrm>
              <a:off x="-2" y="1680250"/>
              <a:ext cx="1939273" cy="1186837"/>
              <a:chOff x="-1" y="-1"/>
              <a:chExt cx="1939272" cy="1186836"/>
            </a:xfrm>
          </p:grpSpPr>
          <p:sp>
            <p:nvSpPr>
              <p:cNvPr id="1473" name="Oval"/>
              <p:cNvSpPr/>
              <p:nvPr/>
            </p:nvSpPr>
            <p:spPr>
              <a:xfrm>
                <a:off x="-1" y="-1"/>
                <a:ext cx="1939272" cy="1186836"/>
              </a:xfrm>
              <a:prstGeom prst="ellipse">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74" name="Student Outcome 1"/>
              <p:cNvSpPr txBox="1"/>
              <p:nvPr/>
            </p:nvSpPr>
            <p:spPr>
              <a:xfrm>
                <a:off x="334481" y="185746"/>
                <a:ext cx="1270307" cy="8153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b="1">
                    <a:solidFill>
                      <a:srgbClr val="292929"/>
                    </a:solidFill>
                    <a:latin typeface="Verdana"/>
                    <a:ea typeface="Verdana"/>
                    <a:cs typeface="Verdana"/>
                    <a:sym typeface="Verdana"/>
                  </a:defRPr>
                </a:lvl1pPr>
              </a:lstStyle>
              <a:p>
                <a:r>
                  <a:t>Student Outcome 1</a:t>
                </a:r>
              </a:p>
            </p:txBody>
          </p:sp>
        </p:grpSp>
        <p:grpSp>
          <p:nvGrpSpPr>
            <p:cNvPr id="1478" name="Rectangle: Rounded Corners 56"/>
            <p:cNvGrpSpPr/>
            <p:nvPr/>
          </p:nvGrpSpPr>
          <p:grpSpPr>
            <a:xfrm>
              <a:off x="2287105" y="1917618"/>
              <a:ext cx="1616060" cy="712102"/>
              <a:chOff x="0" y="0"/>
              <a:chExt cx="1616058" cy="712101"/>
            </a:xfrm>
          </p:grpSpPr>
          <p:sp>
            <p:nvSpPr>
              <p:cNvPr id="1476" name="Rounded Rectangle"/>
              <p:cNvSpPr/>
              <p:nvPr/>
            </p:nvSpPr>
            <p:spPr>
              <a:xfrm>
                <a:off x="0" y="0"/>
                <a:ext cx="1616058" cy="712101"/>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77" name="Course Objective 2"/>
              <p:cNvSpPr txBox="1"/>
              <p:nvPr/>
            </p:nvSpPr>
            <p:spPr>
              <a:xfrm>
                <a:off x="85244" y="69030"/>
                <a:ext cx="1445569"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Objective 2</a:t>
                </a:r>
              </a:p>
            </p:txBody>
          </p:sp>
        </p:grpSp>
        <p:grpSp>
          <p:nvGrpSpPr>
            <p:cNvPr id="1481" name="Rectangle: Rounded Corners 57"/>
            <p:cNvGrpSpPr/>
            <p:nvPr/>
          </p:nvGrpSpPr>
          <p:grpSpPr>
            <a:xfrm>
              <a:off x="2310676" y="2743927"/>
              <a:ext cx="1604792" cy="712102"/>
              <a:chOff x="0" y="0"/>
              <a:chExt cx="1604791" cy="712101"/>
            </a:xfrm>
          </p:grpSpPr>
          <p:sp>
            <p:nvSpPr>
              <p:cNvPr id="1479" name="Rounded Rectangle"/>
              <p:cNvSpPr/>
              <p:nvPr/>
            </p:nvSpPr>
            <p:spPr>
              <a:xfrm>
                <a:off x="0" y="0"/>
                <a:ext cx="1604791" cy="712101"/>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80" name="Course Objective 3"/>
              <p:cNvSpPr txBox="1"/>
              <p:nvPr/>
            </p:nvSpPr>
            <p:spPr>
              <a:xfrm>
                <a:off x="85244" y="69030"/>
                <a:ext cx="1434302"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Objective 3</a:t>
                </a:r>
              </a:p>
            </p:txBody>
          </p:sp>
        </p:grpSp>
        <p:grpSp>
          <p:nvGrpSpPr>
            <p:cNvPr id="1484" name="Rectangle: Rounded Corners 58"/>
            <p:cNvGrpSpPr/>
            <p:nvPr/>
          </p:nvGrpSpPr>
          <p:grpSpPr>
            <a:xfrm>
              <a:off x="2343283" y="4335453"/>
              <a:ext cx="1616060" cy="712102"/>
              <a:chOff x="0" y="0"/>
              <a:chExt cx="1616058" cy="712101"/>
            </a:xfrm>
          </p:grpSpPr>
          <p:sp>
            <p:nvSpPr>
              <p:cNvPr id="1482" name="Rounded Rectangle"/>
              <p:cNvSpPr/>
              <p:nvPr/>
            </p:nvSpPr>
            <p:spPr>
              <a:xfrm>
                <a:off x="0" y="0"/>
                <a:ext cx="1616058" cy="712101"/>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83" name="Course Objective 5"/>
              <p:cNvSpPr txBox="1"/>
              <p:nvPr/>
            </p:nvSpPr>
            <p:spPr>
              <a:xfrm>
                <a:off x="85244" y="69030"/>
                <a:ext cx="1445569"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Objective 5</a:t>
                </a:r>
              </a:p>
            </p:txBody>
          </p:sp>
        </p:grpSp>
        <p:grpSp>
          <p:nvGrpSpPr>
            <p:cNvPr id="1487" name="Rectangle: Rounded Corners 59"/>
            <p:cNvGrpSpPr/>
            <p:nvPr/>
          </p:nvGrpSpPr>
          <p:grpSpPr>
            <a:xfrm>
              <a:off x="2268102" y="1117167"/>
              <a:ext cx="1604792" cy="712103"/>
              <a:chOff x="0" y="0"/>
              <a:chExt cx="1604791" cy="712101"/>
            </a:xfrm>
          </p:grpSpPr>
          <p:sp>
            <p:nvSpPr>
              <p:cNvPr id="1485" name="Rounded Rectangle"/>
              <p:cNvSpPr/>
              <p:nvPr/>
            </p:nvSpPr>
            <p:spPr>
              <a:xfrm>
                <a:off x="0" y="0"/>
                <a:ext cx="1604791" cy="712101"/>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86" name="Course Objective 1"/>
              <p:cNvSpPr txBox="1"/>
              <p:nvPr/>
            </p:nvSpPr>
            <p:spPr>
              <a:xfrm>
                <a:off x="85244" y="69030"/>
                <a:ext cx="1434302"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Objective 1</a:t>
                </a:r>
              </a:p>
            </p:txBody>
          </p:sp>
        </p:grpSp>
        <p:grpSp>
          <p:nvGrpSpPr>
            <p:cNvPr id="1490" name="Rectangle: Rounded Corners 60"/>
            <p:cNvGrpSpPr/>
            <p:nvPr/>
          </p:nvGrpSpPr>
          <p:grpSpPr>
            <a:xfrm>
              <a:off x="2343287" y="3539690"/>
              <a:ext cx="1604792" cy="712102"/>
              <a:chOff x="0" y="0"/>
              <a:chExt cx="1604791" cy="712101"/>
            </a:xfrm>
          </p:grpSpPr>
          <p:sp>
            <p:nvSpPr>
              <p:cNvPr id="1488" name="Rounded Rectangle"/>
              <p:cNvSpPr/>
              <p:nvPr/>
            </p:nvSpPr>
            <p:spPr>
              <a:xfrm>
                <a:off x="0" y="0"/>
                <a:ext cx="1604791" cy="712101"/>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89" name="Course Objective 4"/>
              <p:cNvSpPr txBox="1"/>
              <p:nvPr/>
            </p:nvSpPr>
            <p:spPr>
              <a:xfrm>
                <a:off x="85244" y="69030"/>
                <a:ext cx="1434302"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Objective 4</a:t>
                </a:r>
              </a:p>
            </p:txBody>
          </p:sp>
        </p:grpSp>
        <p:grpSp>
          <p:nvGrpSpPr>
            <p:cNvPr id="1493" name="Oval 61"/>
            <p:cNvGrpSpPr/>
            <p:nvPr/>
          </p:nvGrpSpPr>
          <p:grpSpPr>
            <a:xfrm>
              <a:off x="-2" y="3405818"/>
              <a:ext cx="1939273" cy="1186837"/>
              <a:chOff x="-1" y="-1"/>
              <a:chExt cx="1939272" cy="1186836"/>
            </a:xfrm>
          </p:grpSpPr>
          <p:sp>
            <p:nvSpPr>
              <p:cNvPr id="1491" name="Oval"/>
              <p:cNvSpPr/>
              <p:nvPr/>
            </p:nvSpPr>
            <p:spPr>
              <a:xfrm>
                <a:off x="-1" y="-1"/>
                <a:ext cx="1939272" cy="1186836"/>
              </a:xfrm>
              <a:prstGeom prst="ellipse">
                <a:avLst/>
              </a:pr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492" name="Student Outcome 4"/>
              <p:cNvSpPr txBox="1"/>
              <p:nvPr/>
            </p:nvSpPr>
            <p:spPr>
              <a:xfrm>
                <a:off x="334481" y="185746"/>
                <a:ext cx="1270307" cy="8153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b="1">
                    <a:solidFill>
                      <a:srgbClr val="292929"/>
                    </a:solidFill>
                    <a:latin typeface="Verdana"/>
                    <a:ea typeface="Verdana"/>
                    <a:cs typeface="Verdana"/>
                    <a:sym typeface="Verdana"/>
                  </a:defRPr>
                </a:lvl1pPr>
              </a:lstStyle>
              <a:p>
                <a:r>
                  <a:t>Student Outcome 4</a:t>
                </a:r>
              </a:p>
            </p:txBody>
          </p:sp>
        </p:grpSp>
        <p:sp>
          <p:nvSpPr>
            <p:cNvPr id="1494" name="Straight Arrow Connector 62"/>
            <p:cNvSpPr/>
            <p:nvPr/>
          </p:nvSpPr>
          <p:spPr>
            <a:xfrm flipV="1">
              <a:off x="1655272" y="1473218"/>
              <a:ext cx="612830" cy="380842"/>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495" name="Straight Arrow Connector 191"/>
            <p:cNvSpPr/>
            <p:nvPr/>
          </p:nvSpPr>
          <p:spPr>
            <a:xfrm>
              <a:off x="1939272" y="2273668"/>
              <a:ext cx="347837" cy="1"/>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496" name="Straight Arrow Connector 192"/>
            <p:cNvSpPr/>
            <p:nvPr/>
          </p:nvSpPr>
          <p:spPr>
            <a:xfrm>
              <a:off x="1655272" y="2693277"/>
              <a:ext cx="655405" cy="406701"/>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497" name="Straight Arrow Connector 193"/>
            <p:cNvSpPr/>
            <p:nvPr/>
          </p:nvSpPr>
          <p:spPr>
            <a:xfrm flipV="1">
              <a:off x="1655272" y="2273668"/>
              <a:ext cx="631837" cy="1305960"/>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498" name="Straight Arrow Connector 194"/>
            <p:cNvSpPr/>
            <p:nvPr/>
          </p:nvSpPr>
          <p:spPr>
            <a:xfrm flipV="1">
              <a:off x="1655272" y="3099978"/>
              <a:ext cx="655404" cy="479650"/>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499" name="Straight Arrow Connector 195"/>
            <p:cNvSpPr/>
            <p:nvPr/>
          </p:nvSpPr>
          <p:spPr>
            <a:xfrm>
              <a:off x="1655269" y="4418845"/>
              <a:ext cx="688015" cy="272658"/>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grpSp>
          <p:nvGrpSpPr>
            <p:cNvPr id="1502" name="Rectangle 196"/>
            <p:cNvGrpSpPr/>
            <p:nvPr/>
          </p:nvGrpSpPr>
          <p:grpSpPr>
            <a:xfrm>
              <a:off x="4255123" y="1012318"/>
              <a:ext cx="1292848" cy="356052"/>
              <a:chOff x="0" y="0"/>
              <a:chExt cx="1292846" cy="356050"/>
            </a:xfrm>
          </p:grpSpPr>
          <p:sp>
            <p:nvSpPr>
              <p:cNvPr id="1500"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01" name="Topic 1"/>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1</a:t>
                </a:r>
              </a:p>
            </p:txBody>
          </p:sp>
        </p:grpSp>
        <p:grpSp>
          <p:nvGrpSpPr>
            <p:cNvPr id="1505" name="Rectangle 197"/>
            <p:cNvGrpSpPr/>
            <p:nvPr/>
          </p:nvGrpSpPr>
          <p:grpSpPr>
            <a:xfrm>
              <a:off x="4255123" y="1441653"/>
              <a:ext cx="1292848" cy="356052"/>
              <a:chOff x="0" y="0"/>
              <a:chExt cx="1292846" cy="356050"/>
            </a:xfrm>
          </p:grpSpPr>
          <p:sp>
            <p:nvSpPr>
              <p:cNvPr id="1503"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04" name="Topic 2"/>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2</a:t>
                </a:r>
              </a:p>
            </p:txBody>
          </p:sp>
        </p:grpSp>
        <p:grpSp>
          <p:nvGrpSpPr>
            <p:cNvPr id="1508" name="Rectangle 198"/>
            <p:cNvGrpSpPr/>
            <p:nvPr/>
          </p:nvGrpSpPr>
          <p:grpSpPr>
            <a:xfrm>
              <a:off x="4260146" y="1860170"/>
              <a:ext cx="1292848" cy="356052"/>
              <a:chOff x="0" y="0"/>
              <a:chExt cx="1292846" cy="356050"/>
            </a:xfrm>
          </p:grpSpPr>
          <p:sp>
            <p:nvSpPr>
              <p:cNvPr id="1506"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07" name="Topic 3"/>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3</a:t>
                </a:r>
              </a:p>
            </p:txBody>
          </p:sp>
        </p:grpSp>
        <p:grpSp>
          <p:nvGrpSpPr>
            <p:cNvPr id="1511" name="Rectangle 199"/>
            <p:cNvGrpSpPr/>
            <p:nvPr/>
          </p:nvGrpSpPr>
          <p:grpSpPr>
            <a:xfrm>
              <a:off x="4255123" y="2296449"/>
              <a:ext cx="1292848" cy="356052"/>
              <a:chOff x="0" y="0"/>
              <a:chExt cx="1292846" cy="356050"/>
            </a:xfrm>
          </p:grpSpPr>
          <p:sp>
            <p:nvSpPr>
              <p:cNvPr id="1509"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10" name="Topic 4"/>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4</a:t>
                </a:r>
              </a:p>
            </p:txBody>
          </p:sp>
        </p:grpSp>
        <p:grpSp>
          <p:nvGrpSpPr>
            <p:cNvPr id="1514" name="Rectangle 200"/>
            <p:cNvGrpSpPr/>
            <p:nvPr/>
          </p:nvGrpSpPr>
          <p:grpSpPr>
            <a:xfrm>
              <a:off x="4255123" y="2714966"/>
              <a:ext cx="1292848" cy="356052"/>
              <a:chOff x="0" y="0"/>
              <a:chExt cx="1292846" cy="356050"/>
            </a:xfrm>
          </p:grpSpPr>
          <p:sp>
            <p:nvSpPr>
              <p:cNvPr id="1512"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13" name="Topic 5"/>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5</a:t>
                </a:r>
              </a:p>
            </p:txBody>
          </p:sp>
        </p:grpSp>
        <p:grpSp>
          <p:nvGrpSpPr>
            <p:cNvPr id="1517" name="Rectangle 201"/>
            <p:cNvGrpSpPr/>
            <p:nvPr/>
          </p:nvGrpSpPr>
          <p:grpSpPr>
            <a:xfrm>
              <a:off x="4255123" y="3155723"/>
              <a:ext cx="1292848" cy="356052"/>
              <a:chOff x="0" y="0"/>
              <a:chExt cx="1292846" cy="356050"/>
            </a:xfrm>
          </p:grpSpPr>
          <p:sp>
            <p:nvSpPr>
              <p:cNvPr id="1515"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16" name="Topic 6"/>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6</a:t>
                </a:r>
              </a:p>
            </p:txBody>
          </p:sp>
        </p:grpSp>
        <p:grpSp>
          <p:nvGrpSpPr>
            <p:cNvPr id="1520" name="Rectangle 202"/>
            <p:cNvGrpSpPr/>
            <p:nvPr/>
          </p:nvGrpSpPr>
          <p:grpSpPr>
            <a:xfrm>
              <a:off x="4255123" y="3573420"/>
              <a:ext cx="1292848" cy="356052"/>
              <a:chOff x="0" y="0"/>
              <a:chExt cx="1292846" cy="356050"/>
            </a:xfrm>
          </p:grpSpPr>
          <p:sp>
            <p:nvSpPr>
              <p:cNvPr id="1518"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19" name="Topic 7"/>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7</a:t>
                </a:r>
              </a:p>
            </p:txBody>
          </p:sp>
        </p:grpSp>
        <p:grpSp>
          <p:nvGrpSpPr>
            <p:cNvPr id="1523" name="Rectangle 203"/>
            <p:cNvGrpSpPr/>
            <p:nvPr/>
          </p:nvGrpSpPr>
          <p:grpSpPr>
            <a:xfrm>
              <a:off x="4255123" y="3991117"/>
              <a:ext cx="1292848" cy="356052"/>
              <a:chOff x="0" y="0"/>
              <a:chExt cx="1292846" cy="356050"/>
            </a:xfrm>
          </p:grpSpPr>
          <p:sp>
            <p:nvSpPr>
              <p:cNvPr id="1521"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22" name="Topic 8"/>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8</a:t>
                </a:r>
              </a:p>
            </p:txBody>
          </p:sp>
        </p:grpSp>
        <p:grpSp>
          <p:nvGrpSpPr>
            <p:cNvPr id="1526" name="Rectangle 204"/>
            <p:cNvGrpSpPr/>
            <p:nvPr/>
          </p:nvGrpSpPr>
          <p:grpSpPr>
            <a:xfrm>
              <a:off x="4259820" y="4428519"/>
              <a:ext cx="1292848" cy="356052"/>
              <a:chOff x="0" y="0"/>
              <a:chExt cx="1292846" cy="356050"/>
            </a:xfrm>
          </p:grpSpPr>
          <p:sp>
            <p:nvSpPr>
              <p:cNvPr id="1524"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25" name="Topic 9"/>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9</a:t>
                </a:r>
              </a:p>
            </p:txBody>
          </p:sp>
        </p:grpSp>
        <p:grpSp>
          <p:nvGrpSpPr>
            <p:cNvPr id="1529" name="Rectangle 207"/>
            <p:cNvGrpSpPr/>
            <p:nvPr/>
          </p:nvGrpSpPr>
          <p:grpSpPr>
            <a:xfrm>
              <a:off x="4255123" y="4862375"/>
              <a:ext cx="1292848" cy="356052"/>
              <a:chOff x="0" y="0"/>
              <a:chExt cx="1292846" cy="356050"/>
            </a:xfrm>
          </p:grpSpPr>
          <p:sp>
            <p:nvSpPr>
              <p:cNvPr id="1527" name="Rectangle"/>
              <p:cNvSpPr/>
              <p:nvPr/>
            </p:nvSpPr>
            <p:spPr>
              <a:xfrm>
                <a:off x="0" y="0"/>
                <a:ext cx="1292846"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28" name="Topic 10"/>
              <p:cNvSpPr txBox="1"/>
              <p:nvPr/>
            </p:nvSpPr>
            <p:spPr>
              <a:xfrm>
                <a:off x="50482" y="11654"/>
                <a:ext cx="1191882"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Topic 10</a:t>
                </a:r>
              </a:p>
            </p:txBody>
          </p:sp>
        </p:grpSp>
        <p:sp>
          <p:nvSpPr>
            <p:cNvPr id="1530" name="Straight Arrow Connector 208"/>
            <p:cNvSpPr/>
            <p:nvPr/>
          </p:nvSpPr>
          <p:spPr>
            <a:xfrm flipV="1">
              <a:off x="3872889" y="1190344"/>
              <a:ext cx="382234" cy="282875"/>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1" name="Straight Arrow Connector 209"/>
            <p:cNvSpPr/>
            <p:nvPr/>
          </p:nvSpPr>
          <p:spPr>
            <a:xfrm flipV="1">
              <a:off x="3903167" y="1619679"/>
              <a:ext cx="351960" cy="653990"/>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2" name="Straight Arrow Connector 210"/>
            <p:cNvSpPr/>
            <p:nvPr/>
          </p:nvSpPr>
          <p:spPr>
            <a:xfrm flipV="1">
              <a:off x="3903167" y="2038196"/>
              <a:ext cx="356983" cy="235473"/>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3" name="Straight Arrow Connector 211"/>
            <p:cNvSpPr/>
            <p:nvPr/>
          </p:nvSpPr>
          <p:spPr>
            <a:xfrm>
              <a:off x="3903167" y="2273671"/>
              <a:ext cx="351960" cy="200807"/>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4" name="Straight Arrow Connector 212"/>
            <p:cNvSpPr/>
            <p:nvPr/>
          </p:nvSpPr>
          <p:spPr>
            <a:xfrm flipV="1">
              <a:off x="3915463" y="2892995"/>
              <a:ext cx="339660" cy="206987"/>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5" name="Straight Arrow Connector 213"/>
            <p:cNvSpPr/>
            <p:nvPr/>
          </p:nvSpPr>
          <p:spPr>
            <a:xfrm>
              <a:off x="3915463" y="3099981"/>
              <a:ext cx="339660" cy="233771"/>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6" name="Straight Arrow Connector 214"/>
            <p:cNvSpPr/>
            <p:nvPr/>
          </p:nvSpPr>
          <p:spPr>
            <a:xfrm flipV="1">
              <a:off x="3948077" y="3751448"/>
              <a:ext cx="307050" cy="144296"/>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7" name="Straight Arrow Connector 215"/>
            <p:cNvSpPr/>
            <p:nvPr/>
          </p:nvSpPr>
          <p:spPr>
            <a:xfrm>
              <a:off x="3948077" y="3895743"/>
              <a:ext cx="307050" cy="273402"/>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8" name="Straight Arrow Connector 216"/>
            <p:cNvSpPr/>
            <p:nvPr/>
          </p:nvSpPr>
          <p:spPr>
            <a:xfrm flipV="1">
              <a:off x="3959341" y="4606544"/>
              <a:ext cx="300480" cy="84960"/>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39" name="Straight Arrow Connector 217"/>
            <p:cNvSpPr/>
            <p:nvPr/>
          </p:nvSpPr>
          <p:spPr>
            <a:xfrm>
              <a:off x="3959341" y="4691503"/>
              <a:ext cx="295783" cy="348898"/>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grpSp>
          <p:nvGrpSpPr>
            <p:cNvPr id="1542" name="Rectangle 218"/>
            <p:cNvGrpSpPr/>
            <p:nvPr/>
          </p:nvGrpSpPr>
          <p:grpSpPr>
            <a:xfrm>
              <a:off x="4212210" y="0"/>
              <a:ext cx="1378673" cy="918781"/>
              <a:chOff x="0" y="0"/>
              <a:chExt cx="1378671" cy="918780"/>
            </a:xfrm>
          </p:grpSpPr>
          <p:sp>
            <p:nvSpPr>
              <p:cNvPr id="1540" name="Rectangle"/>
              <p:cNvSpPr/>
              <p:nvPr/>
            </p:nvSpPr>
            <p:spPr>
              <a:xfrm>
                <a:off x="0" y="0"/>
                <a:ext cx="1378671" cy="91878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41" name="Course Learning Outcomes"/>
              <p:cNvSpPr txBox="1"/>
              <p:nvPr/>
            </p:nvSpPr>
            <p:spPr>
              <a:xfrm>
                <a:off x="50482" y="51719"/>
                <a:ext cx="1277707" cy="8153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Learning Outcomes</a:t>
                </a:r>
              </a:p>
            </p:txBody>
          </p:sp>
        </p:grpSp>
        <p:grpSp>
          <p:nvGrpSpPr>
            <p:cNvPr id="1545" name="Rectangle 219"/>
            <p:cNvGrpSpPr/>
            <p:nvPr/>
          </p:nvGrpSpPr>
          <p:grpSpPr>
            <a:xfrm>
              <a:off x="5814888" y="1219969"/>
              <a:ext cx="1897166" cy="356052"/>
              <a:chOff x="-1" y="0"/>
              <a:chExt cx="1897165" cy="356050"/>
            </a:xfrm>
          </p:grpSpPr>
          <p:sp>
            <p:nvSpPr>
              <p:cNvPr id="1543" name="Rectangle"/>
              <p:cNvSpPr/>
              <p:nvPr/>
            </p:nvSpPr>
            <p:spPr>
              <a:xfrm>
                <a:off x="-1" y="0"/>
                <a:ext cx="1897165"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44" name="AS1, Q1, EQ1"/>
              <p:cNvSpPr txBox="1"/>
              <p:nvPr/>
            </p:nvSpPr>
            <p:spPr>
              <a:xfrm>
                <a:off x="50482" y="11654"/>
                <a:ext cx="1796199"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AS1, Q1, EQ1</a:t>
                </a:r>
              </a:p>
            </p:txBody>
          </p:sp>
        </p:grpSp>
        <p:grpSp>
          <p:nvGrpSpPr>
            <p:cNvPr id="1548" name="Rectangle 220"/>
            <p:cNvGrpSpPr/>
            <p:nvPr/>
          </p:nvGrpSpPr>
          <p:grpSpPr>
            <a:xfrm>
              <a:off x="5830231" y="1854059"/>
              <a:ext cx="1897166" cy="356052"/>
              <a:chOff x="-1" y="0"/>
              <a:chExt cx="1897165" cy="356050"/>
            </a:xfrm>
          </p:grpSpPr>
          <p:sp>
            <p:nvSpPr>
              <p:cNvPr id="1546" name="Rectangle"/>
              <p:cNvSpPr/>
              <p:nvPr/>
            </p:nvSpPr>
            <p:spPr>
              <a:xfrm>
                <a:off x="-1" y="0"/>
                <a:ext cx="1897165"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47" name="AS2, Q2"/>
              <p:cNvSpPr txBox="1"/>
              <p:nvPr/>
            </p:nvSpPr>
            <p:spPr>
              <a:xfrm>
                <a:off x="50482" y="11654"/>
                <a:ext cx="1796199"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AS2, Q2</a:t>
                </a:r>
              </a:p>
            </p:txBody>
          </p:sp>
        </p:grpSp>
        <p:grpSp>
          <p:nvGrpSpPr>
            <p:cNvPr id="1551" name="Rectangle 221"/>
            <p:cNvGrpSpPr/>
            <p:nvPr/>
          </p:nvGrpSpPr>
          <p:grpSpPr>
            <a:xfrm>
              <a:off x="5863961" y="2495654"/>
              <a:ext cx="1897166" cy="356052"/>
              <a:chOff x="-1" y="0"/>
              <a:chExt cx="1897165" cy="356050"/>
            </a:xfrm>
          </p:grpSpPr>
          <p:sp>
            <p:nvSpPr>
              <p:cNvPr id="1549" name="Rectangle"/>
              <p:cNvSpPr/>
              <p:nvPr/>
            </p:nvSpPr>
            <p:spPr>
              <a:xfrm>
                <a:off x="-1" y="0"/>
                <a:ext cx="1897165"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50" name="AS3, Q3, EQ2"/>
              <p:cNvSpPr txBox="1"/>
              <p:nvPr/>
            </p:nvSpPr>
            <p:spPr>
              <a:xfrm>
                <a:off x="50482" y="11654"/>
                <a:ext cx="1796199"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AS3, Q3, EQ2</a:t>
                </a:r>
              </a:p>
            </p:txBody>
          </p:sp>
        </p:grpSp>
        <p:grpSp>
          <p:nvGrpSpPr>
            <p:cNvPr id="1554" name="Rectangle 222"/>
            <p:cNvGrpSpPr/>
            <p:nvPr/>
          </p:nvGrpSpPr>
          <p:grpSpPr>
            <a:xfrm>
              <a:off x="5863961" y="3155723"/>
              <a:ext cx="1897166" cy="356052"/>
              <a:chOff x="-1" y="0"/>
              <a:chExt cx="1897165" cy="356050"/>
            </a:xfrm>
          </p:grpSpPr>
          <p:sp>
            <p:nvSpPr>
              <p:cNvPr id="1552" name="Rectangle"/>
              <p:cNvSpPr/>
              <p:nvPr/>
            </p:nvSpPr>
            <p:spPr>
              <a:xfrm>
                <a:off x="-1" y="0"/>
                <a:ext cx="1897165"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53" name="AS4, EQ4"/>
              <p:cNvSpPr txBox="1"/>
              <p:nvPr/>
            </p:nvSpPr>
            <p:spPr>
              <a:xfrm>
                <a:off x="50482" y="11654"/>
                <a:ext cx="1796199"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AS4, EQ4</a:t>
                </a:r>
              </a:p>
            </p:txBody>
          </p:sp>
        </p:grpSp>
        <p:grpSp>
          <p:nvGrpSpPr>
            <p:cNvPr id="1557" name="Rectangle 223"/>
            <p:cNvGrpSpPr/>
            <p:nvPr/>
          </p:nvGrpSpPr>
          <p:grpSpPr>
            <a:xfrm>
              <a:off x="5863961" y="3813092"/>
              <a:ext cx="1897166" cy="356052"/>
              <a:chOff x="-1" y="0"/>
              <a:chExt cx="1897165" cy="356050"/>
            </a:xfrm>
          </p:grpSpPr>
          <p:sp>
            <p:nvSpPr>
              <p:cNvPr id="1555" name="Rectangle"/>
              <p:cNvSpPr/>
              <p:nvPr/>
            </p:nvSpPr>
            <p:spPr>
              <a:xfrm>
                <a:off x="-1" y="0"/>
                <a:ext cx="1897165"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56" name="AS5, Q5, EQ4"/>
              <p:cNvSpPr txBox="1"/>
              <p:nvPr/>
            </p:nvSpPr>
            <p:spPr>
              <a:xfrm>
                <a:off x="50482" y="11654"/>
                <a:ext cx="1796199"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AS5, Q5, EQ4</a:t>
                </a:r>
              </a:p>
            </p:txBody>
          </p:sp>
        </p:grpSp>
        <p:grpSp>
          <p:nvGrpSpPr>
            <p:cNvPr id="1560" name="Rectangle 224"/>
            <p:cNvGrpSpPr/>
            <p:nvPr/>
          </p:nvGrpSpPr>
          <p:grpSpPr>
            <a:xfrm>
              <a:off x="5907891" y="4427202"/>
              <a:ext cx="1897166" cy="356052"/>
              <a:chOff x="-1" y="0"/>
              <a:chExt cx="1897165" cy="356050"/>
            </a:xfrm>
          </p:grpSpPr>
          <p:sp>
            <p:nvSpPr>
              <p:cNvPr id="1558" name="Rectangle"/>
              <p:cNvSpPr/>
              <p:nvPr/>
            </p:nvSpPr>
            <p:spPr>
              <a:xfrm>
                <a:off x="-1" y="0"/>
                <a:ext cx="1897165"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59" name="AS6, Q6, EQ5"/>
              <p:cNvSpPr txBox="1"/>
              <p:nvPr/>
            </p:nvSpPr>
            <p:spPr>
              <a:xfrm>
                <a:off x="50482" y="11654"/>
                <a:ext cx="1796199"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AS6, Q6, EQ5</a:t>
                </a:r>
              </a:p>
            </p:txBody>
          </p:sp>
        </p:grpSp>
        <p:grpSp>
          <p:nvGrpSpPr>
            <p:cNvPr id="1563" name="Rectangle 225"/>
            <p:cNvGrpSpPr/>
            <p:nvPr/>
          </p:nvGrpSpPr>
          <p:grpSpPr>
            <a:xfrm>
              <a:off x="5901090" y="4875695"/>
              <a:ext cx="1897166" cy="356052"/>
              <a:chOff x="-1" y="0"/>
              <a:chExt cx="1897165" cy="356050"/>
            </a:xfrm>
          </p:grpSpPr>
          <p:sp>
            <p:nvSpPr>
              <p:cNvPr id="1561" name="Rectangle"/>
              <p:cNvSpPr/>
              <p:nvPr/>
            </p:nvSpPr>
            <p:spPr>
              <a:xfrm>
                <a:off x="-1" y="0"/>
                <a:ext cx="1897165" cy="356050"/>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62" name="AS7, EQ6"/>
              <p:cNvSpPr txBox="1"/>
              <p:nvPr/>
            </p:nvSpPr>
            <p:spPr>
              <a:xfrm>
                <a:off x="50482" y="11654"/>
                <a:ext cx="1796199"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AS7, EQ6</a:t>
                </a:r>
              </a:p>
            </p:txBody>
          </p:sp>
        </p:grpSp>
        <p:sp>
          <p:nvSpPr>
            <p:cNvPr id="1564" name="Straight Arrow Connector 226"/>
            <p:cNvSpPr/>
            <p:nvPr/>
          </p:nvSpPr>
          <p:spPr>
            <a:xfrm>
              <a:off x="5547969" y="1190343"/>
              <a:ext cx="266917" cy="207651"/>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65" name="Straight Arrow Connector 227"/>
            <p:cNvSpPr/>
            <p:nvPr/>
          </p:nvSpPr>
          <p:spPr>
            <a:xfrm flipV="1">
              <a:off x="5547969" y="1397994"/>
              <a:ext cx="266917" cy="221685"/>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66" name="Straight Arrow Connector 228"/>
            <p:cNvSpPr/>
            <p:nvPr/>
          </p:nvSpPr>
          <p:spPr>
            <a:xfrm flipV="1">
              <a:off x="5552995" y="2032084"/>
              <a:ext cx="277237" cy="6112"/>
            </a:xfrm>
            <a:prstGeom prst="line">
              <a:avLst/>
            </a:prstGeom>
            <a:noFill/>
            <a:ln w="38100" cap="flat">
              <a:solidFill>
                <a:srgbClr val="6990FD"/>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567" name="Straight Arrow Connector 229"/>
            <p:cNvSpPr/>
            <p:nvPr/>
          </p:nvSpPr>
          <p:spPr>
            <a:xfrm>
              <a:off x="5547969" y="2474478"/>
              <a:ext cx="315990" cy="199205"/>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68" name="Straight Arrow Connector 230"/>
            <p:cNvSpPr/>
            <p:nvPr/>
          </p:nvSpPr>
          <p:spPr>
            <a:xfrm flipV="1">
              <a:off x="5547969" y="2673682"/>
              <a:ext cx="315990" cy="219313"/>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69" name="Straight Arrow Connector 231"/>
            <p:cNvSpPr/>
            <p:nvPr/>
          </p:nvSpPr>
          <p:spPr>
            <a:xfrm>
              <a:off x="5547969" y="3333748"/>
              <a:ext cx="315990" cy="1"/>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70" name="Straight Arrow Connector 232"/>
            <p:cNvSpPr/>
            <p:nvPr/>
          </p:nvSpPr>
          <p:spPr>
            <a:xfrm>
              <a:off x="5547969" y="3751445"/>
              <a:ext cx="315990" cy="239673"/>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71" name="Straight Arrow Connector 233"/>
            <p:cNvSpPr/>
            <p:nvPr/>
          </p:nvSpPr>
          <p:spPr>
            <a:xfrm flipV="1">
              <a:off x="5547969" y="3991117"/>
              <a:ext cx="315990" cy="178026"/>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72" name="Straight Arrow Connector 234"/>
            <p:cNvSpPr/>
            <p:nvPr/>
          </p:nvSpPr>
          <p:spPr>
            <a:xfrm flipV="1">
              <a:off x="5552670" y="4605228"/>
              <a:ext cx="355223" cy="1317"/>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73" name="Straight Arrow Connector 235"/>
            <p:cNvSpPr/>
            <p:nvPr/>
          </p:nvSpPr>
          <p:spPr>
            <a:xfrm>
              <a:off x="5552666" y="4606544"/>
              <a:ext cx="348422" cy="447176"/>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574" name="Straight Arrow Connector 236"/>
            <p:cNvSpPr/>
            <p:nvPr/>
          </p:nvSpPr>
          <p:spPr>
            <a:xfrm>
              <a:off x="5547969" y="5040400"/>
              <a:ext cx="353119" cy="13320"/>
            </a:xfrm>
            <a:prstGeom prst="line">
              <a:avLst/>
            </a:prstGeom>
            <a:noFill/>
            <a:ln w="25400" cap="flat">
              <a:solidFill>
                <a:srgbClr val="6990FD"/>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1576"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Course Assessment</a:t>
            </a:r>
          </a:p>
        </p:txBody>
      </p:sp>
      <p:pic>
        <p:nvPicPr>
          <p:cNvPr id="157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41"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742"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pSp>
        <p:nvGrpSpPr>
          <p:cNvPr id="1745" name="Flowchart: Alternate Process 8"/>
          <p:cNvGrpSpPr/>
          <p:nvPr/>
        </p:nvGrpSpPr>
        <p:grpSpPr>
          <a:xfrm>
            <a:off x="2618762" y="1608005"/>
            <a:ext cx="3183467" cy="668553"/>
            <a:chOff x="0" y="86223"/>
            <a:chExt cx="3183465" cy="574040"/>
          </a:xfrm>
        </p:grpSpPr>
        <p:sp>
          <p:nvSpPr>
            <p:cNvPr id="1743" name="Shape"/>
            <p:cNvSpPr/>
            <p:nvPr/>
          </p:nvSpPr>
          <p:spPr>
            <a:xfrm>
              <a:off x="0" y="101161"/>
              <a:ext cx="3183465" cy="452869"/>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29" y="0"/>
                    <a:pt x="512" y="0"/>
                  </a:cubicBezTo>
                  <a:lnTo>
                    <a:pt x="21088" y="0"/>
                  </a:lnTo>
                  <a:cubicBezTo>
                    <a:pt x="21371" y="0"/>
                    <a:pt x="21600" y="1612"/>
                    <a:pt x="21600" y="3600"/>
                  </a:cubicBezTo>
                  <a:lnTo>
                    <a:pt x="21600" y="18000"/>
                  </a:lnTo>
                  <a:cubicBezTo>
                    <a:pt x="21600" y="19988"/>
                    <a:pt x="21371" y="21600"/>
                    <a:pt x="21088" y="21600"/>
                  </a:cubicBezTo>
                  <a:lnTo>
                    <a:pt x="512" y="21600"/>
                  </a:lnTo>
                  <a:cubicBezTo>
                    <a:pt x="22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44" name="AS 1, 3, 5, 6, 8, 10, 11, 12, 13, 14 &amp; 16"/>
            <p:cNvSpPr txBox="1"/>
            <p:nvPr/>
          </p:nvSpPr>
          <p:spPr>
            <a:xfrm>
              <a:off x="94128" y="86223"/>
              <a:ext cx="3007023" cy="5740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rPr dirty="0"/>
                <a:t>AS 1, 3, 5, 6, 8, 10, 11, 12, 13, 14 &amp; 16</a:t>
              </a:r>
            </a:p>
          </p:txBody>
        </p:sp>
      </p:grpSp>
      <p:grpSp>
        <p:nvGrpSpPr>
          <p:cNvPr id="1748" name="Rectangle: Rounded Corners 11"/>
          <p:cNvGrpSpPr/>
          <p:nvPr/>
        </p:nvGrpSpPr>
        <p:grpSpPr>
          <a:xfrm>
            <a:off x="1470819" y="1642533"/>
            <a:ext cx="1128449" cy="1014577"/>
            <a:chOff x="0" y="0"/>
            <a:chExt cx="1128447" cy="1014575"/>
          </a:xfrm>
        </p:grpSpPr>
        <p:sp>
          <p:nvSpPr>
            <p:cNvPr id="1746" name="Rounded Rectangle"/>
            <p:cNvSpPr/>
            <p:nvPr/>
          </p:nvSpPr>
          <p:spPr>
            <a:xfrm>
              <a:off x="0" y="0"/>
              <a:ext cx="1128448" cy="1014576"/>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747" name="CLO1"/>
            <p:cNvSpPr txBox="1"/>
            <p:nvPr/>
          </p:nvSpPr>
          <p:spPr>
            <a:xfrm>
              <a:off x="100009" y="277417"/>
              <a:ext cx="928430"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CLO1</a:t>
              </a:r>
            </a:p>
          </p:txBody>
        </p:sp>
      </p:grpSp>
      <p:grpSp>
        <p:nvGrpSpPr>
          <p:cNvPr id="1751" name="Flowchart: Alternate Process 12"/>
          <p:cNvGrpSpPr/>
          <p:nvPr/>
        </p:nvGrpSpPr>
        <p:grpSpPr>
          <a:xfrm>
            <a:off x="2624668" y="2197949"/>
            <a:ext cx="3183466" cy="452869"/>
            <a:chOff x="0" y="0"/>
            <a:chExt cx="3183464" cy="452867"/>
          </a:xfrm>
        </p:grpSpPr>
        <p:sp>
          <p:nvSpPr>
            <p:cNvPr id="1749" name="Shape"/>
            <p:cNvSpPr/>
            <p:nvPr/>
          </p:nvSpPr>
          <p:spPr>
            <a:xfrm>
              <a:off x="0" y="0"/>
              <a:ext cx="3183465" cy="45286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29" y="0"/>
                    <a:pt x="512" y="0"/>
                  </a:cubicBezTo>
                  <a:lnTo>
                    <a:pt x="21088" y="0"/>
                  </a:lnTo>
                  <a:cubicBezTo>
                    <a:pt x="21371" y="0"/>
                    <a:pt x="21600" y="1612"/>
                    <a:pt x="21600" y="3600"/>
                  </a:cubicBezTo>
                  <a:lnTo>
                    <a:pt x="21600" y="18000"/>
                  </a:lnTo>
                  <a:cubicBezTo>
                    <a:pt x="21600" y="19988"/>
                    <a:pt x="21371" y="21600"/>
                    <a:pt x="21088" y="21600"/>
                  </a:cubicBezTo>
                  <a:lnTo>
                    <a:pt x="512" y="21600"/>
                  </a:lnTo>
                  <a:cubicBezTo>
                    <a:pt x="22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50" name="Quiz 1"/>
            <p:cNvSpPr txBox="1"/>
            <p:nvPr/>
          </p:nvSpPr>
          <p:spPr>
            <a:xfrm>
              <a:off x="88221" y="60064"/>
              <a:ext cx="3007023"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Quiz 1</a:t>
              </a:r>
            </a:p>
          </p:txBody>
        </p:sp>
      </p:grpSp>
      <p:grpSp>
        <p:nvGrpSpPr>
          <p:cNvPr id="1754" name="Flowchart: Alternate Process 13"/>
          <p:cNvGrpSpPr/>
          <p:nvPr/>
        </p:nvGrpSpPr>
        <p:grpSpPr>
          <a:xfrm>
            <a:off x="2624668" y="2965491"/>
            <a:ext cx="3183466" cy="452869"/>
            <a:chOff x="0" y="0"/>
            <a:chExt cx="3183464" cy="452867"/>
          </a:xfrm>
        </p:grpSpPr>
        <p:sp>
          <p:nvSpPr>
            <p:cNvPr id="1752" name="Shape"/>
            <p:cNvSpPr/>
            <p:nvPr/>
          </p:nvSpPr>
          <p:spPr>
            <a:xfrm>
              <a:off x="0" y="0"/>
              <a:ext cx="3183465" cy="45286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29" y="0"/>
                    <a:pt x="512" y="0"/>
                  </a:cubicBezTo>
                  <a:lnTo>
                    <a:pt x="21088" y="0"/>
                  </a:lnTo>
                  <a:cubicBezTo>
                    <a:pt x="21371" y="0"/>
                    <a:pt x="21600" y="1612"/>
                    <a:pt x="21600" y="3600"/>
                  </a:cubicBezTo>
                  <a:lnTo>
                    <a:pt x="21600" y="18000"/>
                  </a:lnTo>
                  <a:cubicBezTo>
                    <a:pt x="21600" y="19988"/>
                    <a:pt x="21371" y="21600"/>
                    <a:pt x="21088" y="21600"/>
                  </a:cubicBezTo>
                  <a:lnTo>
                    <a:pt x="512" y="21600"/>
                  </a:lnTo>
                  <a:cubicBezTo>
                    <a:pt x="22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53" name="AS 2, 12, 13, 14, 15 &amp; 16"/>
            <p:cNvSpPr txBox="1"/>
            <p:nvPr/>
          </p:nvSpPr>
          <p:spPr>
            <a:xfrm>
              <a:off x="88221" y="60064"/>
              <a:ext cx="3007023"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2, 12, 13, 14, 15 &amp; 16</a:t>
              </a:r>
            </a:p>
          </p:txBody>
        </p:sp>
      </p:grpSp>
      <p:grpSp>
        <p:nvGrpSpPr>
          <p:cNvPr id="1757" name="Rectangle: Rounded Corners 14"/>
          <p:cNvGrpSpPr/>
          <p:nvPr/>
        </p:nvGrpSpPr>
        <p:grpSpPr>
          <a:xfrm>
            <a:off x="1470819" y="2921711"/>
            <a:ext cx="1128449" cy="1014577"/>
            <a:chOff x="0" y="0"/>
            <a:chExt cx="1128447" cy="1014575"/>
          </a:xfrm>
        </p:grpSpPr>
        <p:sp>
          <p:nvSpPr>
            <p:cNvPr id="1755" name="Rounded Rectangle"/>
            <p:cNvSpPr/>
            <p:nvPr/>
          </p:nvSpPr>
          <p:spPr>
            <a:xfrm>
              <a:off x="0" y="0"/>
              <a:ext cx="1128448" cy="1014576"/>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756" name="CLO2"/>
            <p:cNvSpPr txBox="1"/>
            <p:nvPr/>
          </p:nvSpPr>
          <p:spPr>
            <a:xfrm>
              <a:off x="100009" y="277417"/>
              <a:ext cx="928430"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CLO2</a:t>
              </a:r>
            </a:p>
          </p:txBody>
        </p:sp>
      </p:grpSp>
      <p:grpSp>
        <p:nvGrpSpPr>
          <p:cNvPr id="1760" name="Flowchart: Alternate Process 15"/>
          <p:cNvGrpSpPr/>
          <p:nvPr/>
        </p:nvGrpSpPr>
        <p:grpSpPr>
          <a:xfrm>
            <a:off x="2624668" y="3477128"/>
            <a:ext cx="3183466" cy="452869"/>
            <a:chOff x="0" y="0"/>
            <a:chExt cx="3183464" cy="452867"/>
          </a:xfrm>
        </p:grpSpPr>
        <p:sp>
          <p:nvSpPr>
            <p:cNvPr id="1758" name="Shape"/>
            <p:cNvSpPr/>
            <p:nvPr/>
          </p:nvSpPr>
          <p:spPr>
            <a:xfrm>
              <a:off x="0" y="0"/>
              <a:ext cx="3183465" cy="45286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29" y="0"/>
                    <a:pt x="512" y="0"/>
                  </a:cubicBezTo>
                  <a:lnTo>
                    <a:pt x="21088" y="0"/>
                  </a:lnTo>
                  <a:cubicBezTo>
                    <a:pt x="21371" y="0"/>
                    <a:pt x="21600" y="1612"/>
                    <a:pt x="21600" y="3600"/>
                  </a:cubicBezTo>
                  <a:lnTo>
                    <a:pt x="21600" y="18000"/>
                  </a:lnTo>
                  <a:cubicBezTo>
                    <a:pt x="21600" y="19988"/>
                    <a:pt x="21371" y="21600"/>
                    <a:pt x="21088" y="21600"/>
                  </a:cubicBezTo>
                  <a:lnTo>
                    <a:pt x="512" y="21600"/>
                  </a:lnTo>
                  <a:cubicBezTo>
                    <a:pt x="22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59" name="Questions 6, 7 &amp; 8"/>
            <p:cNvSpPr txBox="1"/>
            <p:nvPr/>
          </p:nvSpPr>
          <p:spPr>
            <a:xfrm>
              <a:off x="88221" y="60064"/>
              <a:ext cx="3007023"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Questions 6, 7 &amp; 8</a:t>
              </a:r>
            </a:p>
          </p:txBody>
        </p:sp>
      </p:grpSp>
      <p:grpSp>
        <p:nvGrpSpPr>
          <p:cNvPr id="1763" name="Flowchart: Alternate Process 16"/>
          <p:cNvGrpSpPr/>
          <p:nvPr/>
        </p:nvGrpSpPr>
        <p:grpSpPr>
          <a:xfrm>
            <a:off x="2616701" y="5034029"/>
            <a:ext cx="3183466" cy="433265"/>
            <a:chOff x="0" y="0"/>
            <a:chExt cx="3183464" cy="433264"/>
          </a:xfrm>
        </p:grpSpPr>
        <p:sp>
          <p:nvSpPr>
            <p:cNvPr id="1761"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62" name="Quizzes 2, 3, 4, 5 &amp; 6"/>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Quizzes 2, 3, 4, 5 &amp; 6</a:t>
              </a:r>
            </a:p>
          </p:txBody>
        </p:sp>
      </p:grpSp>
      <p:grpSp>
        <p:nvGrpSpPr>
          <p:cNvPr id="1766" name="Rectangle: Rounded Corners 17"/>
          <p:cNvGrpSpPr/>
          <p:nvPr/>
        </p:nvGrpSpPr>
        <p:grpSpPr>
          <a:xfrm>
            <a:off x="1462852" y="4563533"/>
            <a:ext cx="1128449" cy="1396289"/>
            <a:chOff x="0" y="0"/>
            <a:chExt cx="1128447" cy="1396288"/>
          </a:xfrm>
        </p:grpSpPr>
        <p:sp>
          <p:nvSpPr>
            <p:cNvPr id="1764" name="Rounded Rectangle"/>
            <p:cNvSpPr/>
            <p:nvPr/>
          </p:nvSpPr>
          <p:spPr>
            <a:xfrm>
              <a:off x="0" y="0"/>
              <a:ext cx="1128448" cy="1396289"/>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765" name="CLO3"/>
            <p:cNvSpPr txBox="1"/>
            <p:nvPr/>
          </p:nvSpPr>
          <p:spPr>
            <a:xfrm>
              <a:off x="105568" y="468274"/>
              <a:ext cx="917312"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CLO3</a:t>
              </a:r>
            </a:p>
          </p:txBody>
        </p:sp>
      </p:grpSp>
      <p:grpSp>
        <p:nvGrpSpPr>
          <p:cNvPr id="1769" name="Flowchart: Alternate Process 18"/>
          <p:cNvGrpSpPr/>
          <p:nvPr/>
        </p:nvGrpSpPr>
        <p:grpSpPr>
          <a:xfrm>
            <a:off x="2616701" y="5520266"/>
            <a:ext cx="3183467" cy="433265"/>
            <a:chOff x="0" y="0"/>
            <a:chExt cx="3183465" cy="433264"/>
          </a:xfrm>
        </p:grpSpPr>
        <p:sp>
          <p:nvSpPr>
            <p:cNvPr id="1767" name="Shape"/>
            <p:cNvSpPr/>
            <p:nvPr/>
          </p:nvSpPr>
          <p:spPr>
            <a:xfrm>
              <a:off x="0" y="-1"/>
              <a:ext cx="3183466"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68" name="Questions 1, 2 &amp; 4"/>
            <p:cNvSpPr txBox="1"/>
            <p:nvPr/>
          </p:nvSpPr>
          <p:spPr>
            <a:xfrm>
              <a:off x="86587" y="50261"/>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Questions 1, 2 &amp; 4</a:t>
              </a:r>
            </a:p>
          </p:txBody>
        </p:sp>
      </p:grpSp>
      <p:grpSp>
        <p:nvGrpSpPr>
          <p:cNvPr id="1772" name="Flowchart: Alternate Process 19"/>
          <p:cNvGrpSpPr/>
          <p:nvPr/>
        </p:nvGrpSpPr>
        <p:grpSpPr>
          <a:xfrm>
            <a:off x="2613288" y="4547792"/>
            <a:ext cx="3183466" cy="433265"/>
            <a:chOff x="0" y="0"/>
            <a:chExt cx="3183464" cy="433264"/>
          </a:xfrm>
        </p:grpSpPr>
        <p:sp>
          <p:nvSpPr>
            <p:cNvPr id="1770"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71" name="AS 4, 5, 6 &amp; 7"/>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4, 5, 6 &amp; 7</a:t>
              </a:r>
            </a:p>
          </p:txBody>
        </p:sp>
      </p:grpSp>
      <p:grpSp>
        <p:nvGrpSpPr>
          <p:cNvPr id="1775" name="Flowchart: Alternate Process 20"/>
          <p:cNvGrpSpPr/>
          <p:nvPr/>
        </p:nvGrpSpPr>
        <p:grpSpPr>
          <a:xfrm>
            <a:off x="7612035" y="1877280"/>
            <a:ext cx="3183466" cy="433265"/>
            <a:chOff x="0" y="0"/>
            <a:chExt cx="3183464" cy="433264"/>
          </a:xfrm>
        </p:grpSpPr>
        <p:sp>
          <p:nvSpPr>
            <p:cNvPr id="1773"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74" name="Quizzes 5 &amp; 6"/>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Quizzes 5 &amp; 6</a:t>
              </a:r>
            </a:p>
          </p:txBody>
        </p:sp>
      </p:grpSp>
      <p:grpSp>
        <p:nvGrpSpPr>
          <p:cNvPr id="1778" name="Rectangle: Rounded Corners 21"/>
          <p:cNvGrpSpPr/>
          <p:nvPr/>
        </p:nvGrpSpPr>
        <p:grpSpPr>
          <a:xfrm>
            <a:off x="6458186" y="1406784"/>
            <a:ext cx="1128449" cy="1396289"/>
            <a:chOff x="0" y="0"/>
            <a:chExt cx="1128447" cy="1396288"/>
          </a:xfrm>
        </p:grpSpPr>
        <p:sp>
          <p:nvSpPr>
            <p:cNvPr id="1776" name="Rounded Rectangle"/>
            <p:cNvSpPr/>
            <p:nvPr/>
          </p:nvSpPr>
          <p:spPr>
            <a:xfrm>
              <a:off x="0" y="0"/>
              <a:ext cx="1128448" cy="1396289"/>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777" name="CLO4"/>
            <p:cNvSpPr txBox="1"/>
            <p:nvPr/>
          </p:nvSpPr>
          <p:spPr>
            <a:xfrm>
              <a:off x="105568" y="468274"/>
              <a:ext cx="917312"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CLO4</a:t>
              </a:r>
            </a:p>
          </p:txBody>
        </p:sp>
      </p:grpSp>
      <p:grpSp>
        <p:nvGrpSpPr>
          <p:cNvPr id="1781" name="Flowchart: Alternate Process 22"/>
          <p:cNvGrpSpPr/>
          <p:nvPr/>
        </p:nvGrpSpPr>
        <p:grpSpPr>
          <a:xfrm>
            <a:off x="7612035" y="2363517"/>
            <a:ext cx="3183467" cy="433265"/>
            <a:chOff x="0" y="0"/>
            <a:chExt cx="3183465" cy="433264"/>
          </a:xfrm>
        </p:grpSpPr>
        <p:sp>
          <p:nvSpPr>
            <p:cNvPr id="1779" name="Shape"/>
            <p:cNvSpPr/>
            <p:nvPr/>
          </p:nvSpPr>
          <p:spPr>
            <a:xfrm>
              <a:off x="0" y="-1"/>
              <a:ext cx="3183466"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80" name="Question 2"/>
            <p:cNvSpPr txBox="1"/>
            <p:nvPr/>
          </p:nvSpPr>
          <p:spPr>
            <a:xfrm>
              <a:off x="86587" y="50261"/>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 2 </a:t>
              </a:r>
            </a:p>
          </p:txBody>
        </p:sp>
      </p:grpSp>
      <p:grpSp>
        <p:nvGrpSpPr>
          <p:cNvPr id="1784" name="Flowchart: Alternate Process 23"/>
          <p:cNvGrpSpPr/>
          <p:nvPr/>
        </p:nvGrpSpPr>
        <p:grpSpPr>
          <a:xfrm>
            <a:off x="7608621" y="1391043"/>
            <a:ext cx="3183466" cy="433265"/>
            <a:chOff x="0" y="0"/>
            <a:chExt cx="3183464" cy="433264"/>
          </a:xfrm>
        </p:grpSpPr>
        <p:sp>
          <p:nvSpPr>
            <p:cNvPr id="1782"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83" name="AS 7"/>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7</a:t>
              </a:r>
            </a:p>
          </p:txBody>
        </p:sp>
      </p:grpSp>
      <p:grpSp>
        <p:nvGrpSpPr>
          <p:cNvPr id="1787" name="Flowchart: Alternate Process 24"/>
          <p:cNvGrpSpPr/>
          <p:nvPr/>
        </p:nvGrpSpPr>
        <p:grpSpPr>
          <a:xfrm>
            <a:off x="7608621" y="3526364"/>
            <a:ext cx="3183466" cy="433265"/>
            <a:chOff x="0" y="0"/>
            <a:chExt cx="3183464" cy="433264"/>
          </a:xfrm>
        </p:grpSpPr>
        <p:sp>
          <p:nvSpPr>
            <p:cNvPr id="1785"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86" name="Quizzes 8 &amp; 9"/>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Quizzes 8 &amp; 9</a:t>
              </a:r>
            </a:p>
          </p:txBody>
        </p:sp>
      </p:grpSp>
      <p:grpSp>
        <p:nvGrpSpPr>
          <p:cNvPr id="1790" name="Rectangle: Rounded Corners 25"/>
          <p:cNvGrpSpPr/>
          <p:nvPr/>
        </p:nvGrpSpPr>
        <p:grpSpPr>
          <a:xfrm>
            <a:off x="6454773" y="3055869"/>
            <a:ext cx="1128449" cy="1396289"/>
            <a:chOff x="0" y="0"/>
            <a:chExt cx="1128447" cy="1396288"/>
          </a:xfrm>
        </p:grpSpPr>
        <p:sp>
          <p:nvSpPr>
            <p:cNvPr id="1788" name="Rounded Rectangle"/>
            <p:cNvSpPr/>
            <p:nvPr/>
          </p:nvSpPr>
          <p:spPr>
            <a:xfrm>
              <a:off x="0" y="0"/>
              <a:ext cx="1128448" cy="1396289"/>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789" name="CLO5"/>
            <p:cNvSpPr txBox="1"/>
            <p:nvPr/>
          </p:nvSpPr>
          <p:spPr>
            <a:xfrm>
              <a:off x="105568" y="468274"/>
              <a:ext cx="917312"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CLO5</a:t>
              </a:r>
            </a:p>
          </p:txBody>
        </p:sp>
      </p:grpSp>
      <p:grpSp>
        <p:nvGrpSpPr>
          <p:cNvPr id="1793" name="Flowchart: Alternate Process 26"/>
          <p:cNvGrpSpPr/>
          <p:nvPr/>
        </p:nvGrpSpPr>
        <p:grpSpPr>
          <a:xfrm>
            <a:off x="7608621" y="4012601"/>
            <a:ext cx="3183467" cy="433265"/>
            <a:chOff x="0" y="0"/>
            <a:chExt cx="3183465" cy="433264"/>
          </a:xfrm>
        </p:grpSpPr>
        <p:sp>
          <p:nvSpPr>
            <p:cNvPr id="1791" name="Shape"/>
            <p:cNvSpPr/>
            <p:nvPr/>
          </p:nvSpPr>
          <p:spPr>
            <a:xfrm>
              <a:off x="0" y="-1"/>
              <a:ext cx="3183466"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92" name="Question 3"/>
            <p:cNvSpPr txBox="1"/>
            <p:nvPr/>
          </p:nvSpPr>
          <p:spPr>
            <a:xfrm>
              <a:off x="86587" y="50261"/>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 3 </a:t>
              </a:r>
            </a:p>
          </p:txBody>
        </p:sp>
      </p:grpSp>
      <p:grpSp>
        <p:nvGrpSpPr>
          <p:cNvPr id="1796" name="Flowchart: Alternate Process 27"/>
          <p:cNvGrpSpPr/>
          <p:nvPr/>
        </p:nvGrpSpPr>
        <p:grpSpPr>
          <a:xfrm>
            <a:off x="7605208" y="3040127"/>
            <a:ext cx="3183466" cy="433266"/>
            <a:chOff x="0" y="0"/>
            <a:chExt cx="3183464" cy="433264"/>
          </a:xfrm>
        </p:grpSpPr>
        <p:sp>
          <p:nvSpPr>
            <p:cNvPr id="1794"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95" name="AS 8 &amp; 9"/>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8 &amp; 9</a:t>
              </a:r>
            </a:p>
          </p:txBody>
        </p:sp>
      </p:grpSp>
      <p:grpSp>
        <p:nvGrpSpPr>
          <p:cNvPr id="1799" name="Flowchart: Alternate Process 28"/>
          <p:cNvGrpSpPr/>
          <p:nvPr/>
        </p:nvGrpSpPr>
        <p:grpSpPr>
          <a:xfrm>
            <a:off x="7680794" y="5132411"/>
            <a:ext cx="3183466" cy="433265"/>
            <a:chOff x="0" y="0"/>
            <a:chExt cx="3183464" cy="433264"/>
          </a:xfrm>
        </p:grpSpPr>
        <p:sp>
          <p:nvSpPr>
            <p:cNvPr id="1797"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798" name="Quiz 9"/>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Quiz 9</a:t>
              </a:r>
            </a:p>
          </p:txBody>
        </p:sp>
      </p:grpSp>
      <p:grpSp>
        <p:nvGrpSpPr>
          <p:cNvPr id="1802" name="Rectangle: Rounded Corners 29"/>
          <p:cNvGrpSpPr/>
          <p:nvPr/>
        </p:nvGrpSpPr>
        <p:grpSpPr>
          <a:xfrm>
            <a:off x="6526945" y="4661915"/>
            <a:ext cx="1128449" cy="1396289"/>
            <a:chOff x="0" y="0"/>
            <a:chExt cx="1128447" cy="1396288"/>
          </a:xfrm>
        </p:grpSpPr>
        <p:sp>
          <p:nvSpPr>
            <p:cNvPr id="1800" name="Rounded Rectangle"/>
            <p:cNvSpPr/>
            <p:nvPr/>
          </p:nvSpPr>
          <p:spPr>
            <a:xfrm>
              <a:off x="0" y="0"/>
              <a:ext cx="1128448" cy="1396289"/>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801" name="CLO6"/>
            <p:cNvSpPr txBox="1"/>
            <p:nvPr/>
          </p:nvSpPr>
          <p:spPr>
            <a:xfrm>
              <a:off x="105568" y="468274"/>
              <a:ext cx="917312"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CLO6</a:t>
              </a:r>
            </a:p>
          </p:txBody>
        </p:sp>
      </p:grpSp>
      <p:grpSp>
        <p:nvGrpSpPr>
          <p:cNvPr id="1805" name="Flowchart: Alternate Process 30"/>
          <p:cNvGrpSpPr/>
          <p:nvPr/>
        </p:nvGrpSpPr>
        <p:grpSpPr>
          <a:xfrm>
            <a:off x="7680794" y="5618648"/>
            <a:ext cx="3183467" cy="433265"/>
            <a:chOff x="0" y="0"/>
            <a:chExt cx="3183465" cy="433264"/>
          </a:xfrm>
        </p:grpSpPr>
        <p:sp>
          <p:nvSpPr>
            <p:cNvPr id="1803" name="Shape"/>
            <p:cNvSpPr/>
            <p:nvPr/>
          </p:nvSpPr>
          <p:spPr>
            <a:xfrm>
              <a:off x="0" y="-1"/>
              <a:ext cx="3183466"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04" name="Questions 5 &amp; 7"/>
            <p:cNvSpPr txBox="1"/>
            <p:nvPr/>
          </p:nvSpPr>
          <p:spPr>
            <a:xfrm>
              <a:off x="86587" y="50261"/>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Questions 5 &amp; 7</a:t>
              </a:r>
            </a:p>
          </p:txBody>
        </p:sp>
      </p:grpSp>
      <p:grpSp>
        <p:nvGrpSpPr>
          <p:cNvPr id="1808" name="Flowchart: Alternate Process 31"/>
          <p:cNvGrpSpPr/>
          <p:nvPr/>
        </p:nvGrpSpPr>
        <p:grpSpPr>
          <a:xfrm>
            <a:off x="7677381" y="4646174"/>
            <a:ext cx="3183466" cy="433265"/>
            <a:chOff x="0" y="0"/>
            <a:chExt cx="3183464" cy="433264"/>
          </a:xfrm>
        </p:grpSpPr>
        <p:sp>
          <p:nvSpPr>
            <p:cNvPr id="1806"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07" name="AS 10 &amp; 11"/>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10 &amp; 11</a:t>
              </a:r>
            </a:p>
          </p:txBody>
        </p:sp>
      </p:gr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10"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811"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pSp>
        <p:nvGrpSpPr>
          <p:cNvPr id="1814" name="Flowchart: Alternate Process 16"/>
          <p:cNvGrpSpPr/>
          <p:nvPr/>
        </p:nvGrpSpPr>
        <p:grpSpPr>
          <a:xfrm>
            <a:off x="2635276" y="5379227"/>
            <a:ext cx="3183466" cy="433265"/>
            <a:chOff x="0" y="0"/>
            <a:chExt cx="3183464" cy="433264"/>
          </a:xfrm>
        </p:grpSpPr>
        <p:sp>
          <p:nvSpPr>
            <p:cNvPr id="1812"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13" name="Question 8"/>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 8</a:t>
              </a:r>
            </a:p>
          </p:txBody>
        </p:sp>
      </p:grpSp>
      <p:grpSp>
        <p:nvGrpSpPr>
          <p:cNvPr id="1817" name="Rectangle: Rounded Corners 17"/>
          <p:cNvGrpSpPr/>
          <p:nvPr/>
        </p:nvGrpSpPr>
        <p:grpSpPr>
          <a:xfrm>
            <a:off x="1481427" y="4908730"/>
            <a:ext cx="1128449" cy="953575"/>
            <a:chOff x="0" y="0"/>
            <a:chExt cx="1128447" cy="953573"/>
          </a:xfrm>
        </p:grpSpPr>
        <p:sp>
          <p:nvSpPr>
            <p:cNvPr id="1815" name="Rounded Rectangle"/>
            <p:cNvSpPr/>
            <p:nvPr/>
          </p:nvSpPr>
          <p:spPr>
            <a:xfrm>
              <a:off x="0" y="0"/>
              <a:ext cx="1128448" cy="953574"/>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816" name="CLO9"/>
            <p:cNvSpPr txBox="1"/>
            <p:nvPr/>
          </p:nvSpPr>
          <p:spPr>
            <a:xfrm>
              <a:off x="97032" y="246916"/>
              <a:ext cx="934384"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CLO9</a:t>
              </a:r>
            </a:p>
          </p:txBody>
        </p:sp>
      </p:grpSp>
      <p:grpSp>
        <p:nvGrpSpPr>
          <p:cNvPr id="1820" name="Flowchart: Alternate Process 19"/>
          <p:cNvGrpSpPr/>
          <p:nvPr/>
        </p:nvGrpSpPr>
        <p:grpSpPr>
          <a:xfrm>
            <a:off x="2631863" y="4892990"/>
            <a:ext cx="3183466" cy="433265"/>
            <a:chOff x="0" y="0"/>
            <a:chExt cx="3183464" cy="433264"/>
          </a:xfrm>
        </p:grpSpPr>
        <p:sp>
          <p:nvSpPr>
            <p:cNvPr id="1818"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19" name="AS 16"/>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16</a:t>
              </a:r>
            </a:p>
          </p:txBody>
        </p:sp>
      </p:grpSp>
      <p:grpSp>
        <p:nvGrpSpPr>
          <p:cNvPr id="1823" name="Flowchart: Alternate Process 20"/>
          <p:cNvGrpSpPr/>
          <p:nvPr/>
        </p:nvGrpSpPr>
        <p:grpSpPr>
          <a:xfrm>
            <a:off x="2607995" y="1845717"/>
            <a:ext cx="3183466" cy="433265"/>
            <a:chOff x="0" y="0"/>
            <a:chExt cx="3183464" cy="433264"/>
          </a:xfrm>
        </p:grpSpPr>
        <p:sp>
          <p:nvSpPr>
            <p:cNvPr id="1821"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22" name="Quizzes 10, 11 &amp; 12"/>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Quizzes 10, 11 &amp; 12</a:t>
              </a:r>
            </a:p>
          </p:txBody>
        </p:sp>
      </p:grpSp>
      <p:grpSp>
        <p:nvGrpSpPr>
          <p:cNvPr id="1826" name="Rectangle: Rounded Corners 21"/>
          <p:cNvGrpSpPr/>
          <p:nvPr/>
        </p:nvGrpSpPr>
        <p:grpSpPr>
          <a:xfrm>
            <a:off x="1454146" y="1375221"/>
            <a:ext cx="1128449" cy="1396289"/>
            <a:chOff x="0" y="0"/>
            <a:chExt cx="1128447" cy="1396288"/>
          </a:xfrm>
        </p:grpSpPr>
        <p:sp>
          <p:nvSpPr>
            <p:cNvPr id="1824" name="Rounded Rectangle"/>
            <p:cNvSpPr/>
            <p:nvPr/>
          </p:nvSpPr>
          <p:spPr>
            <a:xfrm>
              <a:off x="0" y="0"/>
              <a:ext cx="1128448" cy="1396289"/>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825" name="CLO7"/>
            <p:cNvSpPr txBox="1"/>
            <p:nvPr/>
          </p:nvSpPr>
          <p:spPr>
            <a:xfrm>
              <a:off x="105568" y="468274"/>
              <a:ext cx="917312"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CLO7</a:t>
              </a:r>
            </a:p>
          </p:txBody>
        </p:sp>
      </p:grpSp>
      <p:grpSp>
        <p:nvGrpSpPr>
          <p:cNvPr id="1829" name="Flowchart: Alternate Process 22"/>
          <p:cNvGrpSpPr/>
          <p:nvPr/>
        </p:nvGrpSpPr>
        <p:grpSpPr>
          <a:xfrm>
            <a:off x="2607995" y="2331954"/>
            <a:ext cx="3183467" cy="433265"/>
            <a:chOff x="0" y="0"/>
            <a:chExt cx="3183465" cy="433264"/>
          </a:xfrm>
        </p:grpSpPr>
        <p:sp>
          <p:nvSpPr>
            <p:cNvPr id="1827" name="Shape"/>
            <p:cNvSpPr/>
            <p:nvPr/>
          </p:nvSpPr>
          <p:spPr>
            <a:xfrm>
              <a:off x="0" y="-1"/>
              <a:ext cx="3183466"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28" name="Question 6"/>
            <p:cNvSpPr txBox="1"/>
            <p:nvPr/>
          </p:nvSpPr>
          <p:spPr>
            <a:xfrm>
              <a:off x="86587" y="50261"/>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 6 </a:t>
              </a:r>
            </a:p>
          </p:txBody>
        </p:sp>
      </p:grpSp>
      <p:grpSp>
        <p:nvGrpSpPr>
          <p:cNvPr id="1832" name="Flowchart: Alternate Process 23"/>
          <p:cNvGrpSpPr/>
          <p:nvPr/>
        </p:nvGrpSpPr>
        <p:grpSpPr>
          <a:xfrm>
            <a:off x="2604581" y="1359480"/>
            <a:ext cx="3183466" cy="433265"/>
            <a:chOff x="0" y="0"/>
            <a:chExt cx="3183464" cy="433264"/>
          </a:xfrm>
        </p:grpSpPr>
        <p:sp>
          <p:nvSpPr>
            <p:cNvPr id="1830"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31" name="AS 12 &amp; 13"/>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12 &amp; 13</a:t>
              </a:r>
            </a:p>
          </p:txBody>
        </p:sp>
      </p:grpSp>
      <p:grpSp>
        <p:nvGrpSpPr>
          <p:cNvPr id="1835" name="Flowchart: Alternate Process 3"/>
          <p:cNvGrpSpPr/>
          <p:nvPr/>
        </p:nvGrpSpPr>
        <p:grpSpPr>
          <a:xfrm>
            <a:off x="2638689" y="3427278"/>
            <a:ext cx="3183466" cy="433265"/>
            <a:chOff x="0" y="0"/>
            <a:chExt cx="3183464" cy="433264"/>
          </a:xfrm>
        </p:grpSpPr>
        <p:sp>
          <p:nvSpPr>
            <p:cNvPr id="1833"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34" name="Quiz 13"/>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Quiz 13</a:t>
              </a:r>
            </a:p>
          </p:txBody>
        </p:sp>
      </p:grpSp>
      <p:grpSp>
        <p:nvGrpSpPr>
          <p:cNvPr id="1838" name="Rectangle: Rounded Corners 5"/>
          <p:cNvGrpSpPr/>
          <p:nvPr/>
        </p:nvGrpSpPr>
        <p:grpSpPr>
          <a:xfrm>
            <a:off x="1484840" y="2956781"/>
            <a:ext cx="1128449" cy="1396289"/>
            <a:chOff x="0" y="0"/>
            <a:chExt cx="1128447" cy="1396288"/>
          </a:xfrm>
        </p:grpSpPr>
        <p:sp>
          <p:nvSpPr>
            <p:cNvPr id="1836" name="Rounded Rectangle"/>
            <p:cNvSpPr/>
            <p:nvPr/>
          </p:nvSpPr>
          <p:spPr>
            <a:xfrm>
              <a:off x="0" y="0"/>
              <a:ext cx="1128448" cy="1396289"/>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837" name="CLO8"/>
            <p:cNvSpPr txBox="1"/>
            <p:nvPr/>
          </p:nvSpPr>
          <p:spPr>
            <a:xfrm>
              <a:off x="105568" y="468274"/>
              <a:ext cx="917312"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CLO8</a:t>
              </a:r>
            </a:p>
          </p:txBody>
        </p:sp>
      </p:grpSp>
      <p:grpSp>
        <p:nvGrpSpPr>
          <p:cNvPr id="1841" name="Flowchart: Alternate Process 6"/>
          <p:cNvGrpSpPr/>
          <p:nvPr/>
        </p:nvGrpSpPr>
        <p:grpSpPr>
          <a:xfrm>
            <a:off x="2638689" y="3913514"/>
            <a:ext cx="3183467" cy="433266"/>
            <a:chOff x="0" y="0"/>
            <a:chExt cx="3183465" cy="433264"/>
          </a:xfrm>
        </p:grpSpPr>
        <p:sp>
          <p:nvSpPr>
            <p:cNvPr id="1839" name="Shape"/>
            <p:cNvSpPr/>
            <p:nvPr/>
          </p:nvSpPr>
          <p:spPr>
            <a:xfrm>
              <a:off x="0" y="-1"/>
              <a:ext cx="3183466"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40" name="Question 7"/>
            <p:cNvSpPr txBox="1"/>
            <p:nvPr/>
          </p:nvSpPr>
          <p:spPr>
            <a:xfrm>
              <a:off x="86587" y="50261"/>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 7 </a:t>
              </a:r>
            </a:p>
          </p:txBody>
        </p:sp>
      </p:grpSp>
      <p:grpSp>
        <p:nvGrpSpPr>
          <p:cNvPr id="1844" name="Flowchart: Alternate Process 7"/>
          <p:cNvGrpSpPr/>
          <p:nvPr/>
        </p:nvGrpSpPr>
        <p:grpSpPr>
          <a:xfrm>
            <a:off x="2635276" y="2941041"/>
            <a:ext cx="3183466" cy="433265"/>
            <a:chOff x="0" y="0"/>
            <a:chExt cx="3183464" cy="433264"/>
          </a:xfrm>
        </p:grpSpPr>
        <p:sp>
          <p:nvSpPr>
            <p:cNvPr id="1842"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43" name="AS 14 &amp; 15"/>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14 &amp; 15</a:t>
              </a:r>
            </a:p>
          </p:txBody>
        </p:sp>
      </p:grpSp>
      <p:grpSp>
        <p:nvGrpSpPr>
          <p:cNvPr id="1847" name="Flowchart: Alternate Process 9"/>
          <p:cNvGrpSpPr/>
          <p:nvPr/>
        </p:nvGrpSpPr>
        <p:grpSpPr>
          <a:xfrm>
            <a:off x="7740677" y="1975627"/>
            <a:ext cx="3183466" cy="433265"/>
            <a:chOff x="0" y="0"/>
            <a:chExt cx="3183464" cy="433264"/>
          </a:xfrm>
        </p:grpSpPr>
        <p:sp>
          <p:nvSpPr>
            <p:cNvPr id="1845"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46" name="Question 9"/>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Question 9</a:t>
              </a:r>
            </a:p>
          </p:txBody>
        </p:sp>
      </p:grpSp>
      <p:grpSp>
        <p:nvGrpSpPr>
          <p:cNvPr id="1850" name="Rectangle: Rounded Corners 10"/>
          <p:cNvGrpSpPr/>
          <p:nvPr/>
        </p:nvGrpSpPr>
        <p:grpSpPr>
          <a:xfrm>
            <a:off x="6400541" y="1505130"/>
            <a:ext cx="1314735" cy="953575"/>
            <a:chOff x="0" y="0"/>
            <a:chExt cx="1314733" cy="953573"/>
          </a:xfrm>
        </p:grpSpPr>
        <p:sp>
          <p:nvSpPr>
            <p:cNvPr id="1848" name="Rounded Rectangle"/>
            <p:cNvSpPr/>
            <p:nvPr/>
          </p:nvSpPr>
          <p:spPr>
            <a:xfrm>
              <a:off x="0" y="0"/>
              <a:ext cx="1314734" cy="953574"/>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849" name="CLO10"/>
            <p:cNvSpPr txBox="1"/>
            <p:nvPr/>
          </p:nvSpPr>
          <p:spPr>
            <a:xfrm>
              <a:off x="97032" y="246916"/>
              <a:ext cx="1120670"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CLO10</a:t>
              </a:r>
            </a:p>
          </p:txBody>
        </p:sp>
      </p:grpSp>
      <p:grpSp>
        <p:nvGrpSpPr>
          <p:cNvPr id="1853" name="Flowchart: Alternate Process 32"/>
          <p:cNvGrpSpPr/>
          <p:nvPr/>
        </p:nvGrpSpPr>
        <p:grpSpPr>
          <a:xfrm>
            <a:off x="7737264" y="1489389"/>
            <a:ext cx="3183466" cy="433266"/>
            <a:chOff x="0" y="0"/>
            <a:chExt cx="3183464" cy="433264"/>
          </a:xfrm>
        </p:grpSpPr>
        <p:sp>
          <p:nvSpPr>
            <p:cNvPr id="1851"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52" name="AS 17"/>
            <p:cNvSpPr txBox="1"/>
            <p:nvPr/>
          </p:nvSpPr>
          <p:spPr>
            <a:xfrm>
              <a:off x="86587" y="50262"/>
              <a:ext cx="301029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600">
                  <a:latin typeface="Verdana"/>
                  <a:ea typeface="Verdana"/>
                  <a:cs typeface="Verdana"/>
                  <a:sym typeface="Verdana"/>
                </a:defRPr>
              </a:lvl1pPr>
            </a:lstStyle>
            <a:p>
              <a:r>
                <a:t>AS 17</a:t>
              </a:r>
            </a:p>
          </p:txBody>
        </p:sp>
      </p:grpSp>
      <p:grpSp>
        <p:nvGrpSpPr>
          <p:cNvPr id="1856" name="Rectangle: Rounded Corners 34"/>
          <p:cNvGrpSpPr/>
          <p:nvPr/>
        </p:nvGrpSpPr>
        <p:grpSpPr>
          <a:xfrm>
            <a:off x="6400541" y="3374304"/>
            <a:ext cx="1314735" cy="467338"/>
            <a:chOff x="0" y="0"/>
            <a:chExt cx="1314733" cy="467336"/>
          </a:xfrm>
        </p:grpSpPr>
        <p:sp>
          <p:nvSpPr>
            <p:cNvPr id="1854" name="Rounded Rectangle"/>
            <p:cNvSpPr/>
            <p:nvPr/>
          </p:nvSpPr>
          <p:spPr>
            <a:xfrm>
              <a:off x="0" y="0"/>
              <a:ext cx="1314734" cy="467337"/>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855" name="CLO11"/>
            <p:cNvSpPr txBox="1"/>
            <p:nvPr/>
          </p:nvSpPr>
          <p:spPr>
            <a:xfrm>
              <a:off x="73295" y="3798"/>
              <a:ext cx="1168144"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CLO11</a:t>
              </a:r>
            </a:p>
          </p:txBody>
        </p:sp>
      </p:grpSp>
      <p:grpSp>
        <p:nvGrpSpPr>
          <p:cNvPr id="1859" name="Flowchart: Alternate Process 35"/>
          <p:cNvGrpSpPr/>
          <p:nvPr/>
        </p:nvGrpSpPr>
        <p:grpSpPr>
          <a:xfrm>
            <a:off x="7737264" y="3358563"/>
            <a:ext cx="3183466" cy="433265"/>
            <a:chOff x="0" y="0"/>
            <a:chExt cx="3183464" cy="433264"/>
          </a:xfrm>
        </p:grpSpPr>
        <p:sp>
          <p:nvSpPr>
            <p:cNvPr id="1857" name="Shape"/>
            <p:cNvSpPr/>
            <p:nvPr/>
          </p:nvSpPr>
          <p:spPr>
            <a:xfrm>
              <a:off x="0" y="-1"/>
              <a:ext cx="3183465" cy="43326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219" y="0"/>
                    <a:pt x="490" y="0"/>
                  </a:cubicBezTo>
                  <a:lnTo>
                    <a:pt x="21110" y="0"/>
                  </a:lnTo>
                  <a:cubicBezTo>
                    <a:pt x="21381" y="0"/>
                    <a:pt x="21600" y="1612"/>
                    <a:pt x="21600" y="3600"/>
                  </a:cubicBezTo>
                  <a:lnTo>
                    <a:pt x="21600" y="18000"/>
                  </a:lnTo>
                  <a:cubicBezTo>
                    <a:pt x="21600" y="19988"/>
                    <a:pt x="21381" y="21600"/>
                    <a:pt x="21110" y="21600"/>
                  </a:cubicBezTo>
                  <a:lnTo>
                    <a:pt x="490" y="21600"/>
                  </a:lnTo>
                  <a:cubicBezTo>
                    <a:pt x="219" y="21600"/>
                    <a:pt x="0" y="19988"/>
                    <a:pt x="0" y="18000"/>
                  </a:cubicBezTo>
                  <a:close/>
                </a:path>
              </a:pathLst>
            </a:custGeom>
            <a:gradFill flip="none" rotWithShape="1">
              <a:gsLst>
                <a:gs pos="0">
                  <a:srgbClr val="C5D0FF"/>
                </a:gs>
                <a:gs pos="35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nSpc>
                  <a:spcPct val="100000"/>
                </a:lnSpc>
              </a:pPr>
              <a:endParaRPr/>
            </a:p>
          </p:txBody>
        </p:sp>
        <p:sp>
          <p:nvSpPr>
            <p:cNvPr id="1858" name="Survey on Teamwork"/>
            <p:cNvSpPr txBox="1"/>
            <p:nvPr/>
          </p:nvSpPr>
          <p:spPr>
            <a:xfrm>
              <a:off x="86587" y="31212"/>
              <a:ext cx="3010291" cy="37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nSpc>
                  <a:spcPct val="100000"/>
                </a:lnSpc>
                <a:defRPr sz="1800">
                  <a:latin typeface="Verdana"/>
                  <a:ea typeface="Verdana"/>
                  <a:cs typeface="Verdana"/>
                  <a:sym typeface="Verdana"/>
                </a:defRPr>
              </a:lvl1pPr>
            </a:lstStyle>
            <a:p>
              <a:r>
                <a:t>Survey on Teamwork</a:t>
              </a:r>
            </a:p>
          </p:txBody>
        </p:sp>
      </p:gr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625" name="Group 194"/>
          <p:cNvGrpSpPr/>
          <p:nvPr/>
        </p:nvGrpSpPr>
        <p:grpSpPr>
          <a:xfrm>
            <a:off x="1876160" y="2167278"/>
            <a:ext cx="8273542" cy="3046750"/>
            <a:chOff x="-2" y="-1"/>
            <a:chExt cx="8273539" cy="3046749"/>
          </a:xfrm>
        </p:grpSpPr>
        <p:grpSp>
          <p:nvGrpSpPr>
            <p:cNvPr id="1596" name="Oval 50"/>
            <p:cNvGrpSpPr/>
            <p:nvPr/>
          </p:nvGrpSpPr>
          <p:grpSpPr>
            <a:xfrm>
              <a:off x="-2" y="388724"/>
              <a:ext cx="3376366" cy="2239712"/>
              <a:chOff x="-1" y="0"/>
              <a:chExt cx="3376364" cy="2239710"/>
            </a:xfrm>
          </p:grpSpPr>
          <p:sp>
            <p:nvSpPr>
              <p:cNvPr id="1594" name="Oval"/>
              <p:cNvSpPr/>
              <p:nvPr/>
            </p:nvSpPr>
            <p:spPr>
              <a:xfrm>
                <a:off x="-1" y="0"/>
                <a:ext cx="3376364" cy="2239710"/>
              </a:xfrm>
              <a:prstGeom prst="ellipse">
                <a:avLst/>
              </a:prstGeom>
              <a:gradFill flip="none" rotWithShape="1">
                <a:gsLst>
                  <a:gs pos="84000">
                    <a:srgbClr val="BFBFBF"/>
                  </a:gs>
                  <a:gs pos="100000">
                    <a:srgbClr val="D6DD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95" name="Student Outcome 4:…"/>
              <p:cNvSpPr txBox="1"/>
              <p:nvPr/>
            </p:nvSpPr>
            <p:spPr>
              <a:xfrm>
                <a:off x="544939" y="655034"/>
                <a:ext cx="2286483" cy="929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1800">
                    <a:solidFill>
                      <a:srgbClr val="292929"/>
                    </a:solidFill>
                    <a:latin typeface="Verdana"/>
                    <a:ea typeface="Verdana"/>
                    <a:cs typeface="Verdana"/>
                    <a:sym typeface="Verdana"/>
                  </a:defRPr>
                </a:pPr>
                <a:r>
                  <a:t>Student Outcome 4:</a:t>
                </a:r>
              </a:p>
              <a:p>
                <a:pPr algn="ctr" defTabSz="914400">
                  <a:lnSpc>
                    <a:spcPct val="100000"/>
                  </a:lnSpc>
                  <a:spcBef>
                    <a:spcPts val="0"/>
                  </a:spcBef>
                  <a:defRPr sz="1800" b="1">
                    <a:solidFill>
                      <a:srgbClr val="292929"/>
                    </a:solidFill>
                    <a:latin typeface="Verdana"/>
                    <a:ea typeface="Verdana"/>
                    <a:cs typeface="Verdana"/>
                    <a:sym typeface="Verdana"/>
                  </a:defRPr>
                </a:pPr>
                <a:r>
                  <a:t>Teamwork</a:t>
                </a:r>
              </a:p>
            </p:txBody>
          </p:sp>
        </p:grpSp>
        <p:grpSp>
          <p:nvGrpSpPr>
            <p:cNvPr id="1599" name="Rectangle: Rounded Corners 51"/>
            <p:cNvGrpSpPr/>
            <p:nvPr/>
          </p:nvGrpSpPr>
          <p:grpSpPr>
            <a:xfrm>
              <a:off x="4071494" y="-1"/>
              <a:ext cx="1986097" cy="876411"/>
              <a:chOff x="0" y="0"/>
              <a:chExt cx="1986095" cy="876409"/>
            </a:xfrm>
          </p:grpSpPr>
          <p:sp>
            <p:nvSpPr>
              <p:cNvPr id="1597" name="Rounded Rectangle"/>
              <p:cNvSpPr/>
              <p:nvPr/>
            </p:nvSpPr>
            <p:spPr>
              <a:xfrm>
                <a:off x="0" y="0"/>
                <a:ext cx="1986095" cy="876409"/>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598" name="Course Objective 2"/>
              <p:cNvSpPr txBox="1"/>
              <p:nvPr/>
            </p:nvSpPr>
            <p:spPr>
              <a:xfrm>
                <a:off x="93265" y="151184"/>
                <a:ext cx="1799564"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Objective 2</a:t>
                </a:r>
              </a:p>
            </p:txBody>
          </p:sp>
        </p:grpSp>
        <p:grpSp>
          <p:nvGrpSpPr>
            <p:cNvPr id="1602" name="Rectangle: Rounded Corners 52"/>
            <p:cNvGrpSpPr/>
            <p:nvPr/>
          </p:nvGrpSpPr>
          <p:grpSpPr>
            <a:xfrm>
              <a:off x="4098277" y="1076340"/>
              <a:ext cx="1972250" cy="876410"/>
              <a:chOff x="0" y="0"/>
              <a:chExt cx="1972248" cy="876409"/>
            </a:xfrm>
          </p:grpSpPr>
          <p:sp>
            <p:nvSpPr>
              <p:cNvPr id="1600" name="Rounded Rectangle"/>
              <p:cNvSpPr/>
              <p:nvPr/>
            </p:nvSpPr>
            <p:spPr>
              <a:xfrm>
                <a:off x="0" y="0"/>
                <a:ext cx="1972248" cy="876409"/>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601" name="Course Objective 3"/>
              <p:cNvSpPr txBox="1"/>
              <p:nvPr/>
            </p:nvSpPr>
            <p:spPr>
              <a:xfrm>
                <a:off x="93265" y="151184"/>
                <a:ext cx="1785717"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Objective 3</a:t>
                </a:r>
              </a:p>
            </p:txBody>
          </p:sp>
        </p:grpSp>
        <p:grpSp>
          <p:nvGrpSpPr>
            <p:cNvPr id="1605" name="Rectangle: Rounded Corners 53"/>
            <p:cNvGrpSpPr/>
            <p:nvPr/>
          </p:nvGrpSpPr>
          <p:grpSpPr>
            <a:xfrm>
              <a:off x="4127055" y="2170338"/>
              <a:ext cx="1986096" cy="876410"/>
              <a:chOff x="0" y="0"/>
              <a:chExt cx="1986095" cy="876409"/>
            </a:xfrm>
          </p:grpSpPr>
          <p:sp>
            <p:nvSpPr>
              <p:cNvPr id="1603" name="Rounded Rectangle"/>
              <p:cNvSpPr/>
              <p:nvPr/>
            </p:nvSpPr>
            <p:spPr>
              <a:xfrm>
                <a:off x="0" y="0"/>
                <a:ext cx="1986095" cy="876409"/>
              </a:xfrm>
              <a:prstGeom prst="roundRect">
                <a:avLst>
                  <a:gd name="adj" fmla="val 16667"/>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604" name="Course Objective 5"/>
              <p:cNvSpPr txBox="1"/>
              <p:nvPr/>
            </p:nvSpPr>
            <p:spPr>
              <a:xfrm>
                <a:off x="93265" y="151184"/>
                <a:ext cx="1799564" cy="574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Course Objective 5</a:t>
                </a:r>
              </a:p>
            </p:txBody>
          </p:sp>
        </p:grpSp>
        <p:grpSp>
          <p:nvGrpSpPr>
            <p:cNvPr id="1608" name="Rectangle 54"/>
            <p:cNvGrpSpPr/>
            <p:nvPr/>
          </p:nvGrpSpPr>
          <p:grpSpPr>
            <a:xfrm>
              <a:off x="6684659" y="204073"/>
              <a:ext cx="1588878" cy="438207"/>
              <a:chOff x="-1" y="-1"/>
              <a:chExt cx="1588877" cy="438206"/>
            </a:xfrm>
          </p:grpSpPr>
          <p:sp>
            <p:nvSpPr>
              <p:cNvPr id="1606" name="Rectangle"/>
              <p:cNvSpPr/>
              <p:nvPr/>
            </p:nvSpPr>
            <p:spPr>
              <a:xfrm>
                <a:off x="-1" y="-1"/>
                <a:ext cx="1588877" cy="4382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607" name="AS1"/>
              <p:cNvSpPr txBox="1"/>
              <p:nvPr/>
            </p:nvSpPr>
            <p:spPr>
              <a:xfrm>
                <a:off x="50482" y="52732"/>
                <a:ext cx="148791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AS1</a:t>
                </a:r>
              </a:p>
            </p:txBody>
          </p:sp>
        </p:grpSp>
        <p:grpSp>
          <p:nvGrpSpPr>
            <p:cNvPr id="1611" name="Rectangle 55"/>
            <p:cNvGrpSpPr/>
            <p:nvPr/>
          </p:nvGrpSpPr>
          <p:grpSpPr>
            <a:xfrm>
              <a:off x="6680895" y="978518"/>
              <a:ext cx="1588878" cy="438207"/>
              <a:chOff x="-1" y="-1"/>
              <a:chExt cx="1588877" cy="438206"/>
            </a:xfrm>
          </p:grpSpPr>
          <p:sp>
            <p:nvSpPr>
              <p:cNvPr id="1609" name="Rectangle"/>
              <p:cNvSpPr/>
              <p:nvPr/>
            </p:nvSpPr>
            <p:spPr>
              <a:xfrm>
                <a:off x="-1" y="-1"/>
                <a:ext cx="1588877" cy="4382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610" name="TW1"/>
              <p:cNvSpPr txBox="1"/>
              <p:nvPr/>
            </p:nvSpPr>
            <p:spPr>
              <a:xfrm>
                <a:off x="50482" y="52732"/>
                <a:ext cx="148791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TW1</a:t>
                </a:r>
              </a:p>
            </p:txBody>
          </p:sp>
        </p:grpSp>
        <p:grpSp>
          <p:nvGrpSpPr>
            <p:cNvPr id="1614" name="Rectangle 56"/>
            <p:cNvGrpSpPr/>
            <p:nvPr/>
          </p:nvGrpSpPr>
          <p:grpSpPr>
            <a:xfrm>
              <a:off x="6680895" y="2402413"/>
              <a:ext cx="1588878" cy="438207"/>
              <a:chOff x="-1" y="-1"/>
              <a:chExt cx="1588877" cy="438206"/>
            </a:xfrm>
          </p:grpSpPr>
          <p:sp>
            <p:nvSpPr>
              <p:cNvPr id="1612" name="Rectangle"/>
              <p:cNvSpPr/>
              <p:nvPr/>
            </p:nvSpPr>
            <p:spPr>
              <a:xfrm>
                <a:off x="-1" y="-1"/>
                <a:ext cx="1588877" cy="4382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613" name="AS3"/>
              <p:cNvSpPr txBox="1"/>
              <p:nvPr/>
            </p:nvSpPr>
            <p:spPr>
              <a:xfrm>
                <a:off x="50482" y="52732"/>
                <a:ext cx="148791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AS3</a:t>
                </a:r>
              </a:p>
            </p:txBody>
          </p:sp>
        </p:grpSp>
        <p:grpSp>
          <p:nvGrpSpPr>
            <p:cNvPr id="1617" name="Rectangle 57"/>
            <p:cNvGrpSpPr/>
            <p:nvPr/>
          </p:nvGrpSpPr>
          <p:grpSpPr>
            <a:xfrm>
              <a:off x="6680895" y="1636818"/>
              <a:ext cx="1588878" cy="438207"/>
              <a:chOff x="-1" y="-1"/>
              <a:chExt cx="1588877" cy="438206"/>
            </a:xfrm>
          </p:grpSpPr>
          <p:sp>
            <p:nvSpPr>
              <p:cNvPr id="1615" name="Rectangle"/>
              <p:cNvSpPr/>
              <p:nvPr/>
            </p:nvSpPr>
            <p:spPr>
              <a:xfrm>
                <a:off x="-1" y="-1"/>
                <a:ext cx="1588877" cy="438206"/>
              </a:xfrm>
              <a:prstGeom prst="rect">
                <a:avLst/>
              </a:prstGeom>
              <a:gradFill flip="none" rotWithShape="1">
                <a:gsLst>
                  <a:gs pos="0">
                    <a:srgbClr val="BCBCBC"/>
                  </a:gs>
                  <a:gs pos="35000">
                    <a:srgbClr val="D0D0D0"/>
                  </a:gs>
                  <a:gs pos="100000">
                    <a:srgbClr val="EDEDED"/>
                  </a:gs>
                </a:gsLst>
                <a:lin ang="16200000" scaled="0"/>
              </a:gradFill>
              <a:ln w="9525" cap="flat">
                <a:solidFill>
                  <a:srgbClr val="282828"/>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616" name="AS2"/>
              <p:cNvSpPr txBox="1"/>
              <p:nvPr/>
            </p:nvSpPr>
            <p:spPr>
              <a:xfrm>
                <a:off x="50482" y="52732"/>
                <a:ext cx="1487911" cy="332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sz="1600">
                    <a:solidFill>
                      <a:srgbClr val="292929"/>
                    </a:solidFill>
                    <a:latin typeface="Verdana"/>
                    <a:ea typeface="Verdana"/>
                    <a:cs typeface="Verdana"/>
                    <a:sym typeface="Verdana"/>
                  </a:defRPr>
                </a:lvl1pPr>
              </a:lstStyle>
              <a:p>
                <a:r>
                  <a:t>AS2</a:t>
                </a:r>
              </a:p>
            </p:txBody>
          </p:sp>
        </p:grpSp>
        <p:sp>
          <p:nvSpPr>
            <p:cNvPr id="1618" name="Straight Arrow Connector 58"/>
            <p:cNvSpPr/>
            <p:nvPr/>
          </p:nvSpPr>
          <p:spPr>
            <a:xfrm>
              <a:off x="3376360" y="1508580"/>
              <a:ext cx="721917" cy="5966"/>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619" name="Straight Arrow Connector 59"/>
            <p:cNvSpPr/>
            <p:nvPr/>
          </p:nvSpPr>
          <p:spPr>
            <a:xfrm flipV="1">
              <a:off x="2881904" y="438204"/>
              <a:ext cx="1189591" cy="278519"/>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620" name="Straight Arrow Connector 60"/>
            <p:cNvSpPr/>
            <p:nvPr/>
          </p:nvSpPr>
          <p:spPr>
            <a:xfrm>
              <a:off x="2881904" y="2300435"/>
              <a:ext cx="1245153" cy="308107"/>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621" name="Straight Arrow Connector 61"/>
            <p:cNvSpPr/>
            <p:nvPr/>
          </p:nvSpPr>
          <p:spPr>
            <a:xfrm flipV="1">
              <a:off x="6057589" y="423177"/>
              <a:ext cx="627072" cy="15028"/>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622" name="Straight Arrow Connector 62"/>
            <p:cNvSpPr/>
            <p:nvPr/>
          </p:nvSpPr>
          <p:spPr>
            <a:xfrm flipV="1">
              <a:off x="6070525" y="1197622"/>
              <a:ext cx="610372" cy="316923"/>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623" name="Straight Arrow Connector 191"/>
            <p:cNvSpPr/>
            <p:nvPr/>
          </p:nvSpPr>
          <p:spPr>
            <a:xfrm>
              <a:off x="6070525" y="1514544"/>
              <a:ext cx="610372" cy="341377"/>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sp>
          <p:nvSpPr>
            <p:cNvPr id="1624" name="Straight Arrow Connector 192"/>
            <p:cNvSpPr/>
            <p:nvPr/>
          </p:nvSpPr>
          <p:spPr>
            <a:xfrm>
              <a:off x="6113149" y="2608541"/>
              <a:ext cx="567748" cy="12975"/>
            </a:xfrm>
            <a:prstGeom prst="line">
              <a:avLst/>
            </a:prstGeom>
            <a:noFill/>
            <a:ln w="38100" cap="flat">
              <a:solidFill>
                <a:srgbClr val="002060"/>
              </a:solidFill>
              <a:prstDash val="solid"/>
              <a:round/>
              <a:tailEnd type="triangle" w="med" len="med"/>
            </a:ln>
            <a:effectLst>
              <a:outerShdw blurRad="38100" dist="23000" dir="5400000" rotWithShape="0">
                <a:srgbClr val="000000">
                  <a:alpha val="35000"/>
                </a:srgbClr>
              </a:outerShdw>
            </a:effectLst>
          </p:spPr>
          <p:txBody>
            <a:bodyPr wrap="square" lIns="45718" tIns="45718" rIns="45718" bIns="45718" numCol="1" anchor="t">
              <a:noAutofit/>
            </a:bodyPr>
            <a:lstStyle/>
            <a:p>
              <a:endParaRPr/>
            </a:p>
          </p:txBody>
        </p:sp>
      </p:grpSp>
      <p:pic>
        <p:nvPicPr>
          <p:cNvPr id="1626"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627"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Course Assessment</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61"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862"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aphicFrame>
        <p:nvGraphicFramePr>
          <p:cNvPr id="1863" name="Chart 2"/>
          <p:cNvGraphicFramePr/>
          <p:nvPr>
            <p:extLst>
              <p:ext uri="{D42A27DB-BD31-4B8C-83A1-F6EECF244321}">
                <p14:modId xmlns:p14="http://schemas.microsoft.com/office/powerpoint/2010/main" val="55367340"/>
              </p:ext>
            </p:extLst>
          </p:nvPr>
        </p:nvGraphicFramePr>
        <p:xfrm>
          <a:off x="1350293" y="1219788"/>
          <a:ext cx="8727238" cy="4880511"/>
        </p:xfrm>
        <a:graphic>
          <a:graphicData uri="http://schemas.openxmlformats.org/drawingml/2006/chart">
            <c:chart xmlns:c="http://schemas.openxmlformats.org/drawingml/2006/chart" xmlns:r="http://schemas.openxmlformats.org/officeDocument/2006/relationships" r:id="rId4"/>
          </a:graphicData>
        </a:graphic>
      </p:graphicFrame>
      <p:cxnSp>
        <p:nvCxnSpPr>
          <p:cNvPr id="2" name="Straight Arrow Connector 1">
            <a:extLst>
              <a:ext uri="{FF2B5EF4-FFF2-40B4-BE49-F238E27FC236}">
                <a16:creationId xmlns:a16="http://schemas.microsoft.com/office/drawing/2014/main" id="{547B68F4-E66C-9D63-F81F-2BCE6A7F6212}"/>
              </a:ext>
            </a:extLst>
          </p:cNvPr>
          <p:cNvCxnSpPr/>
          <p:nvPr/>
        </p:nvCxnSpPr>
        <p:spPr>
          <a:xfrm flipV="1">
            <a:off x="2449032" y="3177363"/>
            <a:ext cx="7542028" cy="7087"/>
          </a:xfrm>
          <a:prstGeom prst="straightConnector1">
            <a:avLst/>
          </a:prstGeom>
          <a:noFill/>
          <a:ln w="25400" cap="flat">
            <a:solidFill>
              <a:srgbClr val="C00000"/>
            </a:solidFill>
            <a:prstDash val="solid"/>
            <a:round/>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66"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867"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aphicFrame>
        <p:nvGraphicFramePr>
          <p:cNvPr id="1868" name="Chart 5"/>
          <p:cNvGraphicFramePr/>
          <p:nvPr/>
        </p:nvGraphicFramePr>
        <p:xfrm>
          <a:off x="1038055" y="1310766"/>
          <a:ext cx="9094277" cy="491157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a:extLst>
            <a:ext uri="{FF2B5EF4-FFF2-40B4-BE49-F238E27FC236}">
              <a16:creationId xmlns:a16="http://schemas.microsoft.com/office/drawing/2014/main" id="{4A05A9B6-AAFB-0B2C-3354-33C9AD1B83EB}"/>
            </a:ext>
          </a:extLst>
        </p:cNvPr>
        <p:cNvGrpSpPr/>
        <p:nvPr/>
      </p:nvGrpSpPr>
      <p:grpSpPr>
        <a:xfrm>
          <a:off x="0" y="0"/>
          <a:ext cx="0" cy="0"/>
          <a:chOff x="0" y="0"/>
          <a:chExt cx="0" cy="0"/>
        </a:xfrm>
      </p:grpSpPr>
      <p:pic>
        <p:nvPicPr>
          <p:cNvPr id="188" name="logo new.png" descr="logo new.png">
            <a:extLst>
              <a:ext uri="{FF2B5EF4-FFF2-40B4-BE49-F238E27FC236}">
                <a16:creationId xmlns:a16="http://schemas.microsoft.com/office/drawing/2014/main" id="{01E838E5-3209-44F6-9BBA-B4929BD52B76}"/>
              </a:ext>
            </a:extLst>
          </p:cNvPr>
          <p:cNvPicPr>
            <a:picLocks noChangeAspect="1"/>
          </p:cNvPicPr>
          <p:nvPr/>
        </p:nvPicPr>
        <p:blipFill>
          <a:blip r:embed="rId3"/>
          <a:stretch>
            <a:fillRect/>
          </a:stretch>
        </p:blipFill>
        <p:spPr>
          <a:xfrm>
            <a:off x="11236906" y="5759496"/>
            <a:ext cx="952502" cy="952502"/>
          </a:xfrm>
          <a:prstGeom prst="rect">
            <a:avLst/>
          </a:prstGeom>
          <a:ln w="12700">
            <a:miter lim="400000"/>
          </a:ln>
        </p:spPr>
      </p:pic>
      <p:sp>
        <p:nvSpPr>
          <p:cNvPr id="189" name="Rectangle 2">
            <a:extLst>
              <a:ext uri="{FF2B5EF4-FFF2-40B4-BE49-F238E27FC236}">
                <a16:creationId xmlns:a16="http://schemas.microsoft.com/office/drawing/2014/main" id="{CC682C23-CB14-A9BF-7815-F42FD08731A4}"/>
              </a:ext>
            </a:extLst>
          </p:cNvPr>
          <p:cNvSpPr txBox="1"/>
          <p:nvPr/>
        </p:nvSpPr>
        <p:spPr>
          <a:xfrm>
            <a:off x="648969" y="314573"/>
            <a:ext cx="4930859"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rPr lang="en-US"/>
              <a:t>KAAE Law</a:t>
            </a:r>
          </a:p>
        </p:txBody>
      </p:sp>
      <p:sp>
        <p:nvSpPr>
          <p:cNvPr id="6" name="object 3">
            <a:extLst>
              <a:ext uri="{FF2B5EF4-FFF2-40B4-BE49-F238E27FC236}">
                <a16:creationId xmlns:a16="http://schemas.microsoft.com/office/drawing/2014/main" id="{65748594-20C5-CA03-FB7A-53852B8A36E5}"/>
              </a:ext>
            </a:extLst>
          </p:cNvPr>
          <p:cNvSpPr txBox="1"/>
          <p:nvPr/>
        </p:nvSpPr>
        <p:spPr>
          <a:xfrm>
            <a:off x="3715125" y="777930"/>
            <a:ext cx="4902101" cy="1218059"/>
          </a:xfrm>
          <a:prstGeom prst="ellipse">
            <a:avLst/>
          </a:prstGeom>
        </p:spPr>
        <p:txBody>
          <a:bodyPr vert="horz" wrap="square" lIns="0" tIns="7316" rIns="0" bIns="0" rtlCol="0" anchor="t">
            <a:spAutoFit/>
          </a:bodyPr>
          <a:lstStyle/>
          <a:p>
            <a:pPr marL="275590" marR="2540" indent="-268605" algn="ctr">
              <a:lnSpc>
                <a:spcPct val="123400"/>
              </a:lnSpc>
              <a:spcBef>
                <a:spcPts val="58"/>
              </a:spcBef>
            </a:pPr>
            <a:r>
              <a:rPr b="1" spc="30">
                <a:solidFill>
                  <a:srgbClr val="002060"/>
                </a:solidFill>
                <a:latin typeface="Verdana"/>
                <a:cs typeface="Tahoma"/>
              </a:rPr>
              <a:t>Council</a:t>
            </a:r>
            <a:r>
              <a:rPr b="1" spc="-52">
                <a:solidFill>
                  <a:srgbClr val="002060"/>
                </a:solidFill>
                <a:latin typeface="Verdana"/>
                <a:cs typeface="Tahoma"/>
              </a:rPr>
              <a:t> </a:t>
            </a:r>
            <a:r>
              <a:rPr b="1">
                <a:solidFill>
                  <a:srgbClr val="002060"/>
                </a:solidFill>
                <a:latin typeface="Verdana"/>
                <a:cs typeface="Tahoma"/>
              </a:rPr>
              <a:t>of</a:t>
            </a:r>
            <a:r>
              <a:rPr b="1" spc="-49">
                <a:solidFill>
                  <a:srgbClr val="002060"/>
                </a:solidFill>
                <a:latin typeface="Verdana"/>
                <a:cs typeface="Tahoma"/>
              </a:rPr>
              <a:t> </a:t>
            </a:r>
            <a:r>
              <a:rPr b="1" spc="30">
                <a:solidFill>
                  <a:srgbClr val="002060"/>
                </a:solidFill>
                <a:latin typeface="Verdana"/>
                <a:cs typeface="Tahoma"/>
              </a:rPr>
              <a:t>Ministers </a:t>
            </a:r>
            <a:r>
              <a:rPr b="1" spc="33">
                <a:solidFill>
                  <a:srgbClr val="002060"/>
                </a:solidFill>
                <a:latin typeface="Verdana"/>
                <a:cs typeface="Tahoma"/>
              </a:rPr>
              <a:t>May</a:t>
            </a:r>
            <a:r>
              <a:rPr b="1" spc="-85">
                <a:solidFill>
                  <a:srgbClr val="002060"/>
                </a:solidFill>
                <a:latin typeface="Verdana"/>
                <a:cs typeface="Tahoma"/>
              </a:rPr>
              <a:t> </a:t>
            </a:r>
            <a:r>
              <a:rPr b="1" spc="-6">
                <a:solidFill>
                  <a:srgbClr val="002060"/>
                </a:solidFill>
                <a:latin typeface="Verdana"/>
                <a:cs typeface="Tahoma"/>
              </a:rPr>
              <a:t>11,</a:t>
            </a:r>
            <a:r>
              <a:rPr b="1" spc="-85">
                <a:solidFill>
                  <a:srgbClr val="002060"/>
                </a:solidFill>
                <a:latin typeface="Verdana"/>
                <a:cs typeface="Tahoma"/>
              </a:rPr>
              <a:t> </a:t>
            </a:r>
            <a:r>
              <a:rPr b="1" spc="27">
                <a:solidFill>
                  <a:srgbClr val="002060"/>
                </a:solidFill>
                <a:latin typeface="Verdana"/>
                <a:cs typeface="Tahoma"/>
              </a:rPr>
              <a:t>2022</a:t>
            </a:r>
            <a:endParaRPr lang="en-US" b="1">
              <a:latin typeface="Verdana"/>
              <a:cs typeface="Tahoma"/>
            </a:endParaRPr>
          </a:p>
        </p:txBody>
      </p:sp>
      <p:sp>
        <p:nvSpPr>
          <p:cNvPr id="8" name="object 4">
            <a:extLst>
              <a:ext uri="{FF2B5EF4-FFF2-40B4-BE49-F238E27FC236}">
                <a16:creationId xmlns:a16="http://schemas.microsoft.com/office/drawing/2014/main" id="{2062C40F-1F75-B004-9C8F-959F1EC61189}"/>
              </a:ext>
            </a:extLst>
          </p:cNvPr>
          <p:cNvSpPr txBox="1"/>
          <p:nvPr/>
        </p:nvSpPr>
        <p:spPr>
          <a:xfrm>
            <a:off x="3974985" y="3194060"/>
            <a:ext cx="4384781" cy="866212"/>
          </a:xfrm>
          <a:prstGeom prst="rect">
            <a:avLst/>
          </a:prstGeom>
        </p:spPr>
        <p:txBody>
          <a:bodyPr vert="horz" wrap="square" lIns="0" tIns="7316" rIns="0" bIns="0" rtlCol="0" anchor="t">
            <a:spAutoFit/>
          </a:bodyPr>
          <a:lstStyle/>
          <a:p>
            <a:pPr marL="318770" marR="2540" indent="-311150" algn="ctr">
              <a:lnSpc>
                <a:spcPct val="123400"/>
              </a:lnSpc>
              <a:spcBef>
                <a:spcPts val="58"/>
              </a:spcBef>
            </a:pPr>
            <a:r>
              <a:rPr b="1">
                <a:solidFill>
                  <a:srgbClr val="002060"/>
                </a:solidFill>
                <a:latin typeface="Verdana"/>
                <a:cs typeface="Tahoma"/>
              </a:rPr>
              <a:t>Kurdistan</a:t>
            </a:r>
            <a:r>
              <a:rPr b="1" spc="146">
                <a:solidFill>
                  <a:srgbClr val="002060"/>
                </a:solidFill>
                <a:latin typeface="Verdana"/>
                <a:cs typeface="Tahoma"/>
              </a:rPr>
              <a:t> </a:t>
            </a:r>
            <a:r>
              <a:rPr b="1" spc="-6">
                <a:solidFill>
                  <a:srgbClr val="002060"/>
                </a:solidFill>
                <a:latin typeface="Verdana"/>
                <a:cs typeface="Tahoma"/>
              </a:rPr>
              <a:t>Parliament </a:t>
            </a:r>
            <a:r>
              <a:rPr b="1" spc="-21">
                <a:solidFill>
                  <a:srgbClr val="002060"/>
                </a:solidFill>
                <a:latin typeface="Verdana"/>
                <a:cs typeface="Tahoma"/>
              </a:rPr>
              <a:t>June</a:t>
            </a:r>
            <a:r>
              <a:rPr b="1" spc="-97">
                <a:solidFill>
                  <a:srgbClr val="002060"/>
                </a:solidFill>
                <a:latin typeface="Verdana"/>
                <a:cs typeface="Tahoma"/>
              </a:rPr>
              <a:t> </a:t>
            </a:r>
            <a:r>
              <a:rPr b="1" spc="-6">
                <a:solidFill>
                  <a:srgbClr val="002060"/>
                </a:solidFill>
                <a:latin typeface="Verdana"/>
                <a:cs typeface="Tahoma"/>
              </a:rPr>
              <a:t>22,</a:t>
            </a:r>
            <a:r>
              <a:rPr b="1" spc="-94">
                <a:solidFill>
                  <a:srgbClr val="002060"/>
                </a:solidFill>
                <a:latin typeface="Verdana"/>
                <a:cs typeface="Tahoma"/>
              </a:rPr>
              <a:t> </a:t>
            </a:r>
            <a:r>
              <a:rPr b="1" spc="27">
                <a:solidFill>
                  <a:srgbClr val="002060"/>
                </a:solidFill>
                <a:latin typeface="Verdana"/>
                <a:cs typeface="Tahoma"/>
              </a:rPr>
              <a:t>2022</a:t>
            </a:r>
            <a:endParaRPr lang="en-US" b="1">
              <a:solidFill>
                <a:srgbClr val="002060"/>
              </a:solidFill>
              <a:latin typeface="Verdana"/>
              <a:cs typeface="Tahoma"/>
            </a:endParaRPr>
          </a:p>
        </p:txBody>
      </p:sp>
      <p:grpSp>
        <p:nvGrpSpPr>
          <p:cNvPr id="12" name="Group 11">
            <a:extLst>
              <a:ext uri="{FF2B5EF4-FFF2-40B4-BE49-F238E27FC236}">
                <a16:creationId xmlns:a16="http://schemas.microsoft.com/office/drawing/2014/main" id="{4748CBE6-D168-6872-F178-70D4FC582E26}"/>
              </a:ext>
            </a:extLst>
          </p:cNvPr>
          <p:cNvGrpSpPr/>
          <p:nvPr/>
        </p:nvGrpSpPr>
        <p:grpSpPr>
          <a:xfrm>
            <a:off x="4335455" y="5108072"/>
            <a:ext cx="3661440" cy="1302848"/>
            <a:chOff x="9429784" y="7148796"/>
            <a:chExt cx="5132070" cy="1505585"/>
          </a:xfrm>
        </p:grpSpPr>
        <p:sp>
          <p:nvSpPr>
            <p:cNvPr id="10" name="object 5">
              <a:extLst>
                <a:ext uri="{FF2B5EF4-FFF2-40B4-BE49-F238E27FC236}">
                  <a16:creationId xmlns:a16="http://schemas.microsoft.com/office/drawing/2014/main" id="{46029250-8346-74BC-9F3F-D8E72876C105}"/>
                </a:ext>
              </a:extLst>
            </p:cNvPr>
            <p:cNvSpPr/>
            <p:nvPr/>
          </p:nvSpPr>
          <p:spPr>
            <a:xfrm>
              <a:off x="9429784" y="7148796"/>
              <a:ext cx="5132070" cy="1505585"/>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BAA15B"/>
            </a:solidFill>
          </p:spPr>
          <p:txBody>
            <a:bodyPr wrap="square" lIns="0" tIns="0" rIns="0" bIns="0" rtlCol="0"/>
            <a:lstStyle/>
            <a:p>
              <a:pPr algn="l" rtl="0"/>
              <a:endParaRPr/>
            </a:p>
          </p:txBody>
        </p:sp>
        <p:sp>
          <p:nvSpPr>
            <p:cNvPr id="11" name="object 6">
              <a:extLst>
                <a:ext uri="{FF2B5EF4-FFF2-40B4-BE49-F238E27FC236}">
                  <a16:creationId xmlns:a16="http://schemas.microsoft.com/office/drawing/2014/main" id="{97997759-4199-2391-843E-68424E0D05A3}"/>
                </a:ext>
              </a:extLst>
            </p:cNvPr>
            <p:cNvSpPr txBox="1"/>
            <p:nvPr/>
          </p:nvSpPr>
          <p:spPr>
            <a:xfrm>
              <a:off x="10264163" y="7467154"/>
              <a:ext cx="3463310" cy="1153037"/>
            </a:xfrm>
            <a:prstGeom prst="rect">
              <a:avLst/>
            </a:prstGeom>
          </p:spPr>
          <p:txBody>
            <a:bodyPr vert="horz" wrap="square" lIns="0" tIns="9242" rIns="0" bIns="0" rtlCol="0" anchor="t">
              <a:spAutoFit/>
            </a:bodyPr>
            <a:lstStyle/>
            <a:p>
              <a:pPr marL="7620" algn="ctr">
                <a:lnSpc>
                  <a:spcPct val="100000"/>
                </a:lnSpc>
                <a:spcBef>
                  <a:spcPts val="73"/>
                </a:spcBef>
              </a:pPr>
              <a:r>
                <a:rPr sz="2800" spc="-12" dirty="0">
                  <a:solidFill>
                    <a:srgbClr val="FAF9F7"/>
                  </a:solidFill>
                  <a:latin typeface="Arial Black"/>
                  <a:cs typeface="Arial Black"/>
                </a:rPr>
                <a:t>It</a:t>
              </a:r>
              <a:r>
                <a:rPr sz="2800" spc="-100" dirty="0">
                  <a:solidFill>
                    <a:srgbClr val="FAF9F7"/>
                  </a:solidFill>
                  <a:latin typeface="Arial Black"/>
                  <a:cs typeface="Arial Black"/>
                </a:rPr>
                <a:t> </a:t>
              </a:r>
              <a:r>
                <a:rPr sz="2800" spc="-76" dirty="0">
                  <a:solidFill>
                    <a:srgbClr val="FAF9F7"/>
                  </a:solidFill>
                  <a:latin typeface="Arial Black"/>
                  <a:cs typeface="Arial Black"/>
                </a:rPr>
                <a:t>is</a:t>
              </a:r>
              <a:r>
                <a:rPr sz="2800" spc="-100" dirty="0">
                  <a:solidFill>
                    <a:srgbClr val="FAF9F7"/>
                  </a:solidFill>
                  <a:latin typeface="Arial Black"/>
                  <a:cs typeface="Arial Black"/>
                </a:rPr>
                <a:t> </a:t>
              </a:r>
              <a:r>
                <a:rPr sz="2800" spc="-64" dirty="0">
                  <a:solidFill>
                    <a:srgbClr val="FAF9F7"/>
                  </a:solidFill>
                  <a:latin typeface="Arial Black"/>
                  <a:cs typeface="Arial Black"/>
                </a:rPr>
                <a:t>a</a:t>
              </a:r>
              <a:r>
                <a:rPr sz="2800" spc="-100" dirty="0">
                  <a:solidFill>
                    <a:srgbClr val="FAF9F7"/>
                  </a:solidFill>
                  <a:latin typeface="Arial Black"/>
                  <a:cs typeface="Arial Black"/>
                </a:rPr>
                <a:t> </a:t>
              </a:r>
              <a:r>
                <a:rPr sz="2800" spc="-55" dirty="0">
                  <a:solidFill>
                    <a:srgbClr val="FAF9F7"/>
                  </a:solidFill>
                  <a:latin typeface="Arial Black"/>
                  <a:cs typeface="Arial Black"/>
                </a:rPr>
                <a:t>LAW</a:t>
              </a:r>
              <a:r>
                <a:rPr sz="2800" spc="-100" dirty="0">
                  <a:solidFill>
                    <a:srgbClr val="FAF9F7"/>
                  </a:solidFill>
                  <a:latin typeface="Arial Black"/>
                  <a:cs typeface="Arial Black"/>
                </a:rPr>
                <a:t> </a:t>
              </a:r>
              <a:r>
                <a:rPr sz="2800" spc="-12" dirty="0">
                  <a:solidFill>
                    <a:srgbClr val="FAF9F7"/>
                  </a:solidFill>
                  <a:latin typeface="Arial Black"/>
                  <a:cs typeface="Arial Black"/>
                </a:rPr>
                <a:t>now!</a:t>
              </a:r>
              <a:endParaRPr lang="en-US" sz="2800" dirty="0">
                <a:latin typeface="Arial Black"/>
                <a:cs typeface="Arial Black"/>
              </a:endParaRPr>
            </a:p>
          </p:txBody>
        </p:sp>
      </p:grpSp>
      <p:grpSp>
        <p:nvGrpSpPr>
          <p:cNvPr id="18" name="object 7">
            <a:extLst>
              <a:ext uri="{FF2B5EF4-FFF2-40B4-BE49-F238E27FC236}">
                <a16:creationId xmlns:a16="http://schemas.microsoft.com/office/drawing/2014/main" id="{0ECEFE5F-4189-6954-B168-6BC8A8822765}"/>
              </a:ext>
            </a:extLst>
          </p:cNvPr>
          <p:cNvGrpSpPr/>
          <p:nvPr/>
        </p:nvGrpSpPr>
        <p:grpSpPr>
          <a:xfrm>
            <a:off x="11960771" y="2649750"/>
            <a:ext cx="71003" cy="1558025"/>
            <a:chOff x="11960304" y="4369631"/>
            <a:chExt cx="71003" cy="2569298"/>
          </a:xfrm>
        </p:grpSpPr>
        <p:sp>
          <p:nvSpPr>
            <p:cNvPr id="14" name="object 8">
              <a:extLst>
                <a:ext uri="{FF2B5EF4-FFF2-40B4-BE49-F238E27FC236}">
                  <a16:creationId xmlns:a16="http://schemas.microsoft.com/office/drawing/2014/main" id="{C4212D69-67DF-9018-C9D2-AE3B379849B8}"/>
                </a:ext>
              </a:extLst>
            </p:cNvPr>
            <p:cNvSpPr/>
            <p:nvPr/>
          </p:nvSpPr>
          <p:spPr>
            <a:xfrm>
              <a:off x="11995807" y="4369631"/>
              <a:ext cx="0" cy="298450"/>
            </a:xfrm>
            <a:custGeom>
              <a:avLst/>
              <a:gdLst/>
              <a:ahLst/>
              <a:cxnLst/>
              <a:rect l="l" t="t" r="r" b="b"/>
              <a:pathLst>
                <a:path h="298450">
                  <a:moveTo>
                    <a:pt x="0" y="0"/>
                  </a:moveTo>
                  <a:lnTo>
                    <a:pt x="0" y="298200"/>
                  </a:lnTo>
                </a:path>
              </a:pathLst>
            </a:custGeom>
            <a:ln w="20941">
              <a:solidFill>
                <a:srgbClr val="FAF9F7"/>
              </a:solidFill>
            </a:ln>
          </p:spPr>
          <p:txBody>
            <a:bodyPr wrap="square" lIns="0" tIns="0" rIns="0" bIns="0" rtlCol="0"/>
            <a:lstStyle/>
            <a:p>
              <a:endParaRPr/>
            </a:p>
          </p:txBody>
        </p:sp>
        <p:pic>
          <p:nvPicPr>
            <p:cNvPr id="15" name="object 9">
              <a:extLst>
                <a:ext uri="{FF2B5EF4-FFF2-40B4-BE49-F238E27FC236}">
                  <a16:creationId xmlns:a16="http://schemas.microsoft.com/office/drawing/2014/main" id="{F9CADC8D-DFF3-AEBB-E6CD-93908EA63258}"/>
                </a:ext>
              </a:extLst>
            </p:cNvPr>
            <p:cNvPicPr/>
            <p:nvPr/>
          </p:nvPicPr>
          <p:blipFill>
            <a:blip r:embed="rId4" cstate="print"/>
            <a:stretch>
              <a:fillRect/>
            </a:stretch>
          </p:blipFill>
          <p:spPr>
            <a:xfrm>
              <a:off x="11960304" y="4626114"/>
              <a:ext cx="71003" cy="65652"/>
            </a:xfrm>
            <a:prstGeom prst="rect">
              <a:avLst/>
            </a:prstGeom>
          </p:spPr>
        </p:pic>
        <p:sp>
          <p:nvSpPr>
            <p:cNvPr id="16" name="object 10">
              <a:extLst>
                <a:ext uri="{FF2B5EF4-FFF2-40B4-BE49-F238E27FC236}">
                  <a16:creationId xmlns:a16="http://schemas.microsoft.com/office/drawing/2014/main" id="{03541432-7692-05A3-3B23-89F69C43B93E}"/>
                </a:ext>
              </a:extLst>
            </p:cNvPr>
            <p:cNvSpPr/>
            <p:nvPr/>
          </p:nvSpPr>
          <p:spPr>
            <a:xfrm>
              <a:off x="11995807" y="6616794"/>
              <a:ext cx="0" cy="298450"/>
            </a:xfrm>
            <a:custGeom>
              <a:avLst/>
              <a:gdLst/>
              <a:ahLst/>
              <a:cxnLst/>
              <a:rect l="l" t="t" r="r" b="b"/>
              <a:pathLst>
                <a:path h="298450">
                  <a:moveTo>
                    <a:pt x="0" y="0"/>
                  </a:moveTo>
                  <a:lnTo>
                    <a:pt x="0" y="298200"/>
                  </a:lnTo>
                </a:path>
              </a:pathLst>
            </a:custGeom>
            <a:ln w="20941">
              <a:solidFill>
                <a:srgbClr val="FAF9F7"/>
              </a:solidFill>
            </a:ln>
          </p:spPr>
          <p:txBody>
            <a:bodyPr wrap="square" lIns="0" tIns="0" rIns="0" bIns="0" rtlCol="0"/>
            <a:lstStyle/>
            <a:p>
              <a:endParaRPr/>
            </a:p>
          </p:txBody>
        </p:sp>
        <p:pic>
          <p:nvPicPr>
            <p:cNvPr id="17" name="object 11">
              <a:extLst>
                <a:ext uri="{FF2B5EF4-FFF2-40B4-BE49-F238E27FC236}">
                  <a16:creationId xmlns:a16="http://schemas.microsoft.com/office/drawing/2014/main" id="{13BB2EAC-4CA6-8B5D-F706-7D92A09D6FE8}"/>
                </a:ext>
              </a:extLst>
            </p:cNvPr>
            <p:cNvPicPr/>
            <p:nvPr/>
          </p:nvPicPr>
          <p:blipFill>
            <a:blip r:embed="rId5" cstate="print"/>
            <a:stretch>
              <a:fillRect/>
            </a:stretch>
          </p:blipFill>
          <p:spPr>
            <a:xfrm>
              <a:off x="11960304" y="6873277"/>
              <a:ext cx="71003" cy="65652"/>
            </a:xfrm>
            <a:prstGeom prst="rect">
              <a:avLst/>
            </a:prstGeom>
          </p:spPr>
        </p:pic>
      </p:grpSp>
      <p:sp>
        <p:nvSpPr>
          <p:cNvPr id="24" name="Arrow: Down 23">
            <a:extLst>
              <a:ext uri="{FF2B5EF4-FFF2-40B4-BE49-F238E27FC236}">
                <a16:creationId xmlns:a16="http://schemas.microsoft.com/office/drawing/2014/main" id="{6AB50FA2-7EDC-E7E9-06F6-E952A13B6410}"/>
              </a:ext>
            </a:extLst>
          </p:cNvPr>
          <p:cNvSpPr/>
          <p:nvPr/>
        </p:nvSpPr>
        <p:spPr>
          <a:xfrm>
            <a:off x="5996094" y="1995787"/>
            <a:ext cx="342867" cy="1061106"/>
          </a:xfrm>
          <a:prstGeom prst="downArrow">
            <a:avLst/>
          </a:prstGeom>
          <a:solidFill>
            <a:srgbClr val="FFFFFF"/>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219168" rtl="0" fontAlgn="auto" latinLnBrk="0" hangingPunct="0">
              <a:lnSpc>
                <a:spcPct val="90000"/>
              </a:lnSpc>
              <a:spcBef>
                <a:spcPts val="220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j-lt"/>
              <a:ea typeface="+mj-ea"/>
              <a:cs typeface="+mj-cs"/>
              <a:sym typeface="Helvetica Neue"/>
            </a:endParaRPr>
          </a:p>
        </p:txBody>
      </p:sp>
      <p:grpSp>
        <p:nvGrpSpPr>
          <p:cNvPr id="28" name="object 7">
            <a:extLst>
              <a:ext uri="{FF2B5EF4-FFF2-40B4-BE49-F238E27FC236}">
                <a16:creationId xmlns:a16="http://schemas.microsoft.com/office/drawing/2014/main" id="{A1CA90B1-E097-B39D-EAEC-B8030BB31A66}"/>
              </a:ext>
            </a:extLst>
          </p:cNvPr>
          <p:cNvGrpSpPr/>
          <p:nvPr/>
        </p:nvGrpSpPr>
        <p:grpSpPr>
          <a:xfrm>
            <a:off x="10108031" y="2649749"/>
            <a:ext cx="71003" cy="1558025"/>
            <a:chOff x="7253167" y="2649749"/>
            <a:chExt cx="71003" cy="2569298"/>
          </a:xfrm>
        </p:grpSpPr>
        <p:sp>
          <p:nvSpPr>
            <p:cNvPr id="31" name="object 8">
              <a:extLst>
                <a:ext uri="{FF2B5EF4-FFF2-40B4-BE49-F238E27FC236}">
                  <a16:creationId xmlns:a16="http://schemas.microsoft.com/office/drawing/2014/main" id="{D945B73E-E8FA-12F9-5F79-C2A5156FA1F7}"/>
                </a:ext>
              </a:extLst>
            </p:cNvPr>
            <p:cNvSpPr/>
            <p:nvPr/>
          </p:nvSpPr>
          <p:spPr>
            <a:xfrm>
              <a:off x="7288670" y="2649749"/>
              <a:ext cx="0" cy="298450"/>
            </a:xfrm>
            <a:custGeom>
              <a:avLst/>
              <a:gdLst/>
              <a:ahLst/>
              <a:cxnLst/>
              <a:rect l="l" t="t" r="r" b="b"/>
              <a:pathLst>
                <a:path h="298450">
                  <a:moveTo>
                    <a:pt x="0" y="0"/>
                  </a:moveTo>
                  <a:lnTo>
                    <a:pt x="0" y="298200"/>
                  </a:lnTo>
                </a:path>
              </a:pathLst>
            </a:custGeom>
            <a:ln w="20941">
              <a:solidFill>
                <a:srgbClr val="FAF9F7"/>
              </a:solidFill>
            </a:ln>
          </p:spPr>
          <p:txBody>
            <a:bodyPr wrap="square" lIns="0" tIns="0" rIns="0" bIns="0" rtlCol="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1pPr>
              <a:lvl2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2pPr>
              <a:lvl3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3pPr>
              <a:lvl4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4pPr>
              <a:lvl5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5pPr>
              <a:lvl6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6pPr>
              <a:lvl7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7pPr>
              <a:lvl8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8pPr>
              <a:lvl9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9pPr>
            </a:lstStyle>
            <a:p>
              <a:endParaRPr/>
            </a:p>
          </p:txBody>
        </p:sp>
        <p:pic>
          <p:nvPicPr>
            <p:cNvPr id="32" name="object 9">
              <a:extLst>
                <a:ext uri="{FF2B5EF4-FFF2-40B4-BE49-F238E27FC236}">
                  <a16:creationId xmlns:a16="http://schemas.microsoft.com/office/drawing/2014/main" id="{3EBE1305-51E0-5811-1C98-7F37F8F52567}"/>
                </a:ext>
              </a:extLst>
            </p:cNvPr>
            <p:cNvPicPr/>
            <p:nvPr/>
          </p:nvPicPr>
          <p:blipFill>
            <a:blip r:embed="rId4" cstate="print"/>
            <a:stretch>
              <a:fillRect/>
            </a:stretch>
          </p:blipFill>
          <p:spPr>
            <a:xfrm>
              <a:off x="7253167" y="2906232"/>
              <a:ext cx="71003" cy="65652"/>
            </a:xfrm>
            <a:prstGeom prst="rect">
              <a:avLst/>
            </a:prstGeom>
          </p:spPr>
        </p:pic>
        <p:sp>
          <p:nvSpPr>
            <p:cNvPr id="33" name="object 10">
              <a:extLst>
                <a:ext uri="{FF2B5EF4-FFF2-40B4-BE49-F238E27FC236}">
                  <a16:creationId xmlns:a16="http://schemas.microsoft.com/office/drawing/2014/main" id="{033B4DCD-26BA-54FA-74E8-D61DCB93F9D3}"/>
                </a:ext>
              </a:extLst>
            </p:cNvPr>
            <p:cNvSpPr/>
            <p:nvPr/>
          </p:nvSpPr>
          <p:spPr>
            <a:xfrm>
              <a:off x="7288670" y="4896912"/>
              <a:ext cx="0" cy="298450"/>
            </a:xfrm>
            <a:custGeom>
              <a:avLst/>
              <a:gdLst/>
              <a:ahLst/>
              <a:cxnLst/>
              <a:rect l="l" t="t" r="r" b="b"/>
              <a:pathLst>
                <a:path h="298450">
                  <a:moveTo>
                    <a:pt x="0" y="0"/>
                  </a:moveTo>
                  <a:lnTo>
                    <a:pt x="0" y="298200"/>
                  </a:lnTo>
                </a:path>
              </a:pathLst>
            </a:custGeom>
            <a:ln w="20941">
              <a:solidFill>
                <a:srgbClr val="FAF9F7"/>
              </a:solidFill>
            </a:ln>
          </p:spPr>
          <p:txBody>
            <a:bodyPr wrap="square" lIns="0" tIns="0" rIns="0" bIns="0" rtlCol="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1pPr>
              <a:lvl2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2pPr>
              <a:lvl3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3pPr>
              <a:lvl4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4pPr>
              <a:lvl5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5pPr>
              <a:lvl6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6pPr>
              <a:lvl7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7pPr>
              <a:lvl8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8pPr>
              <a:lvl9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lvl9pPr>
            </a:lstStyle>
            <a:p>
              <a:endParaRPr/>
            </a:p>
          </p:txBody>
        </p:sp>
        <p:pic>
          <p:nvPicPr>
            <p:cNvPr id="34" name="object 11">
              <a:extLst>
                <a:ext uri="{FF2B5EF4-FFF2-40B4-BE49-F238E27FC236}">
                  <a16:creationId xmlns:a16="http://schemas.microsoft.com/office/drawing/2014/main" id="{0DB664E1-F390-9567-F7AD-F3E640BF99C1}"/>
                </a:ext>
              </a:extLst>
            </p:cNvPr>
            <p:cNvPicPr/>
            <p:nvPr/>
          </p:nvPicPr>
          <p:blipFill>
            <a:blip r:embed="rId5" cstate="print"/>
            <a:stretch>
              <a:fillRect/>
            </a:stretch>
          </p:blipFill>
          <p:spPr>
            <a:xfrm>
              <a:off x="7253167" y="5153395"/>
              <a:ext cx="71003" cy="65652"/>
            </a:xfrm>
            <a:prstGeom prst="rect">
              <a:avLst/>
            </a:prstGeom>
          </p:spPr>
        </p:pic>
      </p:grpSp>
      <p:sp>
        <p:nvSpPr>
          <p:cNvPr id="37" name="Arrow: Down 36">
            <a:extLst>
              <a:ext uri="{FF2B5EF4-FFF2-40B4-BE49-F238E27FC236}">
                <a16:creationId xmlns:a16="http://schemas.microsoft.com/office/drawing/2014/main" id="{F0B18321-3372-3DF3-B843-52E9D241F1E9}"/>
              </a:ext>
            </a:extLst>
          </p:cNvPr>
          <p:cNvSpPr/>
          <p:nvPr/>
        </p:nvSpPr>
        <p:spPr>
          <a:xfrm>
            <a:off x="5996094" y="4074972"/>
            <a:ext cx="348773" cy="824827"/>
          </a:xfrm>
          <a:prstGeom prst="downArrow">
            <a:avLst/>
          </a:prstGeom>
          <a:solidFill>
            <a:srgbClr val="FFFFFF"/>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219168" rtl="0" fontAlgn="auto" latinLnBrk="0" hangingPunct="0">
              <a:lnSpc>
                <a:spcPct val="90000"/>
              </a:lnSpc>
              <a:spcBef>
                <a:spcPts val="220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315579761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0"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871"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aphicFrame>
        <p:nvGraphicFramePr>
          <p:cNvPr id="1872" name="Chart 2"/>
          <p:cNvGraphicFramePr/>
          <p:nvPr/>
        </p:nvGraphicFramePr>
        <p:xfrm>
          <a:off x="506636" y="1229903"/>
          <a:ext cx="9454572" cy="499243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4"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875"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pSp>
        <p:nvGrpSpPr>
          <p:cNvPr id="1878" name="Oval 3"/>
          <p:cNvGrpSpPr/>
          <p:nvPr/>
        </p:nvGrpSpPr>
        <p:grpSpPr>
          <a:xfrm>
            <a:off x="7005603" y="2305453"/>
            <a:ext cx="3422451" cy="2655655"/>
            <a:chOff x="-1" y="-1"/>
            <a:chExt cx="3422450" cy="2655654"/>
          </a:xfrm>
        </p:grpSpPr>
        <p:sp>
          <p:nvSpPr>
            <p:cNvPr id="1876" name="Oval"/>
            <p:cNvSpPr/>
            <p:nvPr/>
          </p:nvSpPr>
          <p:spPr>
            <a:xfrm>
              <a:off x="-1" y="-1"/>
              <a:ext cx="3422450" cy="2655654"/>
            </a:xfrm>
            <a:prstGeom prst="ellipse">
              <a:avLst/>
            </a:prstGeom>
            <a:gradFill flip="none" rotWithShape="1">
              <a:gsLst>
                <a:gs pos="57000">
                  <a:srgbClr val="CCCCCC"/>
                </a:gs>
                <a:gs pos="93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2800">
                  <a:solidFill>
                    <a:srgbClr val="292929"/>
                  </a:solidFill>
                  <a:latin typeface="Verdana"/>
                  <a:ea typeface="Verdana"/>
                  <a:cs typeface="Verdana"/>
                  <a:sym typeface="Verdana"/>
                </a:defRPr>
              </a:pPr>
              <a:endParaRPr/>
            </a:p>
          </p:txBody>
        </p:sp>
        <p:sp>
          <p:nvSpPr>
            <p:cNvPr id="1877" name="ABET SO1:…"/>
            <p:cNvSpPr txBox="1"/>
            <p:nvPr/>
          </p:nvSpPr>
          <p:spPr>
            <a:xfrm>
              <a:off x="551688" y="634406"/>
              <a:ext cx="2319071" cy="13868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2800">
                  <a:solidFill>
                    <a:srgbClr val="292929"/>
                  </a:solidFill>
                  <a:latin typeface="Verdana"/>
                  <a:ea typeface="Verdana"/>
                  <a:cs typeface="Verdana"/>
                  <a:sym typeface="Verdana"/>
                </a:defRPr>
              </a:pPr>
              <a:r>
                <a:t>ABET SO1:</a:t>
              </a:r>
            </a:p>
            <a:p>
              <a:pPr algn="ctr" defTabSz="914400">
                <a:lnSpc>
                  <a:spcPct val="100000"/>
                </a:lnSpc>
                <a:spcBef>
                  <a:spcPts val="0"/>
                </a:spcBef>
                <a:defRPr sz="2800">
                  <a:solidFill>
                    <a:srgbClr val="292929"/>
                  </a:solidFill>
                  <a:latin typeface="Verdana"/>
                  <a:ea typeface="Verdana"/>
                  <a:cs typeface="Verdana"/>
                  <a:sym typeface="Verdana"/>
                </a:defRPr>
              </a:pPr>
              <a:r>
                <a:t>Problem Solving</a:t>
              </a:r>
            </a:p>
          </p:txBody>
        </p:sp>
      </p:grpSp>
      <p:grpSp>
        <p:nvGrpSpPr>
          <p:cNvPr id="1881" name="Oval 6"/>
          <p:cNvGrpSpPr/>
          <p:nvPr/>
        </p:nvGrpSpPr>
        <p:grpSpPr>
          <a:xfrm>
            <a:off x="2859931" y="1840821"/>
            <a:ext cx="2215397" cy="1922971"/>
            <a:chOff x="-1" y="-1"/>
            <a:chExt cx="2215396" cy="1922970"/>
          </a:xfrm>
        </p:grpSpPr>
        <p:sp>
          <p:nvSpPr>
            <p:cNvPr id="1879" name="Oval"/>
            <p:cNvSpPr/>
            <p:nvPr/>
          </p:nvSpPr>
          <p:spPr>
            <a:xfrm>
              <a:off x="-1" y="-1"/>
              <a:ext cx="2215396" cy="1922970"/>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880" name="Solution Methods"/>
            <p:cNvSpPr txBox="1"/>
            <p:nvPr/>
          </p:nvSpPr>
          <p:spPr>
            <a:xfrm>
              <a:off x="374919" y="547464"/>
              <a:ext cx="1465556" cy="828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a:solidFill>
                    <a:srgbClr val="292929"/>
                  </a:solidFill>
                  <a:latin typeface="Verdana"/>
                  <a:ea typeface="Verdana"/>
                  <a:cs typeface="Verdana"/>
                  <a:sym typeface="Verdana"/>
                </a:defRPr>
              </a:lvl1pPr>
            </a:lstStyle>
            <a:p>
              <a:r>
                <a:t>Solution Methods</a:t>
              </a:r>
            </a:p>
          </p:txBody>
        </p:sp>
      </p:grpSp>
      <p:grpSp>
        <p:nvGrpSpPr>
          <p:cNvPr id="1884" name="Oval 7"/>
          <p:cNvGrpSpPr/>
          <p:nvPr/>
        </p:nvGrpSpPr>
        <p:grpSpPr>
          <a:xfrm>
            <a:off x="2879386" y="3982074"/>
            <a:ext cx="2215397" cy="1922971"/>
            <a:chOff x="-1" y="-1"/>
            <a:chExt cx="2215396" cy="1922970"/>
          </a:xfrm>
        </p:grpSpPr>
        <p:sp>
          <p:nvSpPr>
            <p:cNvPr id="1882" name="Oval"/>
            <p:cNvSpPr/>
            <p:nvPr/>
          </p:nvSpPr>
          <p:spPr>
            <a:xfrm>
              <a:off x="-1" y="-1"/>
              <a:ext cx="2215396" cy="1922970"/>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883" name="Overall Solution (CLOs)"/>
            <p:cNvSpPr txBox="1"/>
            <p:nvPr/>
          </p:nvSpPr>
          <p:spPr>
            <a:xfrm>
              <a:off x="374919" y="363314"/>
              <a:ext cx="1465555" cy="11963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a:solidFill>
                    <a:srgbClr val="292929"/>
                  </a:solidFill>
                  <a:latin typeface="Verdana"/>
                  <a:ea typeface="Verdana"/>
                  <a:cs typeface="Verdana"/>
                  <a:sym typeface="Verdana"/>
                </a:defRPr>
              </a:lvl1pPr>
            </a:lstStyle>
            <a:p>
              <a:r>
                <a:t>Overall Solution (CLOs)</a:t>
              </a:r>
            </a:p>
          </p:txBody>
        </p:sp>
      </p:grpSp>
      <p:sp>
        <p:nvSpPr>
          <p:cNvPr id="1885" name="Straight Arrow Connector 9"/>
          <p:cNvSpPr/>
          <p:nvPr/>
        </p:nvSpPr>
        <p:spPr>
          <a:xfrm flipH="1" flipV="1">
            <a:off x="5175115" y="2743199"/>
            <a:ext cx="1767261" cy="552180"/>
          </a:xfrm>
          <a:prstGeom prst="line">
            <a:avLst/>
          </a:prstGeom>
          <a:ln w="38100">
            <a:solidFill>
              <a:srgbClr val="000000"/>
            </a:solidFill>
            <a:tailEnd type="triangle"/>
          </a:ln>
        </p:spPr>
        <p:txBody>
          <a:bodyPr lIns="45718" tIns="45718" rIns="45718" bIns="45718"/>
          <a:lstStyle/>
          <a:p>
            <a:endParaRPr/>
          </a:p>
        </p:txBody>
      </p:sp>
      <p:sp>
        <p:nvSpPr>
          <p:cNvPr id="1886" name="Straight Arrow Connector 10"/>
          <p:cNvSpPr/>
          <p:nvPr/>
        </p:nvSpPr>
        <p:spPr>
          <a:xfrm flipH="1">
            <a:off x="5075323" y="3891064"/>
            <a:ext cx="1867052" cy="603116"/>
          </a:xfrm>
          <a:prstGeom prst="line">
            <a:avLst/>
          </a:prstGeom>
          <a:ln w="38100">
            <a:solidFill>
              <a:srgbClr val="000000"/>
            </a:solidFill>
            <a:tailEnd type="triangle"/>
          </a:ln>
        </p:spPr>
        <p:txBody>
          <a:bodyPr lIns="45718" tIns="45718" rIns="45718" bIns="45718"/>
          <a:lstStyle/>
          <a:p>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88"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889"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aphicFrame>
        <p:nvGraphicFramePr>
          <p:cNvPr id="1890" name="Chart 2"/>
          <p:cNvGraphicFramePr/>
          <p:nvPr>
            <p:extLst>
              <p:ext uri="{D42A27DB-BD31-4B8C-83A1-F6EECF244321}">
                <p14:modId xmlns:p14="http://schemas.microsoft.com/office/powerpoint/2010/main" val="1500240848"/>
              </p:ext>
            </p:extLst>
          </p:nvPr>
        </p:nvGraphicFramePr>
        <p:xfrm>
          <a:off x="1207346" y="1349899"/>
          <a:ext cx="8981589" cy="4838345"/>
        </p:xfrm>
        <a:graphic>
          <a:graphicData uri="http://schemas.openxmlformats.org/drawingml/2006/chart">
            <c:chart xmlns:c="http://schemas.openxmlformats.org/drawingml/2006/chart" xmlns:r="http://schemas.openxmlformats.org/officeDocument/2006/relationships" r:id="rId4"/>
          </a:graphicData>
        </a:graphic>
      </p:graphicFrame>
      <p:sp>
        <p:nvSpPr>
          <p:cNvPr id="1891" name="Straight Connector 2"/>
          <p:cNvSpPr/>
          <p:nvPr/>
        </p:nvSpPr>
        <p:spPr>
          <a:xfrm>
            <a:off x="2090784" y="2859413"/>
            <a:ext cx="7772949" cy="1"/>
          </a:xfrm>
          <a:prstGeom prst="line">
            <a:avLst/>
          </a:prstGeom>
          <a:ln w="25400">
            <a:solidFill>
              <a:srgbClr val="C00000"/>
            </a:solidFill>
          </a:ln>
        </p:spPr>
        <p:txBody>
          <a:bodyPr lIns="45718" tIns="45718" rIns="45718" bIns="45718"/>
          <a:lstStyle/>
          <a:p>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93"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894"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pSp>
        <p:nvGrpSpPr>
          <p:cNvPr id="1897" name="Oval 3"/>
          <p:cNvGrpSpPr/>
          <p:nvPr/>
        </p:nvGrpSpPr>
        <p:grpSpPr>
          <a:xfrm>
            <a:off x="8309108" y="2188409"/>
            <a:ext cx="3422451" cy="2655656"/>
            <a:chOff x="-1" y="-1"/>
            <a:chExt cx="3422450" cy="2655654"/>
          </a:xfrm>
        </p:grpSpPr>
        <p:sp>
          <p:nvSpPr>
            <p:cNvPr id="1895" name="Oval"/>
            <p:cNvSpPr/>
            <p:nvPr/>
          </p:nvSpPr>
          <p:spPr>
            <a:xfrm>
              <a:off x="-1" y="-1"/>
              <a:ext cx="3422450" cy="2655654"/>
            </a:xfrm>
            <a:prstGeom prst="ellipse">
              <a:avLst/>
            </a:prstGeom>
            <a:gradFill flip="none" rotWithShape="1">
              <a:gsLst>
                <a:gs pos="57000">
                  <a:srgbClr val="CCCCCC"/>
                </a:gs>
                <a:gs pos="93000">
                  <a:srgbClr val="D6DDFF"/>
                </a:gs>
                <a:gs pos="100000">
                  <a:srgbClr val="EFF2FF"/>
                </a:gs>
              </a:gsLst>
              <a:lin ang="16200000" scaled="0"/>
            </a:gradFill>
            <a:ln w="9525" cap="flat">
              <a:solidFill>
                <a:srgbClr val="638BFB"/>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defRPr sz="2800">
                  <a:solidFill>
                    <a:srgbClr val="292929"/>
                  </a:solidFill>
                  <a:latin typeface="Verdana"/>
                  <a:ea typeface="Verdana"/>
                  <a:cs typeface="Verdana"/>
                  <a:sym typeface="Verdana"/>
                </a:defRPr>
              </a:pPr>
              <a:endParaRPr/>
            </a:p>
          </p:txBody>
        </p:sp>
        <p:sp>
          <p:nvSpPr>
            <p:cNvPr id="1896" name="ABET SO1:…"/>
            <p:cNvSpPr txBox="1"/>
            <p:nvPr/>
          </p:nvSpPr>
          <p:spPr>
            <a:xfrm>
              <a:off x="551688" y="634406"/>
              <a:ext cx="2319071" cy="13868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defTabSz="914400">
                <a:lnSpc>
                  <a:spcPct val="100000"/>
                </a:lnSpc>
                <a:spcBef>
                  <a:spcPts val="0"/>
                </a:spcBef>
                <a:defRPr sz="2800">
                  <a:solidFill>
                    <a:srgbClr val="292929"/>
                  </a:solidFill>
                  <a:latin typeface="Verdana"/>
                  <a:ea typeface="Verdana"/>
                  <a:cs typeface="Verdana"/>
                  <a:sym typeface="Verdana"/>
                </a:defRPr>
              </a:pPr>
              <a:r>
                <a:t>ABET SO1:</a:t>
              </a:r>
            </a:p>
            <a:p>
              <a:pPr algn="ctr" defTabSz="914400">
                <a:lnSpc>
                  <a:spcPct val="100000"/>
                </a:lnSpc>
                <a:spcBef>
                  <a:spcPts val="0"/>
                </a:spcBef>
                <a:defRPr sz="2800">
                  <a:solidFill>
                    <a:srgbClr val="292929"/>
                  </a:solidFill>
                  <a:latin typeface="Verdana"/>
                  <a:ea typeface="Verdana"/>
                  <a:cs typeface="Verdana"/>
                  <a:sym typeface="Verdana"/>
                </a:defRPr>
              </a:pPr>
              <a:r>
                <a:t>Problem Solving</a:t>
              </a:r>
            </a:p>
          </p:txBody>
        </p:sp>
      </p:grpSp>
      <p:grpSp>
        <p:nvGrpSpPr>
          <p:cNvPr id="1900" name="Oval 6"/>
          <p:cNvGrpSpPr/>
          <p:nvPr/>
        </p:nvGrpSpPr>
        <p:grpSpPr>
          <a:xfrm>
            <a:off x="4030606" y="1708684"/>
            <a:ext cx="2215397" cy="1922972"/>
            <a:chOff x="-1" y="-1"/>
            <a:chExt cx="2215396" cy="1922970"/>
          </a:xfrm>
        </p:grpSpPr>
        <p:sp>
          <p:nvSpPr>
            <p:cNvPr id="1898" name="Oval"/>
            <p:cNvSpPr/>
            <p:nvPr/>
          </p:nvSpPr>
          <p:spPr>
            <a:xfrm>
              <a:off x="-1" y="-1"/>
              <a:ext cx="2215396" cy="1922970"/>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899" name="Solution Methods"/>
            <p:cNvSpPr txBox="1"/>
            <p:nvPr/>
          </p:nvSpPr>
          <p:spPr>
            <a:xfrm>
              <a:off x="374919" y="547464"/>
              <a:ext cx="1465556" cy="8280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a:solidFill>
                    <a:srgbClr val="292929"/>
                  </a:solidFill>
                  <a:latin typeface="Verdana"/>
                  <a:ea typeface="Verdana"/>
                  <a:cs typeface="Verdana"/>
                  <a:sym typeface="Verdana"/>
                </a:defRPr>
              </a:lvl1pPr>
            </a:lstStyle>
            <a:p>
              <a:r>
                <a:t>Solution Methods</a:t>
              </a:r>
            </a:p>
          </p:txBody>
        </p:sp>
      </p:grpSp>
      <p:grpSp>
        <p:nvGrpSpPr>
          <p:cNvPr id="1903" name="Oval 7"/>
          <p:cNvGrpSpPr/>
          <p:nvPr/>
        </p:nvGrpSpPr>
        <p:grpSpPr>
          <a:xfrm>
            <a:off x="4182892" y="3865030"/>
            <a:ext cx="2215397" cy="1922971"/>
            <a:chOff x="-1" y="-1"/>
            <a:chExt cx="2215396" cy="1922970"/>
          </a:xfrm>
        </p:grpSpPr>
        <p:sp>
          <p:nvSpPr>
            <p:cNvPr id="1901" name="Oval"/>
            <p:cNvSpPr/>
            <p:nvPr/>
          </p:nvSpPr>
          <p:spPr>
            <a:xfrm>
              <a:off x="-1" y="-1"/>
              <a:ext cx="2215396" cy="1922970"/>
            </a:xfrm>
            <a:prstGeom prst="ellipse">
              <a:avLst/>
            </a:prstGeom>
            <a:gradFill flip="none" rotWithShape="1">
              <a:gsLst>
                <a:gs pos="0">
                  <a:srgbClr val="B1B3CD"/>
                </a:gs>
                <a:gs pos="35000">
                  <a:srgbClr val="C8CADB"/>
                </a:gs>
                <a:gs pos="100000">
                  <a:srgbClr val="EAEBF2"/>
                </a:gs>
              </a:gsLst>
              <a:lin ang="16200000" scaled="0"/>
            </a:gra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902" name="Overall Solution (CLOs)"/>
            <p:cNvSpPr txBox="1"/>
            <p:nvPr/>
          </p:nvSpPr>
          <p:spPr>
            <a:xfrm>
              <a:off x="374919" y="363314"/>
              <a:ext cx="1465555" cy="11963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a:solidFill>
                    <a:srgbClr val="292929"/>
                  </a:solidFill>
                  <a:latin typeface="Verdana"/>
                  <a:ea typeface="Verdana"/>
                  <a:cs typeface="Verdana"/>
                  <a:sym typeface="Verdana"/>
                </a:defRPr>
              </a:lvl1pPr>
            </a:lstStyle>
            <a:p>
              <a:r>
                <a:t>Overall Solution (CLOs)</a:t>
              </a:r>
            </a:p>
          </p:txBody>
        </p:sp>
      </p:grpSp>
      <p:sp>
        <p:nvSpPr>
          <p:cNvPr id="1904" name="Straight Arrow Connector 9"/>
          <p:cNvSpPr/>
          <p:nvPr/>
        </p:nvSpPr>
        <p:spPr>
          <a:xfrm flipH="1" flipV="1">
            <a:off x="6309229" y="2796471"/>
            <a:ext cx="1936653" cy="381865"/>
          </a:xfrm>
          <a:prstGeom prst="line">
            <a:avLst/>
          </a:prstGeom>
          <a:ln w="38100">
            <a:solidFill>
              <a:srgbClr val="000000"/>
            </a:solidFill>
            <a:tailEnd type="triangle"/>
          </a:ln>
        </p:spPr>
        <p:txBody>
          <a:bodyPr lIns="45718" tIns="45718" rIns="45718" bIns="45718"/>
          <a:lstStyle/>
          <a:p>
            <a:endParaRPr/>
          </a:p>
        </p:txBody>
      </p:sp>
      <p:sp>
        <p:nvSpPr>
          <p:cNvPr id="1905" name="Straight Arrow Connector 10"/>
          <p:cNvSpPr/>
          <p:nvPr/>
        </p:nvSpPr>
        <p:spPr>
          <a:xfrm flipH="1">
            <a:off x="6378829" y="3774021"/>
            <a:ext cx="1867053" cy="603116"/>
          </a:xfrm>
          <a:prstGeom prst="line">
            <a:avLst/>
          </a:prstGeom>
          <a:ln w="38100">
            <a:solidFill>
              <a:srgbClr val="000000"/>
            </a:solidFill>
            <a:tailEnd type="triangle"/>
          </a:ln>
        </p:spPr>
        <p:txBody>
          <a:bodyPr lIns="45718" tIns="45718" rIns="45718" bIns="45718"/>
          <a:lstStyle/>
          <a:p>
            <a:endParaRPr/>
          </a:p>
        </p:txBody>
      </p:sp>
      <p:grpSp>
        <p:nvGrpSpPr>
          <p:cNvPr id="1908" name="Oval 5"/>
          <p:cNvGrpSpPr/>
          <p:nvPr/>
        </p:nvGrpSpPr>
        <p:grpSpPr>
          <a:xfrm>
            <a:off x="1587075" y="2714017"/>
            <a:ext cx="1867056" cy="1750982"/>
            <a:chOff x="-1" y="0"/>
            <a:chExt cx="1867054" cy="1750980"/>
          </a:xfrm>
        </p:grpSpPr>
        <p:sp>
          <p:nvSpPr>
            <p:cNvPr id="1906" name="Oval"/>
            <p:cNvSpPr/>
            <p:nvPr/>
          </p:nvSpPr>
          <p:spPr>
            <a:xfrm>
              <a:off x="-1" y="0"/>
              <a:ext cx="1867054" cy="1750980"/>
            </a:xfrm>
            <a:prstGeom prst="ellipse">
              <a:avLst/>
            </a:prstGeom>
            <a:solidFill>
              <a:srgbClr val="002060"/>
            </a:solidFill>
            <a:ln w="9525" cap="flat">
              <a:solidFill>
                <a:srgbClr val="001F5E"/>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algn="ctr" defTabSz="914400">
                <a:lnSpc>
                  <a:spcPct val="100000"/>
                </a:lnSpc>
                <a:spcBef>
                  <a:spcPts val="0"/>
                </a:spcBef>
              </a:pPr>
              <a:endParaRPr/>
            </a:p>
          </p:txBody>
        </p:sp>
        <p:sp>
          <p:nvSpPr>
            <p:cNvPr id="1907" name="79%"/>
            <p:cNvSpPr txBox="1"/>
            <p:nvPr/>
          </p:nvSpPr>
          <p:spPr>
            <a:xfrm>
              <a:off x="323905" y="645619"/>
              <a:ext cx="1219241"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914400">
                <a:lnSpc>
                  <a:spcPct val="100000"/>
                </a:lnSpc>
                <a:spcBef>
                  <a:spcPts val="0"/>
                </a:spcBef>
                <a:defRPr b="1">
                  <a:solidFill>
                    <a:srgbClr val="FFFFFF"/>
                  </a:solidFill>
                  <a:latin typeface="Verdana"/>
                  <a:ea typeface="Verdana"/>
                  <a:cs typeface="Verdana"/>
                  <a:sym typeface="Verdana"/>
                </a:defRPr>
              </a:lvl1pPr>
            </a:lstStyle>
            <a:p>
              <a:r>
                <a:t>79%</a:t>
              </a:r>
            </a:p>
          </p:txBody>
        </p:sp>
      </p:grpSp>
      <p:sp>
        <p:nvSpPr>
          <p:cNvPr id="1909" name="Straight Arrow Connector 8"/>
          <p:cNvSpPr/>
          <p:nvPr/>
        </p:nvSpPr>
        <p:spPr>
          <a:xfrm flipH="1" flipV="1">
            <a:off x="3339712" y="4075578"/>
            <a:ext cx="811566" cy="623858"/>
          </a:xfrm>
          <a:prstGeom prst="line">
            <a:avLst/>
          </a:prstGeom>
          <a:ln w="38100">
            <a:solidFill>
              <a:schemeClr val="accent1"/>
            </a:solidFill>
            <a:tailEnd type="triangle"/>
          </a:ln>
        </p:spPr>
        <p:txBody>
          <a:bodyPr lIns="45718" tIns="45718" rIns="45718" bIns="45718"/>
          <a:lstStyle/>
          <a:p>
            <a:endParaRPr/>
          </a:p>
        </p:txBody>
      </p:sp>
      <p:sp>
        <p:nvSpPr>
          <p:cNvPr id="1910" name="Straight Arrow Connector 14"/>
          <p:cNvSpPr/>
          <p:nvPr/>
        </p:nvSpPr>
        <p:spPr>
          <a:xfrm flipH="1">
            <a:off x="3388195" y="2796471"/>
            <a:ext cx="592037" cy="287197"/>
          </a:xfrm>
          <a:prstGeom prst="line">
            <a:avLst/>
          </a:prstGeom>
          <a:ln w="38100">
            <a:solidFill>
              <a:schemeClr val="accent1"/>
            </a:solidFill>
            <a:tailEnd type="triangle"/>
          </a:ln>
        </p:spPr>
        <p:txBody>
          <a:bodyPr lIns="45718" tIns="45718" rIns="45718" bIns="45718"/>
          <a:lstStyle/>
          <a:p>
            <a:endParaRPr/>
          </a:p>
        </p:txBody>
      </p:sp>
      <p:sp>
        <p:nvSpPr>
          <p:cNvPr id="1911" name="Connector: Curved 19"/>
          <p:cNvSpPr/>
          <p:nvPr/>
        </p:nvSpPr>
        <p:spPr>
          <a:xfrm rot="16200000" flipH="1">
            <a:off x="1832939" y="4846165"/>
            <a:ext cx="1047479" cy="285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38100">
            <a:solidFill>
              <a:srgbClr val="002060"/>
            </a:solidFill>
            <a:tailEnd type="triangle"/>
          </a:ln>
        </p:spPr>
        <p:txBody>
          <a:bodyPr lIns="50800" tIns="50800" rIns="50800" bIns="50800" anchor="ctr"/>
          <a:lstStyle/>
          <a:p>
            <a:endParaRPr/>
          </a:p>
        </p:txBody>
      </p:sp>
      <p:grpSp>
        <p:nvGrpSpPr>
          <p:cNvPr id="1914" name="Rectangle: Rounded Corners 20"/>
          <p:cNvGrpSpPr/>
          <p:nvPr/>
        </p:nvGrpSpPr>
        <p:grpSpPr>
          <a:xfrm>
            <a:off x="1119976" y="5592888"/>
            <a:ext cx="2910633" cy="467339"/>
            <a:chOff x="0" y="0"/>
            <a:chExt cx="2910632" cy="467337"/>
          </a:xfrm>
        </p:grpSpPr>
        <p:sp>
          <p:nvSpPr>
            <p:cNvPr id="1912" name="Rounded Rectangle"/>
            <p:cNvSpPr/>
            <p:nvPr/>
          </p:nvSpPr>
          <p:spPr>
            <a:xfrm>
              <a:off x="0" y="0"/>
              <a:ext cx="2910632" cy="467337"/>
            </a:xfrm>
            <a:prstGeom prst="roundRect">
              <a:avLst>
                <a:gd name="adj" fmla="val 16667"/>
              </a:avLst>
            </a:prstGeom>
            <a:gradFill flip="none" rotWithShape="1">
              <a:gsLst>
                <a:gs pos="0">
                  <a:srgbClr val="BABABA"/>
                </a:gs>
                <a:gs pos="35000">
                  <a:srgbClr val="CFCFCF"/>
                </a:gs>
                <a:gs pos="100000">
                  <a:srgbClr val="EDEDED"/>
                </a:gs>
              </a:gsLst>
              <a:lin ang="16200000" scaled="0"/>
            </a:gradFill>
            <a:ln w="9525" cap="flat">
              <a:solidFill>
                <a:srgbClr val="000000"/>
              </a:solidFill>
              <a:prstDash val="solid"/>
              <a:round/>
            </a:ln>
            <a:effectLst/>
          </p:spPr>
          <p:txBody>
            <a:bodyPr wrap="square" lIns="50800" tIns="50800" rIns="50800" bIns="50800" numCol="1" anchor="ctr">
              <a:noAutofit/>
            </a:bodyPr>
            <a:lstStyle/>
            <a:p>
              <a:pPr algn="ctr"/>
              <a:endParaRPr/>
            </a:p>
          </p:txBody>
        </p:sp>
        <p:sp>
          <p:nvSpPr>
            <p:cNvPr id="1913" name="80% Threshold"/>
            <p:cNvSpPr txBox="1"/>
            <p:nvPr/>
          </p:nvSpPr>
          <p:spPr>
            <a:xfrm>
              <a:off x="73295" y="3798"/>
              <a:ext cx="2764041" cy="4597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80% Threshold</a:t>
              </a:r>
            </a:p>
          </p:txBody>
        </p:sp>
      </p:gr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16"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917" name="Rectangle 2"/>
          <p:cNvSpPr txBox="1"/>
          <p:nvPr/>
        </p:nvSpPr>
        <p:spPr>
          <a:xfrm>
            <a:off x="757877" y="394186"/>
            <a:ext cx="4517433"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Mechanics of Materials</a:t>
            </a:r>
          </a:p>
        </p:txBody>
      </p:sp>
      <p:graphicFrame>
        <p:nvGraphicFramePr>
          <p:cNvPr id="1918" name="Chart 3"/>
          <p:cNvGraphicFramePr/>
          <p:nvPr>
            <p:extLst>
              <p:ext uri="{D42A27DB-BD31-4B8C-83A1-F6EECF244321}">
                <p14:modId xmlns:p14="http://schemas.microsoft.com/office/powerpoint/2010/main" val="266719679"/>
              </p:ext>
            </p:extLst>
          </p:nvPr>
        </p:nvGraphicFramePr>
        <p:xfrm>
          <a:off x="841276" y="942539"/>
          <a:ext cx="11036657" cy="5084992"/>
        </p:xfrm>
        <a:graphic>
          <a:graphicData uri="http://schemas.openxmlformats.org/drawingml/2006/chart">
            <c:chart xmlns:c="http://schemas.openxmlformats.org/drawingml/2006/chart" xmlns:r="http://schemas.openxmlformats.org/officeDocument/2006/relationships" r:id="rId4"/>
          </a:graphicData>
        </a:graphic>
      </p:graphicFrame>
      <p:cxnSp>
        <p:nvCxnSpPr>
          <p:cNvPr id="2" name="Straight Arrow Connector 1">
            <a:extLst>
              <a:ext uri="{FF2B5EF4-FFF2-40B4-BE49-F238E27FC236}">
                <a16:creationId xmlns:a16="http://schemas.microsoft.com/office/drawing/2014/main" id="{C4A3D129-1453-3E5F-F491-08677F13B976}"/>
              </a:ext>
            </a:extLst>
          </p:cNvPr>
          <p:cNvCxnSpPr/>
          <p:nvPr/>
        </p:nvCxnSpPr>
        <p:spPr>
          <a:xfrm flipV="1">
            <a:off x="2200940" y="2905642"/>
            <a:ext cx="9444073" cy="7087"/>
          </a:xfrm>
          <a:prstGeom prst="straightConnector1">
            <a:avLst/>
          </a:prstGeom>
          <a:noFill/>
          <a:ln w="25400" cap="flat">
            <a:solidFill>
              <a:srgbClr val="C00000"/>
            </a:solidFill>
            <a:prstDash val="solid"/>
            <a:round/>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21"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922" name="Rectangle 2"/>
          <p:cNvSpPr txBox="1"/>
          <p:nvPr/>
        </p:nvSpPr>
        <p:spPr>
          <a:xfrm>
            <a:off x="757877" y="394186"/>
            <a:ext cx="4517433" cy="914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defTabSz="2438337">
              <a:lnSpc>
                <a:spcPct val="80000"/>
              </a:lnSpc>
              <a:spcBef>
                <a:spcPts val="0"/>
              </a:spcBef>
              <a:defRPr sz="3000" b="1" spc="-170">
                <a:solidFill>
                  <a:srgbClr val="004D80"/>
                </a:solidFill>
                <a:latin typeface="Verdana"/>
                <a:ea typeface="Verdana"/>
                <a:cs typeface="Verdana"/>
                <a:sym typeface="Verdana"/>
              </a:defRPr>
            </a:pPr>
            <a:r>
              <a:t>Mechanics of Materials</a:t>
            </a:r>
            <a:endParaRPr sz="8500" spc="-170">
              <a:latin typeface="+mj-lt"/>
              <a:ea typeface="+mj-ea"/>
              <a:cs typeface="+mj-cs"/>
              <a:sym typeface="Helvetica Neue"/>
            </a:endParaRPr>
          </a:p>
          <a:p>
            <a:pPr defTabSz="2438337">
              <a:lnSpc>
                <a:spcPct val="80000"/>
              </a:lnSpc>
              <a:spcBef>
                <a:spcPts val="0"/>
              </a:spcBef>
              <a:defRPr sz="3000" b="1" spc="-170">
                <a:solidFill>
                  <a:srgbClr val="004D80"/>
                </a:solidFill>
                <a:latin typeface="Verdana"/>
                <a:ea typeface="Verdana"/>
                <a:cs typeface="Verdana"/>
                <a:sym typeface="Verdana"/>
              </a:defRPr>
            </a:pPr>
            <a:r>
              <a:t>Improvement Plan</a:t>
            </a:r>
          </a:p>
        </p:txBody>
      </p:sp>
      <p:grpSp>
        <p:nvGrpSpPr>
          <p:cNvPr id="1925" name="Picture 2"/>
          <p:cNvGrpSpPr/>
          <p:nvPr/>
        </p:nvGrpSpPr>
        <p:grpSpPr>
          <a:xfrm>
            <a:off x="1238706" y="1308587"/>
            <a:ext cx="8479499" cy="5121076"/>
            <a:chOff x="0" y="0"/>
            <a:chExt cx="8479498" cy="5121075"/>
          </a:xfrm>
        </p:grpSpPr>
        <p:sp>
          <p:nvSpPr>
            <p:cNvPr id="1923" name="Shape"/>
            <p:cNvSpPr/>
            <p:nvPr/>
          </p:nvSpPr>
          <p:spPr>
            <a:xfrm>
              <a:off x="0" y="-1"/>
              <a:ext cx="8479499" cy="51210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426" y="0"/>
                  </a:lnTo>
                  <a:lnTo>
                    <a:pt x="21600" y="3600"/>
                  </a:lnTo>
                  <a:lnTo>
                    <a:pt x="21600" y="21600"/>
                  </a:lnTo>
                  <a:lnTo>
                    <a:pt x="21600" y="21600"/>
                  </a:lnTo>
                  <a:lnTo>
                    <a:pt x="2174" y="21600"/>
                  </a:lnTo>
                  <a:lnTo>
                    <a:pt x="0" y="18000"/>
                  </a:lnTo>
                  <a:lnTo>
                    <a:pt x="0" y="0"/>
                  </a:lnTo>
                  <a:close/>
                </a:path>
              </a:pathLst>
            </a:custGeom>
            <a:solidFill>
              <a:srgbClr val="EDEDED"/>
            </a:solidFill>
            <a:ln w="12700" cap="flat">
              <a:noFill/>
              <a:miter lim="400000"/>
            </a:ln>
            <a:effectLst/>
          </p:spPr>
          <p:txBody>
            <a:bodyPr wrap="square" lIns="50800" tIns="50800" rIns="50800" bIns="50800" numCol="1" anchor="ctr">
              <a:noAutofit/>
            </a:bodyPr>
            <a:lstStyle/>
            <a:p>
              <a:endParaRPr/>
            </a:p>
          </p:txBody>
        </p:sp>
        <p:pic>
          <p:nvPicPr>
            <p:cNvPr id="1924" name="image9.png" descr="image9.png"/>
            <p:cNvPicPr>
              <a:picLocks noChangeAspect="1"/>
            </p:cNvPicPr>
            <p:nvPr/>
          </p:nvPicPr>
          <p:blipFill>
            <a:blip r:embed="rId4"/>
            <a:srcRect b="3"/>
            <a:stretch>
              <a:fillRect/>
            </a:stretch>
          </p:blipFill>
          <p:spPr>
            <a:xfrm>
              <a:off x="0" y="0"/>
              <a:ext cx="8479499" cy="51208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001"/>
                  </a:lnTo>
                  <a:lnTo>
                    <a:pt x="2175" y="21600"/>
                  </a:lnTo>
                  <a:lnTo>
                    <a:pt x="21600" y="21600"/>
                  </a:lnTo>
                  <a:lnTo>
                    <a:pt x="21600" y="3601"/>
                  </a:lnTo>
                  <a:lnTo>
                    <a:pt x="19425"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27" name="logo new.png" descr="logo new.png"/>
          <p:cNvPicPr>
            <a:picLocks noChangeAspect="1"/>
          </p:cNvPicPr>
          <p:nvPr/>
        </p:nvPicPr>
        <p:blipFill>
          <a:blip r:embed="rId3"/>
          <a:stretch>
            <a:fillRect/>
          </a:stretch>
        </p:blipFill>
        <p:spPr>
          <a:xfrm>
            <a:off x="11085983" y="5812490"/>
            <a:ext cx="952501" cy="952502"/>
          </a:xfrm>
          <a:prstGeom prst="rect">
            <a:avLst/>
          </a:prstGeom>
          <a:ln w="12700">
            <a:miter lim="400000"/>
          </a:ln>
        </p:spPr>
      </p:pic>
      <p:sp>
        <p:nvSpPr>
          <p:cNvPr id="1928" name="Rectangle 2"/>
          <p:cNvSpPr txBox="1"/>
          <p:nvPr/>
        </p:nvSpPr>
        <p:spPr>
          <a:xfrm>
            <a:off x="2037666" y="2925235"/>
            <a:ext cx="8116666" cy="18491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algn="ctr" defTabSz="2438337">
              <a:lnSpc>
                <a:spcPct val="80000"/>
              </a:lnSpc>
              <a:spcBef>
                <a:spcPts val="0"/>
              </a:spcBef>
              <a:defRPr sz="5400" b="1" spc="-170">
                <a:solidFill>
                  <a:srgbClr val="004D80"/>
                </a:solidFill>
                <a:latin typeface="Verdana"/>
                <a:ea typeface="Verdana"/>
                <a:cs typeface="Verdana"/>
                <a:sym typeface="Verdana"/>
              </a:defRPr>
            </a:pPr>
            <a:r>
              <a:rPr>
                <a:solidFill>
                  <a:srgbClr val="002060"/>
                </a:solidFill>
              </a:rPr>
              <a:t>Any Questions?</a:t>
            </a:r>
            <a:endParaRPr sz="8500" spc="-170">
              <a:solidFill>
                <a:srgbClr val="002060"/>
              </a:solidFill>
              <a:latin typeface="+mj-lt"/>
              <a:ea typeface="+mj-ea"/>
              <a:cs typeface="+mj-cs"/>
              <a:sym typeface="Helvetica Neue"/>
            </a:endParaRPr>
          </a:p>
          <a:p>
            <a:pPr algn="ctr" defTabSz="2438337">
              <a:lnSpc>
                <a:spcPct val="80000"/>
              </a:lnSpc>
              <a:spcBef>
                <a:spcPts val="0"/>
              </a:spcBef>
              <a:defRPr sz="4000" b="1" spc="-170">
                <a:solidFill>
                  <a:srgbClr val="004D80"/>
                </a:solidFill>
                <a:latin typeface="Verdana"/>
                <a:ea typeface="Verdana"/>
                <a:cs typeface="Verdana"/>
                <a:sym typeface="Verdana"/>
              </a:defRPr>
            </a:pPr>
            <a:endParaRPr sz="8500" spc="-170">
              <a:latin typeface="+mj-lt"/>
              <a:ea typeface="+mj-ea"/>
              <a:cs typeface="+mj-cs"/>
              <a:sym typeface="Helvetica Neue"/>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33" name="Picture 7" descr="Picture 7"/>
          <p:cNvPicPr>
            <a:picLocks noChangeAspect="1"/>
          </p:cNvPicPr>
          <p:nvPr/>
        </p:nvPicPr>
        <p:blipFill>
          <a:blip r:embed="rId3"/>
          <a:stretch>
            <a:fillRect/>
          </a:stretch>
        </p:blipFill>
        <p:spPr>
          <a:xfrm>
            <a:off x="689842" y="2411180"/>
            <a:ext cx="2616309" cy="2616310"/>
          </a:xfrm>
          <a:prstGeom prst="rect">
            <a:avLst/>
          </a:prstGeom>
          <a:ln w="12700">
            <a:miter lim="400000"/>
          </a:ln>
        </p:spPr>
      </p:pic>
      <p:pic>
        <p:nvPicPr>
          <p:cNvPr id="1934" name="Picture 9" descr="Picture 9"/>
          <p:cNvPicPr>
            <a:picLocks noChangeAspect="1"/>
          </p:cNvPicPr>
          <p:nvPr/>
        </p:nvPicPr>
        <p:blipFill>
          <a:blip r:embed="rId4"/>
          <a:stretch>
            <a:fillRect/>
          </a:stretch>
        </p:blipFill>
        <p:spPr>
          <a:xfrm>
            <a:off x="9404911" y="2421022"/>
            <a:ext cx="2616312" cy="2616312"/>
          </a:xfrm>
          <a:prstGeom prst="rect">
            <a:avLst/>
          </a:prstGeom>
          <a:ln w="12700">
            <a:miter lim="400000"/>
          </a:ln>
        </p:spPr>
      </p:pic>
      <p:pic>
        <p:nvPicPr>
          <p:cNvPr id="1935" name="Picture 11" descr="Picture 11"/>
          <p:cNvPicPr>
            <a:picLocks noChangeAspect="1"/>
          </p:cNvPicPr>
          <p:nvPr/>
        </p:nvPicPr>
        <p:blipFill>
          <a:blip r:embed="rId5"/>
          <a:stretch>
            <a:fillRect/>
          </a:stretch>
        </p:blipFill>
        <p:spPr>
          <a:xfrm>
            <a:off x="3615759" y="2411182"/>
            <a:ext cx="2616310" cy="2616309"/>
          </a:xfrm>
          <a:prstGeom prst="rect">
            <a:avLst/>
          </a:prstGeom>
          <a:ln w="12700">
            <a:miter lim="400000"/>
          </a:ln>
        </p:spPr>
      </p:pic>
      <p:pic>
        <p:nvPicPr>
          <p:cNvPr id="1936" name="Picture 13" descr="Picture 13"/>
          <p:cNvPicPr>
            <a:picLocks noChangeAspect="1"/>
          </p:cNvPicPr>
          <p:nvPr/>
        </p:nvPicPr>
        <p:blipFill>
          <a:blip r:embed="rId6"/>
          <a:stretch>
            <a:fillRect/>
          </a:stretch>
        </p:blipFill>
        <p:spPr>
          <a:xfrm>
            <a:off x="6543416" y="2421022"/>
            <a:ext cx="2616308" cy="2616310"/>
          </a:xfrm>
          <a:prstGeom prst="rect">
            <a:avLst/>
          </a:prstGeom>
          <a:ln w="12700">
            <a:miter lim="400000"/>
          </a:ln>
        </p:spPr>
      </p:pic>
      <p:sp>
        <p:nvSpPr>
          <p:cNvPr id="1937" name="Rectangle 2"/>
          <p:cNvSpPr txBox="1"/>
          <p:nvPr/>
        </p:nvSpPr>
        <p:spPr>
          <a:xfrm>
            <a:off x="4525441" y="996562"/>
            <a:ext cx="4276692"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lvl1pPr defTabSz="2438337">
              <a:lnSpc>
                <a:spcPct val="80000"/>
              </a:lnSpc>
              <a:spcBef>
                <a:spcPts val="0"/>
              </a:spcBef>
              <a:defRPr sz="3600" b="1" spc="-170">
                <a:solidFill>
                  <a:srgbClr val="004D80"/>
                </a:solidFill>
                <a:latin typeface="Verdana"/>
                <a:ea typeface="Verdana"/>
                <a:cs typeface="Verdana"/>
                <a:sym typeface="Verdana"/>
              </a:defRPr>
            </a:lvl1pPr>
          </a:lstStyle>
          <a:p>
            <a:r>
              <a:rPr>
                <a:solidFill>
                  <a:srgbClr val="002060"/>
                </a:solidFill>
              </a:rPr>
              <a:t>Stay Connected</a:t>
            </a:r>
          </a:p>
        </p:txBody>
      </p:sp>
      <p:sp>
        <p:nvSpPr>
          <p:cNvPr id="1938" name="TextBox 21"/>
          <p:cNvSpPr txBox="1"/>
          <p:nvPr/>
        </p:nvSpPr>
        <p:spPr>
          <a:xfrm>
            <a:off x="4223356" y="5436706"/>
            <a:ext cx="4640120" cy="4597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spcBef>
                <a:spcPts val="4500"/>
              </a:spcBef>
              <a:defRPr>
                <a:latin typeface="Verdana"/>
                <a:ea typeface="Verdana"/>
                <a:cs typeface="Verdana"/>
                <a:sym typeface="Verdana"/>
              </a:defRPr>
            </a:lvl1pPr>
          </a:lstStyle>
          <a:p>
            <a:r>
              <a:t>Visit us on our website at</a:t>
            </a:r>
          </a:p>
        </p:txBody>
      </p:sp>
      <p:sp>
        <p:nvSpPr>
          <p:cNvPr id="1939" name="TextBox 22"/>
          <p:cNvSpPr txBox="1"/>
          <p:nvPr/>
        </p:nvSpPr>
        <p:spPr>
          <a:xfrm>
            <a:off x="4118709" y="5862210"/>
            <a:ext cx="4856598" cy="7017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lvl1pPr defTabSz="2438337">
              <a:spcBef>
                <a:spcPts val="4500"/>
              </a:spcBef>
              <a:defRPr sz="4400">
                <a:solidFill>
                  <a:srgbClr val="0070C0"/>
                </a:solidFill>
                <a:latin typeface="Verdana"/>
                <a:ea typeface="Verdana"/>
                <a:cs typeface="Verdana"/>
                <a:sym typeface="Verdana"/>
              </a:defRPr>
            </a:lvl1pPr>
          </a:lstStyle>
          <a:p>
            <a:r>
              <a:rPr>
                <a:solidFill>
                  <a:srgbClr val="002060"/>
                </a:solidFill>
              </a:rPr>
              <a:t>www.kaae.org</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a:extLst>
            <a:ext uri="{FF2B5EF4-FFF2-40B4-BE49-F238E27FC236}">
              <a16:creationId xmlns:a16="http://schemas.microsoft.com/office/drawing/2014/main" id="{C3BEEFD8-63F7-55C3-2840-6A62F992D6B7}"/>
            </a:ext>
          </a:extLst>
        </p:cNvPr>
        <p:cNvGrpSpPr/>
        <p:nvPr/>
      </p:nvGrpSpPr>
      <p:grpSpPr>
        <a:xfrm>
          <a:off x="0" y="0"/>
          <a:ext cx="0" cy="0"/>
          <a:chOff x="0" y="0"/>
          <a:chExt cx="0" cy="0"/>
        </a:xfrm>
      </p:grpSpPr>
      <p:pic>
        <p:nvPicPr>
          <p:cNvPr id="188" name="logo new.png" descr="logo new.png">
            <a:extLst>
              <a:ext uri="{FF2B5EF4-FFF2-40B4-BE49-F238E27FC236}">
                <a16:creationId xmlns:a16="http://schemas.microsoft.com/office/drawing/2014/main" id="{B9EE46AB-8D23-3A28-DB61-1155560673B1}"/>
              </a:ext>
            </a:extLst>
          </p:cNvPr>
          <p:cNvPicPr>
            <a:picLocks noChangeAspect="1"/>
          </p:cNvPicPr>
          <p:nvPr/>
        </p:nvPicPr>
        <p:blipFill>
          <a:blip r:embed="rId3"/>
          <a:stretch>
            <a:fillRect/>
          </a:stretch>
        </p:blipFill>
        <p:spPr>
          <a:xfrm>
            <a:off x="11236906" y="5759496"/>
            <a:ext cx="952502" cy="952502"/>
          </a:xfrm>
          <a:prstGeom prst="rect">
            <a:avLst/>
          </a:prstGeom>
          <a:ln w="12700">
            <a:miter lim="400000"/>
          </a:ln>
        </p:spPr>
      </p:pic>
      <p:sp>
        <p:nvSpPr>
          <p:cNvPr id="189" name="Rectangle 2">
            <a:extLst>
              <a:ext uri="{FF2B5EF4-FFF2-40B4-BE49-F238E27FC236}">
                <a16:creationId xmlns:a16="http://schemas.microsoft.com/office/drawing/2014/main" id="{AE3AEE61-C573-B9C4-B925-BD613999A85F}"/>
              </a:ext>
            </a:extLst>
          </p:cNvPr>
          <p:cNvSpPr txBox="1"/>
          <p:nvPr/>
        </p:nvSpPr>
        <p:spPr>
          <a:xfrm>
            <a:off x="648969" y="314573"/>
            <a:ext cx="7469696"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pPr>
              <a:lnSpc>
                <a:spcPct val="100000"/>
              </a:lnSpc>
            </a:pPr>
            <a:r>
              <a:rPr lang="en-US" dirty="0"/>
              <a:t>KAAE Higher Education Standards</a:t>
            </a:r>
          </a:p>
        </p:txBody>
      </p:sp>
      <p:sp>
        <p:nvSpPr>
          <p:cNvPr id="39" name="object 15">
            <a:extLst>
              <a:ext uri="{FF2B5EF4-FFF2-40B4-BE49-F238E27FC236}">
                <a16:creationId xmlns:a16="http://schemas.microsoft.com/office/drawing/2014/main" id="{8C774E67-EE39-D97F-6786-8C1830FADDB8}"/>
              </a:ext>
            </a:extLst>
          </p:cNvPr>
          <p:cNvSpPr/>
          <p:nvPr/>
        </p:nvSpPr>
        <p:spPr>
          <a:xfrm>
            <a:off x="4945086" y="3053042"/>
            <a:ext cx="3112092" cy="912988"/>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BAA15B"/>
          </a:solidFill>
        </p:spPr>
        <p:txBody>
          <a:bodyPr wrap="square" lIns="0" tIns="0" rIns="0" bIns="0" rtlCol="0"/>
          <a:lstStyle/>
          <a:p>
            <a:endParaRPr>
              <a:latin typeface="Verdana"/>
              <a:ea typeface="Verdana"/>
            </a:endParaRPr>
          </a:p>
        </p:txBody>
      </p:sp>
      <p:sp>
        <p:nvSpPr>
          <p:cNvPr id="41" name="object 16">
            <a:extLst>
              <a:ext uri="{FF2B5EF4-FFF2-40B4-BE49-F238E27FC236}">
                <a16:creationId xmlns:a16="http://schemas.microsoft.com/office/drawing/2014/main" id="{D7517197-1E51-2A53-101D-D1DC206C10CF}"/>
              </a:ext>
            </a:extLst>
          </p:cNvPr>
          <p:cNvSpPr txBox="1"/>
          <p:nvPr/>
        </p:nvSpPr>
        <p:spPr>
          <a:xfrm>
            <a:off x="5585314" y="3220721"/>
            <a:ext cx="2296125" cy="562940"/>
          </a:xfrm>
          <a:prstGeom prst="rect">
            <a:avLst/>
          </a:prstGeom>
        </p:spPr>
        <p:txBody>
          <a:bodyPr vert="horz" wrap="square" lIns="0" tIns="8856" rIns="0" bIns="0" rtlCol="0" anchor="t">
            <a:spAutoFit/>
          </a:bodyPr>
          <a:lstStyle/>
          <a:p>
            <a:pPr marL="7620">
              <a:lnSpc>
                <a:spcPct val="100000"/>
              </a:lnSpc>
              <a:spcBef>
                <a:spcPts val="69"/>
              </a:spcBef>
            </a:pPr>
            <a:r>
              <a:rPr sz="3600" b="1" spc="-52">
                <a:solidFill>
                  <a:srgbClr val="FAF9F7"/>
                </a:solidFill>
                <a:latin typeface="Verdana"/>
                <a:ea typeface="Verdana"/>
                <a:cs typeface="Arial Black"/>
              </a:rPr>
              <a:t>Mission</a:t>
            </a:r>
            <a:endParaRPr lang="en-US" sz="3600" b="1">
              <a:latin typeface="Verdana"/>
              <a:ea typeface="Verdana"/>
              <a:cs typeface="Arial Black"/>
            </a:endParaRPr>
          </a:p>
        </p:txBody>
      </p:sp>
      <p:sp>
        <p:nvSpPr>
          <p:cNvPr id="43" name="object 17">
            <a:extLst>
              <a:ext uri="{FF2B5EF4-FFF2-40B4-BE49-F238E27FC236}">
                <a16:creationId xmlns:a16="http://schemas.microsoft.com/office/drawing/2014/main" id="{70BFFB13-8C5F-56CE-FBBD-DB5F6B13F891}"/>
              </a:ext>
            </a:extLst>
          </p:cNvPr>
          <p:cNvSpPr/>
          <p:nvPr/>
        </p:nvSpPr>
        <p:spPr>
          <a:xfrm>
            <a:off x="3351471" y="2053762"/>
            <a:ext cx="3112092" cy="912988"/>
          </a:xfrm>
          <a:custGeom>
            <a:avLst/>
            <a:gdLst/>
            <a:ahLst/>
            <a:cxnLst/>
            <a:rect l="l" t="t" r="r" b="b"/>
            <a:pathLst>
              <a:path w="5132070" h="1505585">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45" name="object 18">
            <a:extLst>
              <a:ext uri="{FF2B5EF4-FFF2-40B4-BE49-F238E27FC236}">
                <a16:creationId xmlns:a16="http://schemas.microsoft.com/office/drawing/2014/main" id="{CDDD8989-E059-DC90-A21F-E0CBEF387BDF}"/>
              </a:ext>
            </a:extLst>
          </p:cNvPr>
          <p:cNvSpPr txBox="1"/>
          <p:nvPr/>
        </p:nvSpPr>
        <p:spPr>
          <a:xfrm>
            <a:off x="3751364" y="2140835"/>
            <a:ext cx="2269001" cy="755876"/>
          </a:xfrm>
          <a:prstGeom prst="rect">
            <a:avLst/>
          </a:prstGeom>
        </p:spPr>
        <p:txBody>
          <a:bodyPr vert="horz" wrap="square" lIns="0" tIns="9242" rIns="0" bIns="0" rtlCol="0" anchor="t">
            <a:spAutoFit/>
          </a:bodyPr>
          <a:lstStyle/>
          <a:p>
            <a:pPr marL="7620" algn="ctr">
              <a:lnSpc>
                <a:spcPct val="100000"/>
              </a:lnSpc>
              <a:spcBef>
                <a:spcPts val="73"/>
              </a:spcBef>
            </a:pPr>
            <a:r>
              <a:rPr b="1">
                <a:solidFill>
                  <a:srgbClr val="FAF9F7"/>
                </a:solidFill>
                <a:latin typeface="Verdana"/>
                <a:cs typeface="Tahoma"/>
              </a:rPr>
              <a:t>Academic Programs</a:t>
            </a:r>
            <a:endParaRPr lang="en-US" b="1">
              <a:solidFill>
                <a:srgbClr val="FAF9F7"/>
              </a:solidFill>
              <a:latin typeface="Verdana"/>
              <a:cs typeface="Tahoma"/>
            </a:endParaRPr>
          </a:p>
        </p:txBody>
      </p:sp>
      <p:sp>
        <p:nvSpPr>
          <p:cNvPr id="47" name="object 19">
            <a:extLst>
              <a:ext uri="{FF2B5EF4-FFF2-40B4-BE49-F238E27FC236}">
                <a16:creationId xmlns:a16="http://schemas.microsoft.com/office/drawing/2014/main" id="{2427CED7-08E9-DDF4-B9F7-9888A55678E7}"/>
              </a:ext>
            </a:extLst>
          </p:cNvPr>
          <p:cNvSpPr/>
          <p:nvPr/>
        </p:nvSpPr>
        <p:spPr>
          <a:xfrm>
            <a:off x="6538701" y="2053762"/>
            <a:ext cx="3112092" cy="912988"/>
          </a:xfrm>
          <a:custGeom>
            <a:avLst/>
            <a:gdLst/>
            <a:ahLst/>
            <a:cxnLst/>
            <a:rect l="l" t="t" r="r" b="b"/>
            <a:pathLst>
              <a:path w="5132069" h="1505585">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49" name="object 20">
            <a:extLst>
              <a:ext uri="{FF2B5EF4-FFF2-40B4-BE49-F238E27FC236}">
                <a16:creationId xmlns:a16="http://schemas.microsoft.com/office/drawing/2014/main" id="{C008B34C-A1C4-DC58-A45B-0F926993A50A}"/>
              </a:ext>
            </a:extLst>
          </p:cNvPr>
          <p:cNvSpPr txBox="1"/>
          <p:nvPr/>
        </p:nvSpPr>
        <p:spPr>
          <a:xfrm>
            <a:off x="7338120" y="2140835"/>
            <a:ext cx="1651506" cy="674130"/>
          </a:xfrm>
          <a:prstGeom prst="rect">
            <a:avLst/>
          </a:prstGeom>
        </p:spPr>
        <p:txBody>
          <a:bodyPr vert="horz" wrap="square" lIns="0" tIns="9242" rIns="0" bIns="0" rtlCol="0" anchor="t">
            <a:spAutoFit/>
          </a:bodyPr>
          <a:lstStyle/>
          <a:p>
            <a:pPr marL="7620" algn="ctr">
              <a:spcBef>
                <a:spcPts val="73"/>
              </a:spcBef>
            </a:pPr>
            <a:r>
              <a:rPr b="1">
                <a:solidFill>
                  <a:srgbClr val="FAF9F7"/>
                </a:solidFill>
                <a:latin typeface="Verdana"/>
                <a:cs typeface="Tahoma"/>
              </a:rPr>
              <a:t>Student Services</a:t>
            </a:r>
            <a:endParaRPr lang="en-US" b="1">
              <a:solidFill>
                <a:srgbClr val="FAF9F7"/>
              </a:solidFill>
              <a:latin typeface="Verdana"/>
              <a:cs typeface="Tahoma"/>
            </a:endParaRPr>
          </a:p>
        </p:txBody>
      </p:sp>
      <p:sp>
        <p:nvSpPr>
          <p:cNvPr id="51" name="object 21">
            <a:extLst>
              <a:ext uri="{FF2B5EF4-FFF2-40B4-BE49-F238E27FC236}">
                <a16:creationId xmlns:a16="http://schemas.microsoft.com/office/drawing/2014/main" id="{75E55EFB-D255-8D05-DA4B-557BBCA8E3FF}"/>
              </a:ext>
            </a:extLst>
          </p:cNvPr>
          <p:cNvSpPr/>
          <p:nvPr/>
        </p:nvSpPr>
        <p:spPr>
          <a:xfrm>
            <a:off x="2549963" y="4052322"/>
            <a:ext cx="3913600" cy="912988"/>
          </a:xfrm>
          <a:custGeom>
            <a:avLst/>
            <a:gdLst/>
            <a:ahLst/>
            <a:cxnLst/>
            <a:rect l="l" t="t" r="r" b="b"/>
            <a:pathLst>
              <a:path w="5132070"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53" name="object 22">
            <a:extLst>
              <a:ext uri="{FF2B5EF4-FFF2-40B4-BE49-F238E27FC236}">
                <a16:creationId xmlns:a16="http://schemas.microsoft.com/office/drawing/2014/main" id="{622E58DA-FD2E-6EFA-5546-544259692482}"/>
              </a:ext>
            </a:extLst>
          </p:cNvPr>
          <p:cNvSpPr txBox="1"/>
          <p:nvPr/>
        </p:nvSpPr>
        <p:spPr>
          <a:xfrm>
            <a:off x="2695209" y="4227099"/>
            <a:ext cx="3617158" cy="563330"/>
          </a:xfrm>
          <a:prstGeom prst="rect">
            <a:avLst/>
          </a:prstGeom>
        </p:spPr>
        <p:txBody>
          <a:bodyPr vert="horz" wrap="square" lIns="0" tIns="9242" rIns="0" bIns="0" rtlCol="0" anchor="t">
            <a:spAutoFit/>
          </a:bodyPr>
          <a:lstStyle/>
          <a:p>
            <a:pPr marL="7620" algn="ctr">
              <a:spcBef>
                <a:spcPts val="73"/>
              </a:spcBef>
            </a:pPr>
            <a:r>
              <a:rPr sz="2000" b="1">
                <a:solidFill>
                  <a:srgbClr val="FAF9F7"/>
                </a:solidFill>
                <a:latin typeface="Verdana"/>
                <a:ea typeface="Verdana"/>
                <a:cs typeface="Tahoma"/>
              </a:rPr>
              <a:t>Institutional Resources &amp; Facilities</a:t>
            </a:r>
            <a:endParaRPr lang="en-US" sz="2000"/>
          </a:p>
        </p:txBody>
      </p:sp>
      <p:sp>
        <p:nvSpPr>
          <p:cNvPr id="55" name="object 23">
            <a:extLst>
              <a:ext uri="{FF2B5EF4-FFF2-40B4-BE49-F238E27FC236}">
                <a16:creationId xmlns:a16="http://schemas.microsoft.com/office/drawing/2014/main" id="{C4288136-DFAC-1B50-4F56-1EA43C44D7F4}"/>
              </a:ext>
            </a:extLst>
          </p:cNvPr>
          <p:cNvSpPr/>
          <p:nvPr/>
        </p:nvSpPr>
        <p:spPr>
          <a:xfrm>
            <a:off x="6538701" y="4052322"/>
            <a:ext cx="3112092" cy="912988"/>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57" name="object 24">
            <a:extLst>
              <a:ext uri="{FF2B5EF4-FFF2-40B4-BE49-F238E27FC236}">
                <a16:creationId xmlns:a16="http://schemas.microsoft.com/office/drawing/2014/main" id="{93D10221-CB42-E7EF-0076-C75AB6939B6F}"/>
              </a:ext>
            </a:extLst>
          </p:cNvPr>
          <p:cNvSpPr txBox="1"/>
          <p:nvPr/>
        </p:nvSpPr>
        <p:spPr>
          <a:xfrm>
            <a:off x="6781251" y="4226573"/>
            <a:ext cx="2680154" cy="563330"/>
          </a:xfrm>
          <a:prstGeom prst="rect">
            <a:avLst/>
          </a:prstGeom>
        </p:spPr>
        <p:txBody>
          <a:bodyPr vert="horz" wrap="square" lIns="0" tIns="9242" rIns="0" bIns="0" rtlCol="0" anchor="t">
            <a:spAutoFit/>
          </a:bodyPr>
          <a:lstStyle/>
          <a:p>
            <a:pPr marL="7620" algn="ctr">
              <a:spcBef>
                <a:spcPts val="73"/>
              </a:spcBef>
            </a:pPr>
            <a:r>
              <a:rPr sz="2000" b="1">
                <a:solidFill>
                  <a:srgbClr val="FAF9F7"/>
                </a:solidFill>
                <a:latin typeface="Verdana"/>
                <a:ea typeface="Verdana"/>
                <a:cs typeface="Tahoma"/>
              </a:rPr>
              <a:t>Integrity &amp; Transparency</a:t>
            </a:r>
            <a:endParaRPr lang="en-US" sz="2000"/>
          </a:p>
        </p:txBody>
      </p:sp>
      <p:sp>
        <p:nvSpPr>
          <p:cNvPr id="59" name="object 25">
            <a:extLst>
              <a:ext uri="{FF2B5EF4-FFF2-40B4-BE49-F238E27FC236}">
                <a16:creationId xmlns:a16="http://schemas.microsoft.com/office/drawing/2014/main" id="{BBEE6B54-FA90-4500-6F2F-FAE941894B1C}"/>
              </a:ext>
            </a:extLst>
          </p:cNvPr>
          <p:cNvSpPr/>
          <p:nvPr/>
        </p:nvSpPr>
        <p:spPr>
          <a:xfrm>
            <a:off x="8124814" y="3053042"/>
            <a:ext cx="3112092" cy="912988"/>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61" name="object 26">
            <a:extLst>
              <a:ext uri="{FF2B5EF4-FFF2-40B4-BE49-F238E27FC236}">
                <a16:creationId xmlns:a16="http://schemas.microsoft.com/office/drawing/2014/main" id="{7964EA73-E4F3-CDCC-F771-08F3B5F123F7}"/>
              </a:ext>
            </a:extLst>
          </p:cNvPr>
          <p:cNvSpPr txBox="1"/>
          <p:nvPr/>
        </p:nvSpPr>
        <p:spPr>
          <a:xfrm>
            <a:off x="8373993" y="3222499"/>
            <a:ext cx="2618184" cy="563330"/>
          </a:xfrm>
          <a:prstGeom prst="rect">
            <a:avLst/>
          </a:prstGeom>
        </p:spPr>
        <p:txBody>
          <a:bodyPr vert="horz" wrap="square" lIns="0" tIns="9242" rIns="0" bIns="0" rtlCol="0" anchor="t">
            <a:spAutoFit/>
          </a:bodyPr>
          <a:lstStyle/>
          <a:p>
            <a:pPr marL="7620" algn="ctr">
              <a:spcBef>
                <a:spcPts val="73"/>
              </a:spcBef>
            </a:pPr>
            <a:r>
              <a:rPr sz="2000" b="1">
                <a:solidFill>
                  <a:srgbClr val="FAF9F7"/>
                </a:solidFill>
                <a:latin typeface="Verdana"/>
                <a:ea typeface="Verdana"/>
                <a:cs typeface="Tahoma"/>
              </a:rPr>
              <a:t>Teaching &amp; Learning Capacity</a:t>
            </a:r>
            <a:endParaRPr lang="en-US" sz="2000" b="1">
              <a:solidFill>
                <a:srgbClr val="FAF9F7"/>
              </a:solidFill>
              <a:latin typeface="Verdana"/>
              <a:ea typeface="Verdana"/>
              <a:cs typeface="Tahoma"/>
            </a:endParaRPr>
          </a:p>
        </p:txBody>
      </p:sp>
      <p:sp>
        <p:nvSpPr>
          <p:cNvPr id="63" name="object 27">
            <a:extLst>
              <a:ext uri="{FF2B5EF4-FFF2-40B4-BE49-F238E27FC236}">
                <a16:creationId xmlns:a16="http://schemas.microsoft.com/office/drawing/2014/main" id="{23E6DA44-64C5-5B49-2A5A-8E258D7F7FA7}"/>
              </a:ext>
            </a:extLst>
          </p:cNvPr>
          <p:cNvSpPr/>
          <p:nvPr/>
        </p:nvSpPr>
        <p:spPr>
          <a:xfrm>
            <a:off x="1765358" y="3053042"/>
            <a:ext cx="3112092" cy="912988"/>
          </a:xfrm>
          <a:custGeom>
            <a:avLst/>
            <a:gdLst/>
            <a:ahLst/>
            <a:cxnLst/>
            <a:rect l="l" t="t" r="r" b="b"/>
            <a:pathLst>
              <a:path w="5132070"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129" name="object 28">
            <a:extLst>
              <a:ext uri="{FF2B5EF4-FFF2-40B4-BE49-F238E27FC236}">
                <a16:creationId xmlns:a16="http://schemas.microsoft.com/office/drawing/2014/main" id="{A2897601-F62E-754D-38E3-B1A4E3ACEF52}"/>
              </a:ext>
            </a:extLst>
          </p:cNvPr>
          <p:cNvSpPr txBox="1"/>
          <p:nvPr/>
        </p:nvSpPr>
        <p:spPr>
          <a:xfrm>
            <a:off x="2316526" y="3326658"/>
            <a:ext cx="2192804" cy="382640"/>
          </a:xfrm>
          <a:prstGeom prst="rect">
            <a:avLst/>
          </a:prstGeom>
        </p:spPr>
        <p:txBody>
          <a:bodyPr vert="horz" wrap="square" lIns="0" tIns="9242" rIns="0" bIns="0" rtlCol="0">
            <a:spAutoFit/>
          </a:bodyPr>
          <a:lstStyle>
            <a:defPPr>
              <a:defRPr kern="0"/>
            </a:defPPr>
            <a:lvl1pPr marL="12700">
              <a:lnSpc>
                <a:spcPct val="100000"/>
              </a:lnSpc>
              <a:spcBef>
                <a:spcPts val="120"/>
              </a:spcBef>
              <a:defRPr sz="2000" b="1">
                <a:solidFill>
                  <a:srgbClr val="FAF9F7"/>
                </a:solidFill>
                <a:latin typeface="Tahoma"/>
                <a:cs typeface="Tahoma"/>
              </a:defRPr>
            </a:lvl1pPr>
          </a:lstStyle>
          <a:p>
            <a:pPr algn="ctr"/>
            <a:r>
              <a:rPr sz="2426">
                <a:latin typeface="Verdana"/>
                <a:ea typeface="Verdana"/>
              </a:rPr>
              <a:t>Governance</a:t>
            </a:r>
          </a:p>
        </p:txBody>
      </p:sp>
    </p:spTree>
    <p:extLst>
      <p:ext uri="{BB962C8B-B14F-4D97-AF65-F5344CB8AC3E}">
        <p14:creationId xmlns:p14="http://schemas.microsoft.com/office/powerpoint/2010/main" val="200690070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a:extLst>
            <a:ext uri="{FF2B5EF4-FFF2-40B4-BE49-F238E27FC236}">
              <a16:creationId xmlns:a16="http://schemas.microsoft.com/office/drawing/2014/main" id="{84B131AC-037D-67AA-382A-042D269AA715}"/>
            </a:ext>
          </a:extLst>
        </p:cNvPr>
        <p:cNvGrpSpPr/>
        <p:nvPr/>
      </p:nvGrpSpPr>
      <p:grpSpPr>
        <a:xfrm>
          <a:off x="0" y="0"/>
          <a:ext cx="0" cy="0"/>
          <a:chOff x="0" y="0"/>
          <a:chExt cx="0" cy="0"/>
        </a:xfrm>
      </p:grpSpPr>
      <p:pic>
        <p:nvPicPr>
          <p:cNvPr id="188" name="logo new.png" descr="logo new.png">
            <a:extLst>
              <a:ext uri="{FF2B5EF4-FFF2-40B4-BE49-F238E27FC236}">
                <a16:creationId xmlns:a16="http://schemas.microsoft.com/office/drawing/2014/main" id="{0556AD7D-5DB8-D326-A6C3-7A173D0BB4FE}"/>
              </a:ext>
            </a:extLst>
          </p:cNvPr>
          <p:cNvPicPr>
            <a:picLocks noChangeAspect="1"/>
          </p:cNvPicPr>
          <p:nvPr/>
        </p:nvPicPr>
        <p:blipFill>
          <a:blip r:embed="rId3"/>
          <a:stretch>
            <a:fillRect/>
          </a:stretch>
        </p:blipFill>
        <p:spPr>
          <a:xfrm>
            <a:off x="11236906" y="5759496"/>
            <a:ext cx="952502" cy="952502"/>
          </a:xfrm>
          <a:prstGeom prst="rect">
            <a:avLst/>
          </a:prstGeom>
          <a:ln w="12700">
            <a:miter lim="400000"/>
          </a:ln>
        </p:spPr>
      </p:pic>
      <p:sp>
        <p:nvSpPr>
          <p:cNvPr id="189" name="Rectangle 2">
            <a:extLst>
              <a:ext uri="{FF2B5EF4-FFF2-40B4-BE49-F238E27FC236}">
                <a16:creationId xmlns:a16="http://schemas.microsoft.com/office/drawing/2014/main" id="{E797AA36-445C-0608-A55E-13B888AEC7B2}"/>
              </a:ext>
            </a:extLst>
          </p:cNvPr>
          <p:cNvSpPr txBox="1"/>
          <p:nvPr/>
        </p:nvSpPr>
        <p:spPr>
          <a:xfrm>
            <a:off x="648969" y="314573"/>
            <a:ext cx="9231138" cy="8309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rPr lang="en-US"/>
              <a:t>Criteria of Standard III: Academic Programs</a:t>
            </a:r>
            <a:endParaRPr lang="en-US" b="0">
              <a:solidFill>
                <a:srgbClr val="000000"/>
              </a:solidFill>
            </a:endParaRPr>
          </a:p>
          <a:p>
            <a:endParaRPr lang="en-US"/>
          </a:p>
        </p:txBody>
      </p:sp>
      <p:sp>
        <p:nvSpPr>
          <p:cNvPr id="43" name="object 17">
            <a:extLst>
              <a:ext uri="{FF2B5EF4-FFF2-40B4-BE49-F238E27FC236}">
                <a16:creationId xmlns:a16="http://schemas.microsoft.com/office/drawing/2014/main" id="{7DE65D76-4F94-C6C2-777A-D619C3669D1E}"/>
              </a:ext>
            </a:extLst>
          </p:cNvPr>
          <p:cNvSpPr/>
          <p:nvPr/>
        </p:nvSpPr>
        <p:spPr>
          <a:xfrm>
            <a:off x="828950" y="1086987"/>
            <a:ext cx="3112092" cy="912988"/>
          </a:xfrm>
          <a:custGeom>
            <a:avLst/>
            <a:gdLst/>
            <a:ahLst/>
            <a:cxnLst/>
            <a:rect l="l" t="t" r="r" b="b"/>
            <a:pathLst>
              <a:path w="5132070" h="1505585">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45" name="object 18">
            <a:extLst>
              <a:ext uri="{FF2B5EF4-FFF2-40B4-BE49-F238E27FC236}">
                <a16:creationId xmlns:a16="http://schemas.microsoft.com/office/drawing/2014/main" id="{42DD850A-4D79-9868-7B86-9C5FA4184342}"/>
              </a:ext>
            </a:extLst>
          </p:cNvPr>
          <p:cNvSpPr txBox="1"/>
          <p:nvPr/>
        </p:nvSpPr>
        <p:spPr>
          <a:xfrm>
            <a:off x="951215" y="1221316"/>
            <a:ext cx="2989652" cy="637709"/>
          </a:xfrm>
          <a:prstGeom prst="rect">
            <a:avLst/>
          </a:prstGeom>
        </p:spPr>
        <p:txBody>
          <a:bodyPr vert="horz" wrap="square" lIns="0" tIns="9242" rIns="0" bIns="0" rtlCol="0" anchor="t">
            <a:spAutoFit/>
          </a:bodyPr>
          <a:lstStyle/>
          <a:p>
            <a:pPr marL="7620" algn="ctr">
              <a:lnSpc>
                <a:spcPct val="100000"/>
              </a:lnSpc>
              <a:spcBef>
                <a:spcPts val="73"/>
              </a:spcBef>
            </a:pPr>
            <a:r>
              <a:rPr lang="en-US" sz="2000" b="1">
                <a:solidFill>
                  <a:srgbClr val="FAF9F7"/>
                </a:solidFill>
                <a:latin typeface="Verdana"/>
                <a:cs typeface="Tahoma"/>
              </a:rPr>
              <a:t>3.1 </a:t>
            </a:r>
            <a:endParaRPr lang="en-US" sz="2000">
              <a:latin typeface="Helvetica Neue"/>
              <a:cs typeface="Tahoma"/>
            </a:endParaRPr>
          </a:p>
          <a:p>
            <a:pPr marL="7620" algn="ctr">
              <a:lnSpc>
                <a:spcPct val="100000"/>
              </a:lnSpc>
              <a:spcBef>
                <a:spcPts val="73"/>
              </a:spcBef>
            </a:pPr>
            <a:r>
              <a:rPr lang="en-US" sz="2000" b="1">
                <a:solidFill>
                  <a:srgbClr val="FAF9F7"/>
                </a:solidFill>
                <a:latin typeface="Verdana"/>
                <a:cs typeface="Tahoma"/>
              </a:rPr>
              <a:t>Credit Hours</a:t>
            </a:r>
            <a:endParaRPr lang="en-US" sz="2000"/>
          </a:p>
        </p:txBody>
      </p:sp>
      <p:sp>
        <p:nvSpPr>
          <p:cNvPr id="47" name="object 19">
            <a:extLst>
              <a:ext uri="{FF2B5EF4-FFF2-40B4-BE49-F238E27FC236}">
                <a16:creationId xmlns:a16="http://schemas.microsoft.com/office/drawing/2014/main" id="{166A1902-9229-DECA-0C50-19B03C5ACFE0}"/>
              </a:ext>
            </a:extLst>
          </p:cNvPr>
          <p:cNvSpPr/>
          <p:nvPr/>
        </p:nvSpPr>
        <p:spPr>
          <a:xfrm>
            <a:off x="4098877" y="1098801"/>
            <a:ext cx="3112092" cy="912988"/>
          </a:xfrm>
          <a:custGeom>
            <a:avLst/>
            <a:gdLst/>
            <a:ahLst/>
            <a:cxnLst/>
            <a:rect l="l" t="t" r="r" b="b"/>
            <a:pathLst>
              <a:path w="5132069" h="1505585">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49" name="object 20">
            <a:extLst>
              <a:ext uri="{FF2B5EF4-FFF2-40B4-BE49-F238E27FC236}">
                <a16:creationId xmlns:a16="http://schemas.microsoft.com/office/drawing/2014/main" id="{2A308A36-1E3F-9846-6036-4E21EC30E36D}"/>
              </a:ext>
            </a:extLst>
          </p:cNvPr>
          <p:cNvSpPr txBox="1"/>
          <p:nvPr/>
        </p:nvSpPr>
        <p:spPr>
          <a:xfrm>
            <a:off x="4150496" y="1237131"/>
            <a:ext cx="3035862" cy="520754"/>
          </a:xfrm>
          <a:prstGeom prst="rect">
            <a:avLst/>
          </a:prstGeom>
        </p:spPr>
        <p:txBody>
          <a:bodyPr vert="horz" wrap="square" lIns="0" tIns="9242" rIns="0" bIns="0" rtlCol="0" anchor="t">
            <a:spAutoFit/>
          </a:bodyPr>
          <a:lstStyle/>
          <a:p>
            <a:pPr marL="7620" algn="ctr">
              <a:spcBef>
                <a:spcPts val="73"/>
              </a:spcBef>
            </a:pPr>
            <a:r>
              <a:rPr lang="en-US" sz="1800" b="1" dirty="0">
                <a:solidFill>
                  <a:srgbClr val="FAF9F7"/>
                </a:solidFill>
                <a:latin typeface="Verdana"/>
                <a:cs typeface="Tahoma"/>
              </a:rPr>
              <a:t>3.2 </a:t>
            </a:r>
          </a:p>
          <a:p>
            <a:pPr marL="7620" algn="ctr">
              <a:spcBef>
                <a:spcPts val="73"/>
              </a:spcBef>
            </a:pPr>
            <a:r>
              <a:rPr lang="en-US" sz="1800" b="1" dirty="0">
                <a:solidFill>
                  <a:srgbClr val="FAF9F7"/>
                </a:solidFill>
                <a:latin typeface="Verdana"/>
                <a:ea typeface="Verdana"/>
                <a:cs typeface="+mj-lt"/>
              </a:rPr>
              <a:t>Educational Objectives</a:t>
            </a:r>
            <a:endParaRPr lang="en-US" sz="1800" dirty="0"/>
          </a:p>
        </p:txBody>
      </p:sp>
      <p:sp>
        <p:nvSpPr>
          <p:cNvPr id="51" name="object 21">
            <a:extLst>
              <a:ext uri="{FF2B5EF4-FFF2-40B4-BE49-F238E27FC236}">
                <a16:creationId xmlns:a16="http://schemas.microsoft.com/office/drawing/2014/main" id="{93A5F90D-9660-2199-52B7-8FAEAB31AA66}"/>
              </a:ext>
            </a:extLst>
          </p:cNvPr>
          <p:cNvSpPr/>
          <p:nvPr/>
        </p:nvSpPr>
        <p:spPr>
          <a:xfrm>
            <a:off x="4079628" y="2211315"/>
            <a:ext cx="3204763" cy="912988"/>
          </a:xfrm>
          <a:custGeom>
            <a:avLst/>
            <a:gdLst/>
            <a:ahLst/>
            <a:cxnLst/>
            <a:rect l="l" t="t" r="r" b="b"/>
            <a:pathLst>
              <a:path w="5132070"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53" name="object 22">
            <a:extLst>
              <a:ext uri="{FF2B5EF4-FFF2-40B4-BE49-F238E27FC236}">
                <a16:creationId xmlns:a16="http://schemas.microsoft.com/office/drawing/2014/main" id="{11197AF9-B9BB-548C-E3E5-59D4AEDF51A5}"/>
              </a:ext>
            </a:extLst>
          </p:cNvPr>
          <p:cNvSpPr txBox="1"/>
          <p:nvPr/>
        </p:nvSpPr>
        <p:spPr>
          <a:xfrm>
            <a:off x="4224874" y="2386092"/>
            <a:ext cx="2961484" cy="563330"/>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ea typeface="Verdana"/>
                <a:cs typeface="Tahoma"/>
              </a:rPr>
              <a:t>3.5 </a:t>
            </a:r>
            <a:br>
              <a:rPr lang="en-US" sz="2000" b="1">
                <a:latin typeface="Verdana"/>
                <a:ea typeface="Verdana"/>
                <a:cs typeface="Tahoma"/>
              </a:rPr>
            </a:br>
            <a:r>
              <a:rPr lang="en-US" sz="2000" b="1">
                <a:solidFill>
                  <a:srgbClr val="FAF9F7"/>
                </a:solidFill>
                <a:latin typeface="Verdana"/>
                <a:ea typeface="Verdana"/>
                <a:cs typeface="Tahoma"/>
              </a:rPr>
              <a:t>Course Outcomes</a:t>
            </a:r>
            <a:endParaRPr lang="en-US"/>
          </a:p>
        </p:txBody>
      </p:sp>
      <p:sp>
        <p:nvSpPr>
          <p:cNvPr id="55" name="object 23">
            <a:extLst>
              <a:ext uri="{FF2B5EF4-FFF2-40B4-BE49-F238E27FC236}">
                <a16:creationId xmlns:a16="http://schemas.microsoft.com/office/drawing/2014/main" id="{E7F3B9D8-9E24-1CD4-EBCC-9409CDF0091F}"/>
              </a:ext>
            </a:extLst>
          </p:cNvPr>
          <p:cNvSpPr/>
          <p:nvPr/>
        </p:nvSpPr>
        <p:spPr>
          <a:xfrm>
            <a:off x="873668" y="2187687"/>
            <a:ext cx="3112092" cy="912988"/>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57" name="object 24">
            <a:extLst>
              <a:ext uri="{FF2B5EF4-FFF2-40B4-BE49-F238E27FC236}">
                <a16:creationId xmlns:a16="http://schemas.microsoft.com/office/drawing/2014/main" id="{02AACB37-0A6D-C162-DFD8-36512DE272AE}"/>
              </a:ext>
            </a:extLst>
          </p:cNvPr>
          <p:cNvSpPr txBox="1"/>
          <p:nvPr/>
        </p:nvSpPr>
        <p:spPr>
          <a:xfrm>
            <a:off x="797240" y="2333796"/>
            <a:ext cx="3093474" cy="576154"/>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ea typeface="Verdana"/>
                <a:cs typeface="Tahoma"/>
              </a:rPr>
              <a:t>3.4 </a:t>
            </a:r>
            <a:endParaRPr lang="en-US">
              <a:latin typeface="Helvetica Neue"/>
              <a:ea typeface="Verdana"/>
              <a:cs typeface="Tahoma"/>
            </a:endParaRPr>
          </a:p>
          <a:p>
            <a:pPr marL="7620" algn="ctr">
              <a:spcBef>
                <a:spcPts val="73"/>
              </a:spcBef>
            </a:pPr>
            <a:r>
              <a:rPr lang="en-US" sz="2000" b="1">
                <a:solidFill>
                  <a:srgbClr val="FAF9F7"/>
                </a:solidFill>
                <a:latin typeface="Verdana"/>
                <a:ea typeface="Verdana"/>
                <a:cs typeface="Tahoma"/>
              </a:rPr>
              <a:t>Specific Skills</a:t>
            </a:r>
            <a:endParaRPr lang="en-US"/>
          </a:p>
        </p:txBody>
      </p:sp>
      <p:sp>
        <p:nvSpPr>
          <p:cNvPr id="59" name="object 25">
            <a:extLst>
              <a:ext uri="{FF2B5EF4-FFF2-40B4-BE49-F238E27FC236}">
                <a16:creationId xmlns:a16="http://schemas.microsoft.com/office/drawing/2014/main" id="{1D4D4FE6-C30E-2354-57CF-76FD7198B5D1}"/>
              </a:ext>
            </a:extLst>
          </p:cNvPr>
          <p:cNvSpPr/>
          <p:nvPr/>
        </p:nvSpPr>
        <p:spPr>
          <a:xfrm>
            <a:off x="7421642" y="1117523"/>
            <a:ext cx="3112092" cy="912988"/>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61" name="object 26">
            <a:extLst>
              <a:ext uri="{FF2B5EF4-FFF2-40B4-BE49-F238E27FC236}">
                <a16:creationId xmlns:a16="http://schemas.microsoft.com/office/drawing/2014/main" id="{3599BD0F-6D84-119A-8B53-9FF6470A30B5}"/>
              </a:ext>
            </a:extLst>
          </p:cNvPr>
          <p:cNvSpPr txBox="1"/>
          <p:nvPr/>
        </p:nvSpPr>
        <p:spPr>
          <a:xfrm>
            <a:off x="7551077" y="1259766"/>
            <a:ext cx="2852226" cy="576154"/>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ea typeface="Verdana"/>
                <a:cs typeface="Tahoma"/>
              </a:rPr>
              <a:t>3.3</a:t>
            </a:r>
          </a:p>
          <a:p>
            <a:pPr marL="7620" algn="ctr">
              <a:spcBef>
                <a:spcPts val="73"/>
              </a:spcBef>
            </a:pPr>
            <a:r>
              <a:rPr lang="en-US" sz="2000" b="1">
                <a:solidFill>
                  <a:srgbClr val="FAF9F7"/>
                </a:solidFill>
                <a:latin typeface="Verdana"/>
                <a:ea typeface="Verdana"/>
                <a:cs typeface="Tahoma"/>
              </a:rPr>
              <a:t>Learning Outcomes</a:t>
            </a:r>
            <a:endParaRPr lang="en-US"/>
          </a:p>
        </p:txBody>
      </p:sp>
      <p:sp>
        <p:nvSpPr>
          <p:cNvPr id="63" name="object 27">
            <a:extLst>
              <a:ext uri="{FF2B5EF4-FFF2-40B4-BE49-F238E27FC236}">
                <a16:creationId xmlns:a16="http://schemas.microsoft.com/office/drawing/2014/main" id="{3B5116C4-A834-D107-7F3B-5C787FB964B0}"/>
              </a:ext>
            </a:extLst>
          </p:cNvPr>
          <p:cNvSpPr/>
          <p:nvPr/>
        </p:nvSpPr>
        <p:spPr>
          <a:xfrm>
            <a:off x="7494883" y="2210314"/>
            <a:ext cx="3112092" cy="912988"/>
          </a:xfrm>
          <a:custGeom>
            <a:avLst/>
            <a:gdLst/>
            <a:ahLst/>
            <a:cxnLst/>
            <a:rect l="l" t="t" r="r" b="b"/>
            <a:pathLst>
              <a:path w="5132070"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129" name="object 28">
            <a:extLst>
              <a:ext uri="{FF2B5EF4-FFF2-40B4-BE49-F238E27FC236}">
                <a16:creationId xmlns:a16="http://schemas.microsoft.com/office/drawing/2014/main" id="{A19D8D3A-F379-D017-E395-2F969954C644}"/>
              </a:ext>
            </a:extLst>
          </p:cNvPr>
          <p:cNvSpPr txBox="1"/>
          <p:nvPr/>
        </p:nvSpPr>
        <p:spPr>
          <a:xfrm>
            <a:off x="6968061" y="2222510"/>
            <a:ext cx="4118479" cy="853153"/>
          </a:xfrm>
          <a:prstGeom prst="rect">
            <a:avLst/>
          </a:prstGeom>
        </p:spPr>
        <p:txBody>
          <a:bodyPr vert="horz" wrap="square" lIns="0" tIns="9242" rIns="0" bIns="0" rtlCol="0" anchor="t">
            <a:spAutoFit/>
          </a:bodyPr>
          <a:lstStyle>
            <a:defPPr>
              <a:defRPr kern="0"/>
            </a:defPPr>
            <a:lvl1pPr marL="12700">
              <a:lnSpc>
                <a:spcPct val="100000"/>
              </a:lnSpc>
              <a:spcBef>
                <a:spcPts val="120"/>
              </a:spcBef>
              <a:defRPr sz="2000" b="1">
                <a:solidFill>
                  <a:srgbClr val="FAF9F7"/>
                </a:solidFill>
                <a:latin typeface="Tahoma"/>
                <a:cs typeface="Tahoma"/>
              </a:defRPr>
            </a:lvl1pPr>
          </a:lstStyle>
          <a:p>
            <a:pPr algn="ctr"/>
            <a:r>
              <a:rPr lang="en-US" sz="1800" dirty="0">
                <a:latin typeface="Verdana"/>
                <a:ea typeface="Verdana"/>
              </a:rPr>
              <a:t>3.6 </a:t>
            </a:r>
          </a:p>
          <a:p>
            <a:pPr algn="ctr"/>
            <a:r>
              <a:rPr lang="en-US" sz="1800" dirty="0">
                <a:latin typeface="Verdana"/>
                <a:ea typeface="Verdana"/>
              </a:rPr>
              <a:t>Program Design</a:t>
            </a:r>
            <a:br>
              <a:rPr lang="en-US" sz="1800" dirty="0">
                <a:latin typeface="Verdana"/>
                <a:ea typeface="Verdana"/>
              </a:rPr>
            </a:br>
            <a:r>
              <a:rPr lang="en-US" sz="1800" dirty="0">
                <a:latin typeface="Verdana"/>
                <a:ea typeface="Verdana"/>
              </a:rPr>
              <a:t>&amp; Revision</a:t>
            </a:r>
            <a:endParaRPr lang="en-US" sz="1800" dirty="0"/>
          </a:p>
        </p:txBody>
      </p:sp>
      <p:sp>
        <p:nvSpPr>
          <p:cNvPr id="2" name="object 17">
            <a:extLst>
              <a:ext uri="{FF2B5EF4-FFF2-40B4-BE49-F238E27FC236}">
                <a16:creationId xmlns:a16="http://schemas.microsoft.com/office/drawing/2014/main" id="{B3803A70-FF2D-8DAA-9E09-5FE7EE41A2DB}"/>
              </a:ext>
            </a:extLst>
          </p:cNvPr>
          <p:cNvSpPr/>
          <p:nvPr/>
        </p:nvSpPr>
        <p:spPr>
          <a:xfrm>
            <a:off x="793508" y="3237126"/>
            <a:ext cx="3112092" cy="912988"/>
          </a:xfrm>
          <a:custGeom>
            <a:avLst/>
            <a:gdLst/>
            <a:ahLst/>
            <a:cxnLst/>
            <a:rect l="l" t="t" r="r" b="b"/>
            <a:pathLst>
              <a:path w="5132070" h="1505585">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3" name="object 18">
            <a:extLst>
              <a:ext uri="{FF2B5EF4-FFF2-40B4-BE49-F238E27FC236}">
                <a16:creationId xmlns:a16="http://schemas.microsoft.com/office/drawing/2014/main" id="{AFB4EB67-2235-7DD2-5587-9E56E911A5B8}"/>
              </a:ext>
            </a:extLst>
          </p:cNvPr>
          <p:cNvSpPr txBox="1"/>
          <p:nvPr/>
        </p:nvSpPr>
        <p:spPr>
          <a:xfrm>
            <a:off x="863110" y="3243771"/>
            <a:ext cx="2989652" cy="945486"/>
          </a:xfrm>
          <a:prstGeom prst="rect">
            <a:avLst/>
          </a:prstGeom>
        </p:spPr>
        <p:txBody>
          <a:bodyPr vert="horz" wrap="square" lIns="0" tIns="9242" rIns="0" bIns="0" rtlCol="0" anchor="t">
            <a:spAutoFit/>
          </a:bodyPr>
          <a:lstStyle/>
          <a:p>
            <a:pPr marL="7620" algn="ctr">
              <a:lnSpc>
                <a:spcPct val="100000"/>
              </a:lnSpc>
              <a:spcBef>
                <a:spcPts val="73"/>
              </a:spcBef>
            </a:pPr>
            <a:r>
              <a:rPr lang="en-US" sz="2000" b="1" dirty="0">
                <a:solidFill>
                  <a:srgbClr val="FAF9F7"/>
                </a:solidFill>
                <a:latin typeface="Verdana"/>
                <a:cs typeface="Tahoma"/>
              </a:rPr>
              <a:t>3.7 </a:t>
            </a:r>
            <a:endParaRPr lang="en-US" sz="2000" dirty="0">
              <a:latin typeface="Helvetica Neue"/>
              <a:cs typeface="Tahoma"/>
            </a:endParaRPr>
          </a:p>
          <a:p>
            <a:pPr marL="7620" algn="ctr">
              <a:lnSpc>
                <a:spcPct val="100000"/>
              </a:lnSpc>
              <a:spcBef>
                <a:spcPts val="73"/>
              </a:spcBef>
            </a:pPr>
            <a:r>
              <a:rPr lang="en-US" sz="2000" b="1" dirty="0">
                <a:solidFill>
                  <a:srgbClr val="FAF9F7"/>
                </a:solidFill>
                <a:latin typeface="Verdana"/>
                <a:cs typeface="Tahoma"/>
              </a:rPr>
              <a:t>Credit Transfer Policies</a:t>
            </a:r>
          </a:p>
        </p:txBody>
      </p:sp>
      <p:sp>
        <p:nvSpPr>
          <p:cNvPr id="4" name="object 19">
            <a:extLst>
              <a:ext uri="{FF2B5EF4-FFF2-40B4-BE49-F238E27FC236}">
                <a16:creationId xmlns:a16="http://schemas.microsoft.com/office/drawing/2014/main" id="{4C73CDEF-D6DF-DE51-062F-56EE1F72FEC3}"/>
              </a:ext>
            </a:extLst>
          </p:cNvPr>
          <p:cNvSpPr/>
          <p:nvPr/>
        </p:nvSpPr>
        <p:spPr>
          <a:xfrm>
            <a:off x="4063435" y="3248940"/>
            <a:ext cx="3112092" cy="912988"/>
          </a:xfrm>
          <a:custGeom>
            <a:avLst/>
            <a:gdLst/>
            <a:ahLst/>
            <a:cxnLst/>
            <a:rect l="l" t="t" r="r" b="b"/>
            <a:pathLst>
              <a:path w="5132069" h="1505585">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nchor="t"/>
          <a:lstStyle/>
          <a:p>
            <a:pPr algn="l" rtl="0"/>
            <a:endParaRPr>
              <a:latin typeface="Verdana"/>
              <a:ea typeface="Verdana"/>
            </a:endParaRPr>
          </a:p>
        </p:txBody>
      </p:sp>
      <p:sp>
        <p:nvSpPr>
          <p:cNvPr id="5" name="object 20">
            <a:extLst>
              <a:ext uri="{FF2B5EF4-FFF2-40B4-BE49-F238E27FC236}">
                <a16:creationId xmlns:a16="http://schemas.microsoft.com/office/drawing/2014/main" id="{4D3482D9-E9E8-EFCB-6419-9BBA433706CE}"/>
              </a:ext>
            </a:extLst>
          </p:cNvPr>
          <p:cNvSpPr txBox="1"/>
          <p:nvPr/>
        </p:nvSpPr>
        <p:spPr>
          <a:xfrm>
            <a:off x="4254436" y="3430524"/>
            <a:ext cx="2732482" cy="576154"/>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cs typeface="Tahoma"/>
              </a:rPr>
              <a:t>3.8</a:t>
            </a:r>
          </a:p>
          <a:p>
            <a:pPr marL="7620" algn="ctr">
              <a:spcBef>
                <a:spcPts val="73"/>
              </a:spcBef>
            </a:pPr>
            <a:r>
              <a:rPr lang="en-US" sz="2000" b="1">
                <a:solidFill>
                  <a:srgbClr val="FAF9F7"/>
                </a:solidFill>
                <a:latin typeface="Verdana"/>
                <a:ea typeface="Verdana"/>
                <a:cs typeface="+mj-lt"/>
              </a:rPr>
              <a:t>Fairness Grading</a:t>
            </a:r>
            <a:endParaRPr lang="en-US" sz="2000" b="1">
              <a:solidFill>
                <a:srgbClr val="FAF9F7"/>
              </a:solidFill>
              <a:latin typeface="Verdana"/>
              <a:ea typeface="Verdana"/>
            </a:endParaRPr>
          </a:p>
        </p:txBody>
      </p:sp>
      <p:sp>
        <p:nvSpPr>
          <p:cNvPr id="6" name="object 21">
            <a:extLst>
              <a:ext uri="{FF2B5EF4-FFF2-40B4-BE49-F238E27FC236}">
                <a16:creationId xmlns:a16="http://schemas.microsoft.com/office/drawing/2014/main" id="{BBE8DDD8-FF93-EC1E-2275-EE0224033A60}"/>
              </a:ext>
            </a:extLst>
          </p:cNvPr>
          <p:cNvSpPr/>
          <p:nvPr/>
        </p:nvSpPr>
        <p:spPr>
          <a:xfrm>
            <a:off x="4044186" y="4361454"/>
            <a:ext cx="3204763" cy="912988"/>
          </a:xfrm>
          <a:custGeom>
            <a:avLst/>
            <a:gdLst/>
            <a:ahLst/>
            <a:cxnLst/>
            <a:rect l="l" t="t" r="r" b="b"/>
            <a:pathLst>
              <a:path w="5132070"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7" name="object 22">
            <a:extLst>
              <a:ext uri="{FF2B5EF4-FFF2-40B4-BE49-F238E27FC236}">
                <a16:creationId xmlns:a16="http://schemas.microsoft.com/office/drawing/2014/main" id="{9D8F13AB-526E-1066-7628-6D1D846E145C}"/>
              </a:ext>
            </a:extLst>
          </p:cNvPr>
          <p:cNvSpPr txBox="1"/>
          <p:nvPr/>
        </p:nvSpPr>
        <p:spPr>
          <a:xfrm>
            <a:off x="4189432" y="4536231"/>
            <a:ext cx="2961484" cy="507930"/>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ea typeface="Verdana"/>
                <a:cs typeface="Tahoma"/>
              </a:rPr>
              <a:t>3.11 </a:t>
            </a:r>
            <a:br>
              <a:rPr lang="en-US" sz="2000" b="1">
                <a:solidFill>
                  <a:srgbClr val="FAF9F7"/>
                </a:solidFill>
                <a:latin typeface="Verdana"/>
                <a:ea typeface="Verdana"/>
                <a:cs typeface="Tahoma"/>
              </a:rPr>
            </a:br>
            <a:r>
              <a:rPr lang="en-US" sz="1600" b="1">
                <a:solidFill>
                  <a:schemeClr val="bg1"/>
                </a:solidFill>
                <a:latin typeface="Verdana"/>
                <a:ea typeface="Verdana"/>
                <a:cs typeface="Tahoma"/>
              </a:rPr>
              <a:t>Continuous Improvement</a:t>
            </a:r>
            <a:endParaRPr lang="en-US" sz="1600">
              <a:solidFill>
                <a:schemeClr val="bg1"/>
              </a:solidFill>
              <a:latin typeface="Helvetica Neue"/>
              <a:ea typeface="Verdana"/>
              <a:cs typeface="Tahoma"/>
            </a:endParaRPr>
          </a:p>
        </p:txBody>
      </p:sp>
      <p:sp>
        <p:nvSpPr>
          <p:cNvPr id="8" name="object 23">
            <a:extLst>
              <a:ext uri="{FF2B5EF4-FFF2-40B4-BE49-F238E27FC236}">
                <a16:creationId xmlns:a16="http://schemas.microsoft.com/office/drawing/2014/main" id="{865F5F12-B0EB-A3E2-1699-B22281C6A20B}"/>
              </a:ext>
            </a:extLst>
          </p:cNvPr>
          <p:cNvSpPr/>
          <p:nvPr/>
        </p:nvSpPr>
        <p:spPr>
          <a:xfrm>
            <a:off x="838226" y="4337826"/>
            <a:ext cx="3112092" cy="912988"/>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9" name="object 24">
            <a:extLst>
              <a:ext uri="{FF2B5EF4-FFF2-40B4-BE49-F238E27FC236}">
                <a16:creationId xmlns:a16="http://schemas.microsoft.com/office/drawing/2014/main" id="{E741CAA0-2E3D-732B-C469-2CC940113DCF}"/>
              </a:ext>
            </a:extLst>
          </p:cNvPr>
          <p:cNvSpPr txBox="1"/>
          <p:nvPr/>
        </p:nvSpPr>
        <p:spPr>
          <a:xfrm>
            <a:off x="691041" y="4369634"/>
            <a:ext cx="3507131" cy="853153"/>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ea typeface="Verdana"/>
                <a:cs typeface="Tahoma"/>
              </a:rPr>
              <a:t>3.10 </a:t>
            </a:r>
            <a:endParaRPr lang="en-US">
              <a:latin typeface="Helvetica Neue"/>
              <a:ea typeface="Verdana"/>
              <a:cs typeface="Tahoma"/>
            </a:endParaRPr>
          </a:p>
          <a:p>
            <a:pPr marL="7620" algn="ctr">
              <a:spcBef>
                <a:spcPts val="73"/>
              </a:spcBef>
            </a:pPr>
            <a:r>
              <a:rPr lang="en-US" sz="2000" b="1">
                <a:solidFill>
                  <a:srgbClr val="FAF9F7"/>
                </a:solidFill>
                <a:latin typeface="Verdana"/>
                <a:ea typeface="Verdana"/>
                <a:cs typeface="Tahoma"/>
              </a:rPr>
              <a:t>Graduation Requirements  </a:t>
            </a:r>
            <a:endParaRPr lang="en-US"/>
          </a:p>
        </p:txBody>
      </p:sp>
      <p:sp>
        <p:nvSpPr>
          <p:cNvPr id="10" name="object 25">
            <a:extLst>
              <a:ext uri="{FF2B5EF4-FFF2-40B4-BE49-F238E27FC236}">
                <a16:creationId xmlns:a16="http://schemas.microsoft.com/office/drawing/2014/main" id="{1518ADB3-CC78-49A9-3643-5F3EC7C7E583}"/>
              </a:ext>
            </a:extLst>
          </p:cNvPr>
          <p:cNvSpPr/>
          <p:nvPr/>
        </p:nvSpPr>
        <p:spPr>
          <a:xfrm>
            <a:off x="7386200" y="3267662"/>
            <a:ext cx="3112092" cy="912988"/>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11" name="object 26">
            <a:extLst>
              <a:ext uri="{FF2B5EF4-FFF2-40B4-BE49-F238E27FC236}">
                <a16:creationId xmlns:a16="http://schemas.microsoft.com/office/drawing/2014/main" id="{8C186302-9F34-5C64-77FC-C201D7DFA76C}"/>
              </a:ext>
            </a:extLst>
          </p:cNvPr>
          <p:cNvSpPr txBox="1"/>
          <p:nvPr/>
        </p:nvSpPr>
        <p:spPr>
          <a:xfrm>
            <a:off x="7635378" y="3437119"/>
            <a:ext cx="2618184" cy="576154"/>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ea typeface="Verdana"/>
                <a:cs typeface="Tahoma"/>
              </a:rPr>
              <a:t>3.9</a:t>
            </a:r>
          </a:p>
          <a:p>
            <a:pPr marL="7620" algn="ctr">
              <a:spcBef>
                <a:spcPts val="73"/>
              </a:spcBef>
            </a:pPr>
            <a:r>
              <a:rPr lang="en-US" sz="2000" b="1">
                <a:solidFill>
                  <a:srgbClr val="FAF9F7"/>
                </a:solidFill>
                <a:latin typeface="Verdana"/>
                <a:ea typeface="Verdana"/>
                <a:cs typeface="Tahoma"/>
              </a:rPr>
              <a:t>Integrity Policy </a:t>
            </a:r>
            <a:endParaRPr lang="en-US"/>
          </a:p>
        </p:txBody>
      </p:sp>
      <p:sp>
        <p:nvSpPr>
          <p:cNvPr id="12" name="object 27">
            <a:extLst>
              <a:ext uri="{FF2B5EF4-FFF2-40B4-BE49-F238E27FC236}">
                <a16:creationId xmlns:a16="http://schemas.microsoft.com/office/drawing/2014/main" id="{0EE4AE0E-9FC0-DD61-713A-6F163F73D4EE}"/>
              </a:ext>
            </a:extLst>
          </p:cNvPr>
          <p:cNvSpPr/>
          <p:nvPr/>
        </p:nvSpPr>
        <p:spPr>
          <a:xfrm>
            <a:off x="7459441" y="4360453"/>
            <a:ext cx="3112092" cy="912988"/>
          </a:xfrm>
          <a:custGeom>
            <a:avLst/>
            <a:gdLst/>
            <a:ahLst/>
            <a:cxnLst/>
            <a:rect l="l" t="t" r="r" b="b"/>
            <a:pathLst>
              <a:path w="5132070"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13" name="object 28">
            <a:extLst>
              <a:ext uri="{FF2B5EF4-FFF2-40B4-BE49-F238E27FC236}">
                <a16:creationId xmlns:a16="http://schemas.microsoft.com/office/drawing/2014/main" id="{0A76BB69-97D7-9798-224D-B296CEBBBE8E}"/>
              </a:ext>
            </a:extLst>
          </p:cNvPr>
          <p:cNvSpPr txBox="1"/>
          <p:nvPr/>
        </p:nvSpPr>
        <p:spPr>
          <a:xfrm>
            <a:off x="7030050" y="4468674"/>
            <a:ext cx="4118479" cy="637709"/>
          </a:xfrm>
          <a:prstGeom prst="rect">
            <a:avLst/>
          </a:prstGeom>
        </p:spPr>
        <p:txBody>
          <a:bodyPr vert="horz" wrap="square" lIns="0" tIns="9242" rIns="0" bIns="0" rtlCol="0" anchor="t">
            <a:spAutoFit/>
          </a:bodyPr>
          <a:lstStyle>
            <a:defPPr>
              <a:defRPr kern="0"/>
            </a:defPPr>
            <a:lvl1pPr marL="12700">
              <a:lnSpc>
                <a:spcPct val="100000"/>
              </a:lnSpc>
              <a:spcBef>
                <a:spcPts val="120"/>
              </a:spcBef>
              <a:defRPr sz="2000" b="1">
                <a:solidFill>
                  <a:srgbClr val="FAF9F7"/>
                </a:solidFill>
                <a:latin typeface="Tahoma"/>
                <a:cs typeface="Tahoma"/>
              </a:defRPr>
            </a:lvl1pPr>
          </a:lstStyle>
          <a:p>
            <a:pPr algn="ctr"/>
            <a:r>
              <a:rPr lang="en-US">
                <a:latin typeface="Verdana"/>
                <a:ea typeface="Verdana"/>
              </a:rPr>
              <a:t>3.12 </a:t>
            </a:r>
          </a:p>
          <a:p>
            <a:pPr algn="ctr"/>
            <a:r>
              <a:rPr lang="en-US">
                <a:latin typeface="Verdana"/>
                <a:ea typeface="Verdana"/>
              </a:rPr>
              <a:t>Assessment Plan</a:t>
            </a:r>
            <a:endParaRPr lang="en-US"/>
          </a:p>
        </p:txBody>
      </p:sp>
      <p:sp>
        <p:nvSpPr>
          <p:cNvPr id="14" name="object 21">
            <a:extLst>
              <a:ext uri="{FF2B5EF4-FFF2-40B4-BE49-F238E27FC236}">
                <a16:creationId xmlns:a16="http://schemas.microsoft.com/office/drawing/2014/main" id="{2ED5E315-B729-D48E-159B-1E69254CAEF6}"/>
              </a:ext>
            </a:extLst>
          </p:cNvPr>
          <p:cNvSpPr/>
          <p:nvPr/>
        </p:nvSpPr>
        <p:spPr>
          <a:xfrm>
            <a:off x="4056000" y="5401081"/>
            <a:ext cx="3204763" cy="912988"/>
          </a:xfrm>
          <a:custGeom>
            <a:avLst/>
            <a:gdLst/>
            <a:ahLst/>
            <a:cxnLst/>
            <a:rect l="l" t="t" r="r" b="b"/>
            <a:pathLst>
              <a:path w="5132070"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15" name="object 22">
            <a:extLst>
              <a:ext uri="{FF2B5EF4-FFF2-40B4-BE49-F238E27FC236}">
                <a16:creationId xmlns:a16="http://schemas.microsoft.com/office/drawing/2014/main" id="{45BDF4C7-82D5-BEF1-C33F-A5141E4A8612}"/>
              </a:ext>
            </a:extLst>
          </p:cNvPr>
          <p:cNvSpPr txBox="1"/>
          <p:nvPr/>
        </p:nvSpPr>
        <p:spPr>
          <a:xfrm>
            <a:off x="4159897" y="5510881"/>
            <a:ext cx="2961484" cy="563330"/>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ea typeface="Verdana"/>
                <a:cs typeface="Tahoma"/>
              </a:rPr>
              <a:t>3.14 </a:t>
            </a:r>
            <a:br>
              <a:rPr lang="en-US" sz="2000" b="1">
                <a:solidFill>
                  <a:srgbClr val="FAF9F7"/>
                </a:solidFill>
                <a:latin typeface="Verdana"/>
                <a:ea typeface="Verdana"/>
                <a:cs typeface="Tahoma"/>
              </a:rPr>
            </a:br>
            <a:r>
              <a:rPr lang="en-US" sz="2000" b="1">
                <a:solidFill>
                  <a:schemeClr val="bg1"/>
                </a:solidFill>
                <a:latin typeface="Verdana"/>
                <a:ea typeface="Verdana"/>
                <a:cs typeface="Tahoma"/>
              </a:rPr>
              <a:t>Success Metrics</a:t>
            </a:r>
            <a:endParaRPr lang="en-US">
              <a:solidFill>
                <a:schemeClr val="bg1"/>
              </a:solidFill>
              <a:latin typeface="Helvetica Neue"/>
              <a:ea typeface="Verdana"/>
              <a:cs typeface="Tahoma"/>
            </a:endParaRPr>
          </a:p>
        </p:txBody>
      </p:sp>
      <p:sp>
        <p:nvSpPr>
          <p:cNvPr id="16" name="object 23">
            <a:extLst>
              <a:ext uri="{FF2B5EF4-FFF2-40B4-BE49-F238E27FC236}">
                <a16:creationId xmlns:a16="http://schemas.microsoft.com/office/drawing/2014/main" id="{3B541E58-5573-4615-39A4-125A3C867201}"/>
              </a:ext>
            </a:extLst>
          </p:cNvPr>
          <p:cNvSpPr/>
          <p:nvPr/>
        </p:nvSpPr>
        <p:spPr>
          <a:xfrm>
            <a:off x="850040" y="5377453"/>
            <a:ext cx="3112092" cy="912988"/>
          </a:xfrm>
          <a:custGeom>
            <a:avLst/>
            <a:gdLst/>
            <a:ahLst/>
            <a:cxnLst/>
            <a:rect l="l" t="t" r="r" b="b"/>
            <a:pathLst>
              <a:path w="5132069"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endParaRPr>
              <a:latin typeface="Verdana"/>
              <a:ea typeface="Verdana"/>
            </a:endParaRPr>
          </a:p>
        </p:txBody>
      </p:sp>
      <p:sp>
        <p:nvSpPr>
          <p:cNvPr id="17" name="object 24">
            <a:extLst>
              <a:ext uri="{FF2B5EF4-FFF2-40B4-BE49-F238E27FC236}">
                <a16:creationId xmlns:a16="http://schemas.microsoft.com/office/drawing/2014/main" id="{7FAEEDBF-E8EF-21F4-4B82-E7A991D41F68}"/>
              </a:ext>
            </a:extLst>
          </p:cNvPr>
          <p:cNvSpPr txBox="1"/>
          <p:nvPr/>
        </p:nvSpPr>
        <p:spPr>
          <a:xfrm>
            <a:off x="649565" y="5539890"/>
            <a:ext cx="3507131" cy="576154"/>
          </a:xfrm>
          <a:prstGeom prst="rect">
            <a:avLst/>
          </a:prstGeom>
        </p:spPr>
        <p:txBody>
          <a:bodyPr vert="horz" wrap="square" lIns="0" tIns="9242" rIns="0" bIns="0" rtlCol="0" anchor="t">
            <a:spAutoFit/>
          </a:bodyPr>
          <a:lstStyle/>
          <a:p>
            <a:pPr marL="7620" algn="ctr">
              <a:spcBef>
                <a:spcPts val="73"/>
              </a:spcBef>
            </a:pPr>
            <a:r>
              <a:rPr lang="en-US" sz="2000" b="1">
                <a:solidFill>
                  <a:srgbClr val="FAF9F7"/>
                </a:solidFill>
                <a:latin typeface="Verdana"/>
                <a:ea typeface="Verdana"/>
                <a:cs typeface="Tahoma"/>
              </a:rPr>
              <a:t>3.13 </a:t>
            </a:r>
            <a:endParaRPr lang="en-US">
              <a:latin typeface="Helvetica Neue"/>
              <a:ea typeface="Verdana"/>
              <a:cs typeface="Tahoma"/>
            </a:endParaRPr>
          </a:p>
          <a:p>
            <a:pPr marL="7620" algn="ctr">
              <a:spcBef>
                <a:spcPts val="73"/>
              </a:spcBef>
            </a:pPr>
            <a:r>
              <a:rPr lang="en-US" sz="2000" b="1">
                <a:solidFill>
                  <a:srgbClr val="FAF9F7"/>
                </a:solidFill>
                <a:latin typeface="Verdana"/>
                <a:ea typeface="Verdana"/>
                <a:cs typeface="Tahoma"/>
              </a:rPr>
              <a:t>Assessment Tools</a:t>
            </a:r>
            <a:endParaRPr lang="en-US"/>
          </a:p>
        </p:txBody>
      </p:sp>
      <p:sp>
        <p:nvSpPr>
          <p:cNvPr id="18" name="object 27">
            <a:extLst>
              <a:ext uri="{FF2B5EF4-FFF2-40B4-BE49-F238E27FC236}">
                <a16:creationId xmlns:a16="http://schemas.microsoft.com/office/drawing/2014/main" id="{8ABA18A8-BEDE-A003-139A-72B42B1DF8C8}"/>
              </a:ext>
            </a:extLst>
          </p:cNvPr>
          <p:cNvSpPr/>
          <p:nvPr/>
        </p:nvSpPr>
        <p:spPr>
          <a:xfrm>
            <a:off x="7471255" y="5400080"/>
            <a:ext cx="3112092" cy="912988"/>
          </a:xfrm>
          <a:custGeom>
            <a:avLst/>
            <a:gdLst/>
            <a:ahLst/>
            <a:cxnLst/>
            <a:rect l="l" t="t" r="r" b="b"/>
            <a:pathLst>
              <a:path w="5132070" h="1505584">
                <a:moveTo>
                  <a:pt x="4379395" y="0"/>
                </a:moveTo>
                <a:lnTo>
                  <a:pt x="752647" y="0"/>
                </a:lnTo>
                <a:lnTo>
                  <a:pt x="705048" y="1480"/>
                </a:lnTo>
                <a:lnTo>
                  <a:pt x="658237" y="5864"/>
                </a:lnTo>
                <a:lnTo>
                  <a:pt x="612300" y="13061"/>
                </a:lnTo>
                <a:lnTo>
                  <a:pt x="567326" y="22986"/>
                </a:lnTo>
                <a:lnTo>
                  <a:pt x="523404" y="35548"/>
                </a:lnTo>
                <a:lnTo>
                  <a:pt x="480620" y="50660"/>
                </a:lnTo>
                <a:lnTo>
                  <a:pt x="439065" y="68234"/>
                </a:lnTo>
                <a:lnTo>
                  <a:pt x="398825" y="88182"/>
                </a:lnTo>
                <a:lnTo>
                  <a:pt x="359988" y="110416"/>
                </a:lnTo>
                <a:lnTo>
                  <a:pt x="322644" y="134847"/>
                </a:lnTo>
                <a:lnTo>
                  <a:pt x="286880" y="161387"/>
                </a:lnTo>
                <a:lnTo>
                  <a:pt x="252785" y="189948"/>
                </a:lnTo>
                <a:lnTo>
                  <a:pt x="220446" y="220442"/>
                </a:lnTo>
                <a:lnTo>
                  <a:pt x="189951" y="252781"/>
                </a:lnTo>
                <a:lnTo>
                  <a:pt x="161390" y="286876"/>
                </a:lnTo>
                <a:lnTo>
                  <a:pt x="134849" y="322640"/>
                </a:lnTo>
                <a:lnTo>
                  <a:pt x="110418" y="359984"/>
                </a:lnTo>
                <a:lnTo>
                  <a:pt x="88184" y="398820"/>
                </a:lnTo>
                <a:lnTo>
                  <a:pt x="68236" y="439060"/>
                </a:lnTo>
                <a:lnTo>
                  <a:pt x="50662" y="480616"/>
                </a:lnTo>
                <a:lnTo>
                  <a:pt x="35549" y="523400"/>
                </a:lnTo>
                <a:lnTo>
                  <a:pt x="22986" y="567323"/>
                </a:lnTo>
                <a:lnTo>
                  <a:pt x="13062" y="612297"/>
                </a:lnTo>
                <a:lnTo>
                  <a:pt x="5864" y="658235"/>
                </a:lnTo>
                <a:lnTo>
                  <a:pt x="1480" y="705047"/>
                </a:lnTo>
                <a:lnTo>
                  <a:pt x="0" y="752647"/>
                </a:lnTo>
                <a:lnTo>
                  <a:pt x="1480" y="800245"/>
                </a:lnTo>
                <a:lnTo>
                  <a:pt x="5864" y="847057"/>
                </a:lnTo>
                <a:lnTo>
                  <a:pt x="13062" y="892994"/>
                </a:lnTo>
                <a:lnTo>
                  <a:pt x="22986" y="937967"/>
                </a:lnTo>
                <a:lnTo>
                  <a:pt x="35549" y="981890"/>
                </a:lnTo>
                <a:lnTo>
                  <a:pt x="50662" y="1024673"/>
                </a:lnTo>
                <a:lnTo>
                  <a:pt x="68236" y="1066229"/>
                </a:lnTo>
                <a:lnTo>
                  <a:pt x="88184" y="1106469"/>
                </a:lnTo>
                <a:lnTo>
                  <a:pt x="110418" y="1145305"/>
                </a:lnTo>
                <a:lnTo>
                  <a:pt x="134849" y="1182649"/>
                </a:lnTo>
                <a:lnTo>
                  <a:pt x="161390" y="1218413"/>
                </a:lnTo>
                <a:lnTo>
                  <a:pt x="189951" y="1252509"/>
                </a:lnTo>
                <a:lnTo>
                  <a:pt x="220446" y="1284848"/>
                </a:lnTo>
                <a:lnTo>
                  <a:pt x="252785" y="1315342"/>
                </a:lnTo>
                <a:lnTo>
                  <a:pt x="286880" y="1343904"/>
                </a:lnTo>
                <a:lnTo>
                  <a:pt x="322644" y="1370444"/>
                </a:lnTo>
                <a:lnTo>
                  <a:pt x="359988" y="1394875"/>
                </a:lnTo>
                <a:lnTo>
                  <a:pt x="398825" y="1417109"/>
                </a:lnTo>
                <a:lnTo>
                  <a:pt x="439065" y="1437057"/>
                </a:lnTo>
                <a:lnTo>
                  <a:pt x="480620" y="1454632"/>
                </a:lnTo>
                <a:lnTo>
                  <a:pt x="523404" y="1469745"/>
                </a:lnTo>
                <a:lnTo>
                  <a:pt x="567326" y="1482307"/>
                </a:lnTo>
                <a:lnTo>
                  <a:pt x="612300" y="1492232"/>
                </a:lnTo>
                <a:lnTo>
                  <a:pt x="658237" y="1499430"/>
                </a:lnTo>
                <a:lnTo>
                  <a:pt x="705048" y="1503813"/>
                </a:lnTo>
                <a:lnTo>
                  <a:pt x="752647" y="1505294"/>
                </a:lnTo>
                <a:lnTo>
                  <a:pt x="4379395" y="1505294"/>
                </a:lnTo>
                <a:lnTo>
                  <a:pt x="4426993" y="1503813"/>
                </a:lnTo>
                <a:lnTo>
                  <a:pt x="4473805" y="1499430"/>
                </a:lnTo>
                <a:lnTo>
                  <a:pt x="4519742" y="1492232"/>
                </a:lnTo>
                <a:lnTo>
                  <a:pt x="4564716" y="1482307"/>
                </a:lnTo>
                <a:lnTo>
                  <a:pt x="4608638" y="1469745"/>
                </a:lnTo>
                <a:lnTo>
                  <a:pt x="4651421" y="1454632"/>
                </a:lnTo>
                <a:lnTo>
                  <a:pt x="4692977" y="1437057"/>
                </a:lnTo>
                <a:lnTo>
                  <a:pt x="4733217" y="1417109"/>
                </a:lnTo>
                <a:lnTo>
                  <a:pt x="4772053" y="1394875"/>
                </a:lnTo>
                <a:lnTo>
                  <a:pt x="4809397" y="1370444"/>
                </a:lnTo>
                <a:lnTo>
                  <a:pt x="4845161" y="1343904"/>
                </a:lnTo>
                <a:lnTo>
                  <a:pt x="4879257" y="1315342"/>
                </a:lnTo>
                <a:lnTo>
                  <a:pt x="4911596" y="1284848"/>
                </a:lnTo>
                <a:lnTo>
                  <a:pt x="4942090" y="1252509"/>
                </a:lnTo>
                <a:lnTo>
                  <a:pt x="4970652" y="1218413"/>
                </a:lnTo>
                <a:lnTo>
                  <a:pt x="4997192" y="1182649"/>
                </a:lnTo>
                <a:lnTo>
                  <a:pt x="5021623" y="1145305"/>
                </a:lnTo>
                <a:lnTo>
                  <a:pt x="5043857" y="1106469"/>
                </a:lnTo>
                <a:lnTo>
                  <a:pt x="5063806" y="1066229"/>
                </a:lnTo>
                <a:lnTo>
                  <a:pt x="5081380" y="1024673"/>
                </a:lnTo>
                <a:lnTo>
                  <a:pt x="5096493" y="981890"/>
                </a:lnTo>
                <a:lnTo>
                  <a:pt x="5109056" y="937967"/>
                </a:lnTo>
                <a:lnTo>
                  <a:pt x="5118980" y="892994"/>
                </a:lnTo>
                <a:lnTo>
                  <a:pt x="5126178" y="847057"/>
                </a:lnTo>
                <a:lnTo>
                  <a:pt x="5130561" y="800245"/>
                </a:lnTo>
                <a:lnTo>
                  <a:pt x="5132042" y="752647"/>
                </a:lnTo>
                <a:lnTo>
                  <a:pt x="5130561" y="705047"/>
                </a:lnTo>
                <a:lnTo>
                  <a:pt x="5126178" y="658235"/>
                </a:lnTo>
                <a:lnTo>
                  <a:pt x="5118980" y="612297"/>
                </a:lnTo>
                <a:lnTo>
                  <a:pt x="5109056" y="567323"/>
                </a:lnTo>
                <a:lnTo>
                  <a:pt x="5096493" y="523400"/>
                </a:lnTo>
                <a:lnTo>
                  <a:pt x="5081380" y="480616"/>
                </a:lnTo>
                <a:lnTo>
                  <a:pt x="5063806" y="439060"/>
                </a:lnTo>
                <a:lnTo>
                  <a:pt x="5043857" y="398820"/>
                </a:lnTo>
                <a:lnTo>
                  <a:pt x="5021623" y="359984"/>
                </a:lnTo>
                <a:lnTo>
                  <a:pt x="4997192" y="322640"/>
                </a:lnTo>
                <a:lnTo>
                  <a:pt x="4970652" y="286876"/>
                </a:lnTo>
                <a:lnTo>
                  <a:pt x="4942090" y="252781"/>
                </a:lnTo>
                <a:lnTo>
                  <a:pt x="4911596" y="220442"/>
                </a:lnTo>
                <a:lnTo>
                  <a:pt x="4879257" y="189948"/>
                </a:lnTo>
                <a:lnTo>
                  <a:pt x="4845161" y="161387"/>
                </a:lnTo>
                <a:lnTo>
                  <a:pt x="4809397" y="134847"/>
                </a:lnTo>
                <a:lnTo>
                  <a:pt x="4772053" y="110416"/>
                </a:lnTo>
                <a:lnTo>
                  <a:pt x="4733217" y="88182"/>
                </a:lnTo>
                <a:lnTo>
                  <a:pt x="4692977" y="68234"/>
                </a:lnTo>
                <a:lnTo>
                  <a:pt x="4651421" y="50660"/>
                </a:lnTo>
                <a:lnTo>
                  <a:pt x="4608638" y="35548"/>
                </a:lnTo>
                <a:lnTo>
                  <a:pt x="4564716" y="22986"/>
                </a:lnTo>
                <a:lnTo>
                  <a:pt x="4519742" y="13061"/>
                </a:lnTo>
                <a:lnTo>
                  <a:pt x="4473805" y="5864"/>
                </a:lnTo>
                <a:lnTo>
                  <a:pt x="4426993" y="1480"/>
                </a:lnTo>
                <a:lnTo>
                  <a:pt x="4379395" y="0"/>
                </a:lnTo>
                <a:close/>
              </a:path>
            </a:pathLst>
          </a:custGeom>
          <a:solidFill>
            <a:srgbClr val="1D4B76"/>
          </a:solidFill>
        </p:spPr>
        <p:txBody>
          <a:bodyPr wrap="square" lIns="0" tIns="0" rIns="0" bIns="0" rtlCol="0"/>
          <a:lstStyle/>
          <a:p>
            <a:pPr algn="l" rtl="0"/>
            <a:endParaRPr>
              <a:latin typeface="Verdana"/>
              <a:ea typeface="Verdana"/>
            </a:endParaRPr>
          </a:p>
        </p:txBody>
      </p:sp>
      <p:sp>
        <p:nvSpPr>
          <p:cNvPr id="19" name="object 28">
            <a:extLst>
              <a:ext uri="{FF2B5EF4-FFF2-40B4-BE49-F238E27FC236}">
                <a16:creationId xmlns:a16="http://schemas.microsoft.com/office/drawing/2014/main" id="{C3190983-92E9-2D2C-4C58-8DF1E3A433F7}"/>
              </a:ext>
            </a:extLst>
          </p:cNvPr>
          <p:cNvSpPr txBox="1"/>
          <p:nvPr/>
        </p:nvSpPr>
        <p:spPr>
          <a:xfrm>
            <a:off x="6945569" y="5509112"/>
            <a:ext cx="4118479" cy="637709"/>
          </a:xfrm>
          <a:prstGeom prst="rect">
            <a:avLst/>
          </a:prstGeom>
        </p:spPr>
        <p:txBody>
          <a:bodyPr vert="horz" wrap="square" lIns="0" tIns="9242" rIns="0" bIns="0" rtlCol="0" anchor="t">
            <a:spAutoFit/>
          </a:bodyPr>
          <a:lstStyle>
            <a:defPPr>
              <a:defRPr kern="0"/>
            </a:defPPr>
            <a:lvl1pPr marL="12700">
              <a:lnSpc>
                <a:spcPct val="100000"/>
              </a:lnSpc>
              <a:spcBef>
                <a:spcPts val="120"/>
              </a:spcBef>
              <a:defRPr sz="2000" b="1">
                <a:solidFill>
                  <a:srgbClr val="FAF9F7"/>
                </a:solidFill>
                <a:latin typeface="Tahoma"/>
                <a:cs typeface="Tahoma"/>
              </a:defRPr>
            </a:lvl1pPr>
          </a:lstStyle>
          <a:p>
            <a:pPr algn="ctr"/>
            <a:r>
              <a:rPr lang="en-US" dirty="0">
                <a:latin typeface="Verdana"/>
                <a:ea typeface="Verdana"/>
              </a:rPr>
              <a:t>3.15 </a:t>
            </a:r>
          </a:p>
          <a:p>
            <a:pPr algn="ctr"/>
            <a:r>
              <a:rPr lang="en-US" dirty="0">
                <a:latin typeface="Verdana"/>
                <a:ea typeface="Verdana"/>
              </a:rPr>
              <a:t>Program Evaluation</a:t>
            </a:r>
            <a:endParaRPr lang="en-US" dirty="0"/>
          </a:p>
        </p:txBody>
      </p:sp>
    </p:spTree>
    <p:extLst>
      <p:ext uri="{BB962C8B-B14F-4D97-AF65-F5344CB8AC3E}">
        <p14:creationId xmlns:p14="http://schemas.microsoft.com/office/powerpoint/2010/main" val="33443800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1" name="logo new.png" descr="logo new.png"/>
          <p:cNvPicPr>
            <a:picLocks noChangeAspect="1"/>
          </p:cNvPicPr>
          <p:nvPr/>
        </p:nvPicPr>
        <p:blipFill>
          <a:blip r:embed="rId3"/>
          <a:stretch>
            <a:fillRect/>
          </a:stretch>
        </p:blipFill>
        <p:spPr>
          <a:xfrm>
            <a:off x="10942991" y="5786711"/>
            <a:ext cx="952502" cy="952502"/>
          </a:xfrm>
          <a:prstGeom prst="rect">
            <a:avLst/>
          </a:prstGeom>
          <a:ln w="12700">
            <a:miter lim="400000"/>
          </a:ln>
        </p:spPr>
      </p:pic>
      <p:grpSp>
        <p:nvGrpSpPr>
          <p:cNvPr id="194" name="Picture 5"/>
          <p:cNvGrpSpPr/>
          <p:nvPr/>
        </p:nvGrpSpPr>
        <p:grpSpPr>
          <a:xfrm>
            <a:off x="3801532" y="1143001"/>
            <a:ext cx="5309039" cy="5310287"/>
            <a:chOff x="0" y="0"/>
            <a:chExt cx="5338250" cy="5338250"/>
          </a:xfrm>
        </p:grpSpPr>
        <p:sp>
          <p:nvSpPr>
            <p:cNvPr id="192" name="Square"/>
            <p:cNvSpPr/>
            <p:nvPr/>
          </p:nvSpPr>
          <p:spPr>
            <a:xfrm>
              <a:off x="0" y="0"/>
              <a:ext cx="5338251" cy="5338251"/>
            </a:xfrm>
            <a:prstGeom prst="rect">
              <a:avLst/>
            </a:prstGeom>
            <a:solidFill>
              <a:srgbClr val="EDEDED"/>
            </a:solidFill>
            <a:ln w="12700" cap="flat">
              <a:noFill/>
              <a:miter lim="400000"/>
            </a:ln>
            <a:effectLst/>
          </p:spPr>
          <p:txBody>
            <a:bodyPr wrap="square" lIns="50800" tIns="50800" rIns="50800" bIns="50800" numCol="1" anchor="ctr">
              <a:noAutofit/>
            </a:bodyPr>
            <a:lstStyle/>
            <a:p>
              <a:endParaRPr/>
            </a:p>
          </p:txBody>
        </p:sp>
        <p:pic>
          <p:nvPicPr>
            <p:cNvPr id="193" name="image5.png" descr="image5.png"/>
            <p:cNvPicPr>
              <a:picLocks noChangeAspect="1"/>
            </p:cNvPicPr>
            <p:nvPr/>
          </p:nvPicPr>
          <p:blipFill>
            <a:blip r:embed="rId4"/>
            <a:stretch>
              <a:fillRect/>
            </a:stretch>
          </p:blipFill>
          <p:spPr>
            <a:xfrm>
              <a:off x="0" y="0"/>
              <a:ext cx="5338251" cy="5338251"/>
            </a:xfrm>
            <a:prstGeom prst="rect">
              <a:avLst/>
            </a:prstGeom>
            <a:ln w="190500" cap="rnd">
              <a:solidFill>
                <a:srgbClr val="FFFFFF"/>
              </a:solidFill>
              <a:prstDash val="solid"/>
              <a:round/>
            </a:ln>
            <a:effectLst>
              <a:outerShdw blurRad="50800" rotWithShape="0">
                <a:srgbClr val="000000">
                  <a:alpha val="41000"/>
                </a:srgbClr>
              </a:outerShdw>
            </a:effectLst>
          </p:spPr>
        </p:pic>
      </p:grpSp>
      <p:sp>
        <p:nvSpPr>
          <p:cNvPr id="195" name="Rectangle 2"/>
          <p:cNvSpPr txBox="1"/>
          <p:nvPr/>
        </p:nvSpPr>
        <p:spPr>
          <a:xfrm>
            <a:off x="648969" y="314573"/>
            <a:ext cx="4930859" cy="548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2438337">
              <a:lnSpc>
                <a:spcPct val="80000"/>
              </a:lnSpc>
              <a:spcBef>
                <a:spcPts val="0"/>
              </a:spcBef>
              <a:defRPr sz="3000" b="1" spc="-170">
                <a:solidFill>
                  <a:srgbClr val="004D80"/>
                </a:solidFill>
                <a:latin typeface="Verdana"/>
                <a:ea typeface="Verdana"/>
                <a:cs typeface="Verdana"/>
                <a:sym typeface="Verdana"/>
              </a:defRPr>
            </a:lvl1pPr>
          </a:lstStyle>
          <a:p>
            <a:r>
              <a:t>Assessment Principles</a:t>
            </a:r>
          </a:p>
        </p:txBody>
      </p:sp>
    </p:spTree>
  </p:cSld>
  <p:clrMapOvr>
    <a:masterClrMapping/>
  </p:clrMapOvr>
  <p:transition spd="med"/>
</p:sld>
</file>

<file path=ppt/theme/theme1.xml><?xml version="1.0" encoding="utf-8"?>
<a:theme xmlns:a="http://schemas.openxmlformats.org/drawingml/2006/main" name="30_BasicColor">
  <a:themeElements>
    <a:clrScheme name="30_BasicColor">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a:ea typeface="Helvetica"/>
        <a:cs typeface="Helvetica"/>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a:ea typeface="Helvetica"/>
        <a:cs typeface="Helvetica"/>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19168" rtl="0" fontAlgn="auto" latinLnBrk="0" hangingPunct="0">
          <a:lnSpc>
            <a:spcPct val="90000"/>
          </a:lnSpc>
          <a:spcBef>
            <a:spcPts val="220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75</TotalTime>
  <Words>3471</Words>
  <Application>Microsoft Office PowerPoint</Application>
  <PresentationFormat>Widescreen</PresentationFormat>
  <Paragraphs>813</Paragraphs>
  <Slides>67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Helvetica Neue</vt:lpstr>
      <vt:lpstr>Helvetica Neue Medium</vt:lpstr>
      <vt:lpstr>Arial</vt:lpstr>
      <vt:lpstr>Arial Black</vt:lpstr>
      <vt:lpstr>Courier New</vt:lpstr>
      <vt:lpstr>Lucida Sans Unicode</vt:lpstr>
      <vt:lpstr>Tahoma</vt:lpstr>
      <vt:lpstr>Verdana</vt:lpstr>
      <vt:lpstr>30_BasicColor</vt:lpstr>
      <vt:lpstr>Educational Effectiveness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ZHILA</dc:creator>
  <cp:lastModifiedBy>Akam Omer</cp:lastModifiedBy>
  <cp:revision>20</cp:revision>
  <dcterms:modified xsi:type="dcterms:W3CDTF">2025-12-02T13:40:33Z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2025-11-23T17:29:26Z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c2586154-e47e-4f97-a9c6-f76bcbc8591a</vt:lpwstr>
  </property>
  <property fmtid="{D5CDD505-2E9C-101B-9397-08002B2CF9AE}" pid="7" name="MSIP_Label_defa4170-0d19-0005-0004-bc88714345d2_ActionId">
    <vt:lpwstr>7e5fa030-85e2-4737-a29a-a9bb87be8ed4</vt:lpwstr>
  </property>
  <property fmtid="{D5CDD505-2E9C-101B-9397-08002B2CF9AE}" pid="8" name="MSIP_Label_defa4170-0d19-0005-0004-bc88714345d2_ContentBits">
    <vt:lpwstr>0</vt:lpwstr>
  </property>
  <property fmtid="{D5CDD505-2E9C-101B-9397-08002B2CF9AE}" pid="9" name="MSIP_Label_defa4170-0d19-0005-0004-bc88714345d2_Tag">
    <vt:lpwstr>10, 3, 0, 2</vt:lpwstr>
  </property>
</Properties>
</file>